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showGuides="1">
      <p:cViewPr varScale="1">
        <p:scale>
          <a:sx n="75" d="100"/>
          <a:sy n="75" d="100"/>
        </p:scale>
        <p:origin x="3264" y="1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D79D133-2943-42FA-91D3-6E5721E4EF1D}"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420524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D79D133-2943-42FA-91D3-6E5721E4EF1D}"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411877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D79D133-2943-42FA-91D3-6E5721E4EF1D}"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397609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D79D133-2943-42FA-91D3-6E5721E4EF1D}"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182879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D79D133-2943-42FA-91D3-6E5721E4EF1D}" type="datetimeFigureOut">
              <a:rPr lang="en-GB" smtClean="0"/>
              <a:t>06/09/2023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1055666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D79D133-2943-42FA-91D3-6E5721E4EF1D}"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3524486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D79D133-2943-42FA-91D3-6E5721E4EF1D}" type="datetimeFigureOut">
              <a:rPr lang="en-GB" smtClean="0"/>
              <a:t>06/09/2023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319445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D79D133-2943-42FA-91D3-6E5721E4EF1D}" type="datetimeFigureOut">
              <a:rPr lang="en-GB" smtClean="0"/>
              <a:t>06/09/2023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738126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9D133-2943-42FA-91D3-6E5721E4EF1D}" type="datetimeFigureOut">
              <a:rPr lang="en-GB" smtClean="0"/>
              <a:t>06/09/2023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3719693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D79D133-2943-42FA-91D3-6E5721E4EF1D}"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2643597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D79D133-2943-42FA-91D3-6E5721E4EF1D}" type="datetimeFigureOut">
              <a:rPr lang="en-GB" smtClean="0"/>
              <a:t>06/09/2023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4B4ADF9-8CA4-424C-A25D-A9956BEA9AE2}" type="slidenum">
              <a:rPr lang="en-GB" smtClean="0"/>
              <a:t>‹#›</a:t>
            </a:fld>
            <a:endParaRPr lang="en-GB"/>
          </a:p>
        </p:txBody>
      </p:sp>
    </p:spTree>
    <p:extLst>
      <p:ext uri="{BB962C8B-B14F-4D97-AF65-F5344CB8AC3E}">
        <p14:creationId xmlns:p14="http://schemas.microsoft.com/office/powerpoint/2010/main" val="2015297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79D133-2943-42FA-91D3-6E5721E4EF1D}" type="datetimeFigureOut">
              <a:rPr lang="en-GB" smtClean="0"/>
              <a:t>06/09/2023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B4ADF9-8CA4-424C-A25D-A9956BEA9AE2}" type="slidenum">
              <a:rPr lang="en-GB" smtClean="0"/>
              <a:t>‹#›</a:t>
            </a:fld>
            <a:endParaRPr lang="en-GB"/>
          </a:p>
        </p:txBody>
      </p:sp>
    </p:spTree>
    <p:extLst>
      <p:ext uri="{BB962C8B-B14F-4D97-AF65-F5344CB8AC3E}">
        <p14:creationId xmlns:p14="http://schemas.microsoft.com/office/powerpoint/2010/main" val="545009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0AEA07B-3A74-F934-A7A1-609819E1B372}"/>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7B480581-B60A-47E6-726D-FD5BA144CEEF}"/>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216A6778-ABE4-08CF-5BA3-D030FAD7BBED}"/>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7" name="TextBox 6">
            <a:extLst>
              <a:ext uri="{FF2B5EF4-FFF2-40B4-BE49-F238E27FC236}">
                <a16:creationId xmlns:a16="http://schemas.microsoft.com/office/drawing/2014/main" id="{F31F7C1F-3E4C-6F15-C99C-AD3D342D7680}"/>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how echolocation is used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E2ADBD82-C74B-9343-5886-AC3397B0459C}"/>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KS3-18-05</a:t>
            </a:r>
          </a:p>
        </p:txBody>
      </p:sp>
      <p:sp>
        <p:nvSpPr>
          <p:cNvPr id="9" name="Rectangle: Rounded Corners 8">
            <a:extLst>
              <a:ext uri="{FF2B5EF4-FFF2-40B4-BE49-F238E27FC236}">
                <a16:creationId xmlns:a16="http://schemas.microsoft.com/office/drawing/2014/main" id="{F28EF1EE-7C6E-DE15-2A16-90843A97005B}"/>
              </a:ext>
            </a:extLst>
          </p:cNvPr>
          <p:cNvSpPr/>
          <p:nvPr/>
        </p:nvSpPr>
        <p:spPr>
          <a:xfrm>
            <a:off x="153532" y="1399597"/>
            <a:ext cx="6550936" cy="419043"/>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3547A0C1-158D-91C8-269F-E0DE9335C697}"/>
              </a:ext>
            </a:extLst>
          </p:cNvPr>
          <p:cNvSpPr txBox="1"/>
          <p:nvPr/>
        </p:nvSpPr>
        <p:spPr>
          <a:xfrm>
            <a:off x="219691" y="1470618"/>
            <a:ext cx="6484777" cy="276999"/>
          </a:xfrm>
          <a:prstGeom prst="rect">
            <a:avLst/>
          </a:prstGeom>
          <a:noFill/>
        </p:spPr>
        <p:txBody>
          <a:bodyPr wrap="square" rtlCol="0">
            <a:spAutoFit/>
          </a:bodyPr>
          <a:lstStyle/>
          <a:p>
            <a:pPr algn="ctr"/>
            <a:r>
              <a:rPr lang="en-GB" sz="1200" dirty="0">
                <a:solidFill>
                  <a:srgbClr val="002060"/>
                </a:solidFill>
                <a:latin typeface="Arial Rounded MT Bold" panose="020F0704030504030204" pitchFamily="34" charset="77"/>
              </a:rPr>
              <a:t>Set up a simple obstacle course and then try to navigate it using echolocation.</a:t>
            </a:r>
            <a:endParaRPr lang="en-US" sz="1200" dirty="0">
              <a:solidFill>
                <a:srgbClr val="002060"/>
              </a:solidFill>
              <a:latin typeface="Arial Rounded MT Bold" panose="020F0704030504030204" pitchFamily="34" charset="77"/>
            </a:endParaRPr>
          </a:p>
        </p:txBody>
      </p:sp>
      <p:grpSp>
        <p:nvGrpSpPr>
          <p:cNvPr id="29" name="Group 28">
            <a:extLst>
              <a:ext uri="{FF2B5EF4-FFF2-40B4-BE49-F238E27FC236}">
                <a16:creationId xmlns:a16="http://schemas.microsoft.com/office/drawing/2014/main" id="{DE8FCBD0-743F-4BEB-5A37-DA08FDFBB13F}"/>
              </a:ext>
            </a:extLst>
          </p:cNvPr>
          <p:cNvGrpSpPr/>
          <p:nvPr/>
        </p:nvGrpSpPr>
        <p:grpSpPr>
          <a:xfrm>
            <a:off x="219691" y="2055535"/>
            <a:ext cx="4738389" cy="1591906"/>
            <a:chOff x="724528" y="2332394"/>
            <a:chExt cx="5275848" cy="1844055"/>
          </a:xfrm>
        </p:grpSpPr>
        <p:grpSp>
          <p:nvGrpSpPr>
            <p:cNvPr id="30" name="Group 29">
              <a:extLst>
                <a:ext uri="{FF2B5EF4-FFF2-40B4-BE49-F238E27FC236}">
                  <a16:creationId xmlns:a16="http://schemas.microsoft.com/office/drawing/2014/main" id="{EA78385A-D085-E6A9-BB36-61B4C8F8EDDE}"/>
                </a:ext>
              </a:extLst>
            </p:cNvPr>
            <p:cNvGrpSpPr/>
            <p:nvPr/>
          </p:nvGrpSpPr>
          <p:grpSpPr>
            <a:xfrm>
              <a:off x="1081250" y="2332394"/>
              <a:ext cx="4919126" cy="1844055"/>
              <a:chOff x="564360" y="2408710"/>
              <a:chExt cx="4919126" cy="1844055"/>
            </a:xfrm>
          </p:grpSpPr>
          <p:cxnSp>
            <p:nvCxnSpPr>
              <p:cNvPr id="41" name="Straight Connector 40">
                <a:extLst>
                  <a:ext uri="{FF2B5EF4-FFF2-40B4-BE49-F238E27FC236}">
                    <a16:creationId xmlns:a16="http://schemas.microsoft.com/office/drawing/2014/main" id="{C4998207-ACAE-FB2A-CC97-68CE12213FDB}"/>
                  </a:ext>
                </a:extLst>
              </p:cNvPr>
              <p:cNvCxnSpPr>
                <a:cxnSpLocks/>
              </p:cNvCxnSpPr>
              <p:nvPr/>
            </p:nvCxnSpPr>
            <p:spPr>
              <a:xfrm>
                <a:off x="3086752" y="3518160"/>
                <a:ext cx="1447148" cy="557571"/>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2" name="Straight Connector 41">
                <a:extLst>
                  <a:ext uri="{FF2B5EF4-FFF2-40B4-BE49-F238E27FC236}">
                    <a16:creationId xmlns:a16="http://schemas.microsoft.com/office/drawing/2014/main" id="{B951BD13-6405-07C3-9BF7-13002EC7650B}"/>
                  </a:ext>
                </a:extLst>
              </p:cNvPr>
              <p:cNvCxnSpPr>
                <a:cxnSpLocks/>
              </p:cNvCxnSpPr>
              <p:nvPr/>
            </p:nvCxnSpPr>
            <p:spPr>
              <a:xfrm flipV="1">
                <a:off x="564360" y="3604476"/>
                <a:ext cx="985789" cy="378164"/>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43" name="Group 42">
                <a:extLst>
                  <a:ext uri="{FF2B5EF4-FFF2-40B4-BE49-F238E27FC236}">
                    <a16:creationId xmlns:a16="http://schemas.microsoft.com/office/drawing/2014/main" id="{D6CC0E9B-49B4-BBF5-12B7-5FC37C68A00A}"/>
                  </a:ext>
                </a:extLst>
              </p:cNvPr>
              <p:cNvGrpSpPr/>
              <p:nvPr/>
            </p:nvGrpSpPr>
            <p:grpSpPr>
              <a:xfrm>
                <a:off x="1179831" y="3023395"/>
                <a:ext cx="265624" cy="1229370"/>
                <a:chOff x="1179831" y="3023395"/>
                <a:chExt cx="265624" cy="1229370"/>
              </a:xfrm>
            </p:grpSpPr>
            <p:cxnSp>
              <p:nvCxnSpPr>
                <p:cNvPr id="63" name="Straight Connector 62">
                  <a:extLst>
                    <a:ext uri="{FF2B5EF4-FFF2-40B4-BE49-F238E27FC236}">
                      <a16:creationId xmlns:a16="http://schemas.microsoft.com/office/drawing/2014/main" id="{DF8ACA22-DCB4-70A7-7581-9AA1C62AEA98}"/>
                    </a:ext>
                  </a:extLst>
                </p:cNvPr>
                <p:cNvCxnSpPr>
                  <a:cxnSpLocks/>
                </p:cNvCxnSpPr>
                <p:nvPr/>
              </p:nvCxnSpPr>
              <p:spPr>
                <a:xfrm>
                  <a:off x="1326233" y="3293595"/>
                  <a:ext cx="0" cy="959170"/>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64" name="Parallelogram 63">
                  <a:extLst>
                    <a:ext uri="{FF2B5EF4-FFF2-40B4-BE49-F238E27FC236}">
                      <a16:creationId xmlns:a16="http://schemas.microsoft.com/office/drawing/2014/main" id="{A7A03C8E-01BC-B072-E7D9-2A0B24218B32}"/>
                    </a:ext>
                  </a:extLst>
                </p:cNvPr>
                <p:cNvSpPr/>
                <p:nvPr/>
              </p:nvSpPr>
              <p:spPr>
                <a:xfrm rot="5400000" flipH="1" flipV="1">
                  <a:off x="1042443" y="3160783"/>
                  <a:ext cx="540400" cy="265624"/>
                </a:xfrm>
                <a:prstGeom prst="parallelogram">
                  <a:avLst>
                    <a:gd name="adj" fmla="val 41860"/>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Trapezoid 44">
                  <a:extLst>
                    <a:ext uri="{FF2B5EF4-FFF2-40B4-BE49-F238E27FC236}">
                      <a16:creationId xmlns:a16="http://schemas.microsoft.com/office/drawing/2014/main" id="{174D2A49-6D5D-ED7F-72E6-B503EC21E0FA}"/>
                    </a:ext>
                  </a:extLst>
                </p:cNvPr>
                <p:cNvSpPr/>
                <p:nvPr/>
              </p:nvSpPr>
              <p:spPr>
                <a:xfrm rot="221036" flipH="1">
                  <a:off x="1207011" y="4012926"/>
                  <a:ext cx="238444" cy="239839"/>
                </a:xfrm>
                <a:prstGeom prst="trapezoid">
                  <a:avLst>
                    <a:gd name="adj" fmla="val 1701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4" name="Group 43">
                <a:extLst>
                  <a:ext uri="{FF2B5EF4-FFF2-40B4-BE49-F238E27FC236}">
                    <a16:creationId xmlns:a16="http://schemas.microsoft.com/office/drawing/2014/main" id="{720418B4-A037-C54E-7A3C-3EC53158FDF9}"/>
                  </a:ext>
                </a:extLst>
              </p:cNvPr>
              <p:cNvGrpSpPr/>
              <p:nvPr/>
            </p:nvGrpSpPr>
            <p:grpSpPr>
              <a:xfrm>
                <a:off x="2159212" y="2408710"/>
                <a:ext cx="265624" cy="1229370"/>
                <a:chOff x="1179831" y="3023395"/>
                <a:chExt cx="265624" cy="1229370"/>
              </a:xfrm>
            </p:grpSpPr>
            <p:cxnSp>
              <p:nvCxnSpPr>
                <p:cNvPr id="60" name="Straight Connector 59">
                  <a:extLst>
                    <a:ext uri="{FF2B5EF4-FFF2-40B4-BE49-F238E27FC236}">
                      <a16:creationId xmlns:a16="http://schemas.microsoft.com/office/drawing/2014/main" id="{713A56BE-3860-6BDA-2ADE-1C457088B964}"/>
                    </a:ext>
                  </a:extLst>
                </p:cNvPr>
                <p:cNvCxnSpPr>
                  <a:cxnSpLocks/>
                </p:cNvCxnSpPr>
                <p:nvPr/>
              </p:nvCxnSpPr>
              <p:spPr>
                <a:xfrm>
                  <a:off x="1326233" y="3293595"/>
                  <a:ext cx="0" cy="959170"/>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61" name="Parallelogram 60">
                  <a:extLst>
                    <a:ext uri="{FF2B5EF4-FFF2-40B4-BE49-F238E27FC236}">
                      <a16:creationId xmlns:a16="http://schemas.microsoft.com/office/drawing/2014/main" id="{6629D5D3-2D4B-B99B-CEA4-7F7C37E4FF58}"/>
                    </a:ext>
                  </a:extLst>
                </p:cNvPr>
                <p:cNvSpPr/>
                <p:nvPr/>
              </p:nvSpPr>
              <p:spPr>
                <a:xfrm rot="5400000" flipH="1" flipV="1">
                  <a:off x="1042443" y="3160783"/>
                  <a:ext cx="540400" cy="265624"/>
                </a:xfrm>
                <a:prstGeom prst="parallelogram">
                  <a:avLst>
                    <a:gd name="adj" fmla="val 41860"/>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rapezoid 51">
                  <a:extLst>
                    <a:ext uri="{FF2B5EF4-FFF2-40B4-BE49-F238E27FC236}">
                      <a16:creationId xmlns:a16="http://schemas.microsoft.com/office/drawing/2014/main" id="{E8B31023-BFC2-39FF-A59C-B75448D76A11}"/>
                    </a:ext>
                  </a:extLst>
                </p:cNvPr>
                <p:cNvSpPr/>
                <p:nvPr/>
              </p:nvSpPr>
              <p:spPr>
                <a:xfrm rot="196105" flipH="1">
                  <a:off x="1207011" y="4012926"/>
                  <a:ext cx="238444" cy="239839"/>
                </a:xfrm>
                <a:prstGeom prst="trapezoid">
                  <a:avLst>
                    <a:gd name="adj" fmla="val 1701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5" name="Group 44">
                <a:extLst>
                  <a:ext uri="{FF2B5EF4-FFF2-40B4-BE49-F238E27FC236}">
                    <a16:creationId xmlns:a16="http://schemas.microsoft.com/office/drawing/2014/main" id="{930A39C8-02E3-EE2F-462F-3BA1EE65A1F7}"/>
                  </a:ext>
                </a:extLst>
              </p:cNvPr>
              <p:cNvGrpSpPr/>
              <p:nvPr/>
            </p:nvGrpSpPr>
            <p:grpSpPr>
              <a:xfrm>
                <a:off x="3286281" y="2966281"/>
                <a:ext cx="265624" cy="1229370"/>
                <a:chOff x="1179831" y="3023395"/>
                <a:chExt cx="265624" cy="1229370"/>
              </a:xfrm>
            </p:grpSpPr>
            <p:cxnSp>
              <p:nvCxnSpPr>
                <p:cNvPr id="57" name="Straight Connector 56">
                  <a:extLst>
                    <a:ext uri="{FF2B5EF4-FFF2-40B4-BE49-F238E27FC236}">
                      <a16:creationId xmlns:a16="http://schemas.microsoft.com/office/drawing/2014/main" id="{C8691C32-FDA0-732A-E866-6A8265D9FDBD}"/>
                    </a:ext>
                  </a:extLst>
                </p:cNvPr>
                <p:cNvCxnSpPr>
                  <a:cxnSpLocks/>
                </p:cNvCxnSpPr>
                <p:nvPr/>
              </p:nvCxnSpPr>
              <p:spPr>
                <a:xfrm>
                  <a:off x="1326233" y="3293595"/>
                  <a:ext cx="0" cy="959170"/>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58" name="Parallelogram 57">
                  <a:extLst>
                    <a:ext uri="{FF2B5EF4-FFF2-40B4-BE49-F238E27FC236}">
                      <a16:creationId xmlns:a16="http://schemas.microsoft.com/office/drawing/2014/main" id="{102661A9-6128-4834-E706-E913A2F25FC6}"/>
                    </a:ext>
                  </a:extLst>
                </p:cNvPr>
                <p:cNvSpPr/>
                <p:nvPr/>
              </p:nvSpPr>
              <p:spPr>
                <a:xfrm rot="5400000" flipH="1" flipV="1">
                  <a:off x="1042443" y="3160783"/>
                  <a:ext cx="540400" cy="265624"/>
                </a:xfrm>
                <a:prstGeom prst="parallelogram">
                  <a:avLst>
                    <a:gd name="adj" fmla="val 41860"/>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rapezoid 55">
                  <a:extLst>
                    <a:ext uri="{FF2B5EF4-FFF2-40B4-BE49-F238E27FC236}">
                      <a16:creationId xmlns:a16="http://schemas.microsoft.com/office/drawing/2014/main" id="{F16306AC-DE36-9AE2-FACB-6A1C485C42E0}"/>
                    </a:ext>
                  </a:extLst>
                </p:cNvPr>
                <p:cNvSpPr/>
                <p:nvPr/>
              </p:nvSpPr>
              <p:spPr>
                <a:xfrm rot="243060" flipH="1">
                  <a:off x="1207011" y="4012926"/>
                  <a:ext cx="238444" cy="239839"/>
                </a:xfrm>
                <a:prstGeom prst="trapezoid">
                  <a:avLst>
                    <a:gd name="adj" fmla="val 1701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6" name="Group 45">
                <a:extLst>
                  <a:ext uri="{FF2B5EF4-FFF2-40B4-BE49-F238E27FC236}">
                    <a16:creationId xmlns:a16="http://schemas.microsoft.com/office/drawing/2014/main" id="{71E35664-5024-5766-15D8-E6281B94362F}"/>
                  </a:ext>
                </a:extLst>
              </p:cNvPr>
              <p:cNvGrpSpPr/>
              <p:nvPr/>
            </p:nvGrpSpPr>
            <p:grpSpPr>
              <a:xfrm>
                <a:off x="4041747" y="2446378"/>
                <a:ext cx="265624" cy="1229370"/>
                <a:chOff x="1179831" y="3023395"/>
                <a:chExt cx="265624" cy="1229370"/>
              </a:xfrm>
            </p:grpSpPr>
            <p:cxnSp>
              <p:nvCxnSpPr>
                <p:cNvPr id="54" name="Straight Connector 53">
                  <a:extLst>
                    <a:ext uri="{FF2B5EF4-FFF2-40B4-BE49-F238E27FC236}">
                      <a16:creationId xmlns:a16="http://schemas.microsoft.com/office/drawing/2014/main" id="{B4E766E0-5471-3788-AE67-CFAD8D570A31}"/>
                    </a:ext>
                  </a:extLst>
                </p:cNvPr>
                <p:cNvCxnSpPr>
                  <a:cxnSpLocks/>
                </p:cNvCxnSpPr>
                <p:nvPr/>
              </p:nvCxnSpPr>
              <p:spPr>
                <a:xfrm>
                  <a:off x="1326233" y="3293595"/>
                  <a:ext cx="0" cy="959170"/>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55" name="Parallelogram 54">
                  <a:extLst>
                    <a:ext uri="{FF2B5EF4-FFF2-40B4-BE49-F238E27FC236}">
                      <a16:creationId xmlns:a16="http://schemas.microsoft.com/office/drawing/2014/main" id="{51D607B5-4FA3-53C8-730F-2DEBAF667B3B}"/>
                    </a:ext>
                  </a:extLst>
                </p:cNvPr>
                <p:cNvSpPr/>
                <p:nvPr/>
              </p:nvSpPr>
              <p:spPr>
                <a:xfrm rot="5400000" flipH="1" flipV="1">
                  <a:off x="1042443" y="3160783"/>
                  <a:ext cx="540400" cy="265624"/>
                </a:xfrm>
                <a:prstGeom prst="parallelogram">
                  <a:avLst>
                    <a:gd name="adj" fmla="val 41860"/>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rapezoid 59">
                  <a:extLst>
                    <a:ext uri="{FF2B5EF4-FFF2-40B4-BE49-F238E27FC236}">
                      <a16:creationId xmlns:a16="http://schemas.microsoft.com/office/drawing/2014/main" id="{790D8864-4612-1ED0-B0C7-457C893150FC}"/>
                    </a:ext>
                  </a:extLst>
                </p:cNvPr>
                <p:cNvSpPr/>
                <p:nvPr/>
              </p:nvSpPr>
              <p:spPr>
                <a:xfrm rot="248976" flipH="1">
                  <a:off x="1207011" y="4012926"/>
                  <a:ext cx="238444" cy="239839"/>
                </a:xfrm>
                <a:prstGeom prst="trapezoid">
                  <a:avLst>
                    <a:gd name="adj" fmla="val 1701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7" name="Group 46">
                <a:extLst>
                  <a:ext uri="{FF2B5EF4-FFF2-40B4-BE49-F238E27FC236}">
                    <a16:creationId xmlns:a16="http://schemas.microsoft.com/office/drawing/2014/main" id="{C7847CC5-E44F-1C13-349A-ACB9BC626264}"/>
                  </a:ext>
                </a:extLst>
              </p:cNvPr>
              <p:cNvGrpSpPr/>
              <p:nvPr/>
            </p:nvGrpSpPr>
            <p:grpSpPr>
              <a:xfrm>
                <a:off x="5217862" y="2947079"/>
                <a:ext cx="265624" cy="1229370"/>
                <a:chOff x="1179831" y="3023395"/>
                <a:chExt cx="265624" cy="1229370"/>
              </a:xfrm>
            </p:grpSpPr>
            <p:cxnSp>
              <p:nvCxnSpPr>
                <p:cNvPr id="51" name="Straight Connector 50">
                  <a:extLst>
                    <a:ext uri="{FF2B5EF4-FFF2-40B4-BE49-F238E27FC236}">
                      <a16:creationId xmlns:a16="http://schemas.microsoft.com/office/drawing/2014/main" id="{B80E8F44-5355-C20B-BE32-21364D6A938A}"/>
                    </a:ext>
                  </a:extLst>
                </p:cNvPr>
                <p:cNvCxnSpPr>
                  <a:cxnSpLocks/>
                </p:cNvCxnSpPr>
                <p:nvPr/>
              </p:nvCxnSpPr>
              <p:spPr>
                <a:xfrm>
                  <a:off x="1326233" y="3293595"/>
                  <a:ext cx="0" cy="959170"/>
                </a:xfrm>
                <a:prstGeom prst="line">
                  <a:avLst/>
                </a:prstGeom>
                <a:ln w="38100"/>
              </p:spPr>
              <p:style>
                <a:lnRef idx="1">
                  <a:schemeClr val="accent4"/>
                </a:lnRef>
                <a:fillRef idx="0">
                  <a:schemeClr val="accent4"/>
                </a:fillRef>
                <a:effectRef idx="0">
                  <a:schemeClr val="accent4"/>
                </a:effectRef>
                <a:fontRef idx="minor">
                  <a:schemeClr val="tx1"/>
                </a:fontRef>
              </p:style>
            </p:cxnSp>
            <p:sp>
              <p:nvSpPr>
                <p:cNvPr id="52" name="Parallelogram 51">
                  <a:extLst>
                    <a:ext uri="{FF2B5EF4-FFF2-40B4-BE49-F238E27FC236}">
                      <a16:creationId xmlns:a16="http://schemas.microsoft.com/office/drawing/2014/main" id="{E9D0B4DE-CF80-E3F4-ECF0-49F49C764CB4}"/>
                    </a:ext>
                  </a:extLst>
                </p:cNvPr>
                <p:cNvSpPr/>
                <p:nvPr/>
              </p:nvSpPr>
              <p:spPr>
                <a:xfrm rot="5400000" flipH="1" flipV="1">
                  <a:off x="1042443" y="3160783"/>
                  <a:ext cx="540400" cy="265624"/>
                </a:xfrm>
                <a:prstGeom prst="parallelogram">
                  <a:avLst>
                    <a:gd name="adj" fmla="val 41860"/>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rapezoid 63">
                  <a:extLst>
                    <a:ext uri="{FF2B5EF4-FFF2-40B4-BE49-F238E27FC236}">
                      <a16:creationId xmlns:a16="http://schemas.microsoft.com/office/drawing/2014/main" id="{DAA0236F-34DD-D9E6-3144-7B90D4424692}"/>
                    </a:ext>
                  </a:extLst>
                </p:cNvPr>
                <p:cNvSpPr/>
                <p:nvPr/>
              </p:nvSpPr>
              <p:spPr>
                <a:xfrm rot="276218" flipH="1">
                  <a:off x="1207011" y="4012926"/>
                  <a:ext cx="238444" cy="239839"/>
                </a:xfrm>
                <a:prstGeom prst="trapezoid">
                  <a:avLst>
                    <a:gd name="adj" fmla="val 17011"/>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48" name="Straight Connector 47">
                <a:extLst>
                  <a:ext uri="{FF2B5EF4-FFF2-40B4-BE49-F238E27FC236}">
                    <a16:creationId xmlns:a16="http://schemas.microsoft.com/office/drawing/2014/main" id="{EF257D84-2B5E-48A6-3DD5-356E2D884975}"/>
                  </a:ext>
                </a:extLst>
              </p:cNvPr>
              <p:cNvCxnSpPr>
                <a:cxnSpLocks/>
              </p:cNvCxnSpPr>
              <p:nvPr/>
            </p:nvCxnSpPr>
            <p:spPr>
              <a:xfrm>
                <a:off x="1565389" y="3622840"/>
                <a:ext cx="825641" cy="406468"/>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9" name="Straight Connector 48">
                <a:extLst>
                  <a:ext uri="{FF2B5EF4-FFF2-40B4-BE49-F238E27FC236}">
                    <a16:creationId xmlns:a16="http://schemas.microsoft.com/office/drawing/2014/main" id="{8FD4A038-94A5-8583-E49F-59439BE3F03E}"/>
                  </a:ext>
                </a:extLst>
              </p:cNvPr>
              <p:cNvCxnSpPr>
                <a:cxnSpLocks/>
              </p:cNvCxnSpPr>
              <p:nvPr/>
            </p:nvCxnSpPr>
            <p:spPr>
              <a:xfrm flipV="1">
                <a:off x="2375790" y="3518160"/>
                <a:ext cx="710962" cy="511149"/>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0" name="Straight Connector 49">
                <a:extLst>
                  <a:ext uri="{FF2B5EF4-FFF2-40B4-BE49-F238E27FC236}">
                    <a16:creationId xmlns:a16="http://schemas.microsoft.com/office/drawing/2014/main" id="{097CDD4D-29CD-9BB2-E029-3FED1DA06F12}"/>
                  </a:ext>
                </a:extLst>
              </p:cNvPr>
              <p:cNvCxnSpPr>
                <a:cxnSpLocks/>
              </p:cNvCxnSpPr>
              <p:nvPr/>
            </p:nvCxnSpPr>
            <p:spPr>
              <a:xfrm flipV="1">
                <a:off x="4500823" y="3563795"/>
                <a:ext cx="760973" cy="511233"/>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31" name="Group 30">
              <a:extLst>
                <a:ext uri="{FF2B5EF4-FFF2-40B4-BE49-F238E27FC236}">
                  <a16:creationId xmlns:a16="http://schemas.microsoft.com/office/drawing/2014/main" id="{3BDBBB19-FD5C-9216-C524-C9AED3F3A07C}"/>
                </a:ext>
              </a:extLst>
            </p:cNvPr>
            <p:cNvGrpSpPr/>
            <p:nvPr/>
          </p:nvGrpSpPr>
          <p:grpSpPr>
            <a:xfrm>
              <a:off x="724528" y="2797711"/>
              <a:ext cx="763024" cy="1202286"/>
              <a:chOff x="604838" y="2513780"/>
              <a:chExt cx="763024" cy="1202286"/>
            </a:xfrm>
          </p:grpSpPr>
          <p:cxnSp>
            <p:nvCxnSpPr>
              <p:cNvPr id="32" name="Straight Connector 31">
                <a:extLst>
                  <a:ext uri="{FF2B5EF4-FFF2-40B4-BE49-F238E27FC236}">
                    <a16:creationId xmlns:a16="http://schemas.microsoft.com/office/drawing/2014/main" id="{B4158090-5C88-FE25-9BB9-514298859AFF}"/>
                  </a:ext>
                </a:extLst>
              </p:cNvPr>
              <p:cNvCxnSpPr>
                <a:cxnSpLocks/>
              </p:cNvCxnSpPr>
              <p:nvPr/>
            </p:nvCxnSpPr>
            <p:spPr>
              <a:xfrm flipV="1">
                <a:off x="604838" y="2845594"/>
                <a:ext cx="214472" cy="87047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8AEF8B-7F21-252B-EA46-B6FFF09FA201}"/>
                  </a:ext>
                </a:extLst>
              </p:cNvPr>
              <p:cNvCxnSpPr>
                <a:cxnSpLocks/>
              </p:cNvCxnSpPr>
              <p:nvPr/>
            </p:nvCxnSpPr>
            <p:spPr>
              <a:xfrm flipH="1" flipV="1">
                <a:off x="700088" y="3333750"/>
                <a:ext cx="119222" cy="363114"/>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358D203-3727-4B62-7696-1F27692770CF}"/>
                  </a:ext>
                </a:extLst>
              </p:cNvPr>
              <p:cNvCxnSpPr>
                <a:cxnSpLocks/>
              </p:cNvCxnSpPr>
              <p:nvPr/>
            </p:nvCxnSpPr>
            <p:spPr>
              <a:xfrm flipH="1">
                <a:off x="604838" y="3006801"/>
                <a:ext cx="359888" cy="3064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C9141910-7B3B-3374-0AD9-441AFC7B6044}"/>
                  </a:ext>
                </a:extLst>
              </p:cNvPr>
              <p:cNvSpPr/>
              <p:nvPr/>
            </p:nvSpPr>
            <p:spPr>
              <a:xfrm>
                <a:off x="686498" y="2671014"/>
                <a:ext cx="265624" cy="245698"/>
              </a:xfrm>
              <a:prstGeom prst="ellipse">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6" name="Straight Connector 35">
                <a:extLst>
                  <a:ext uri="{FF2B5EF4-FFF2-40B4-BE49-F238E27FC236}">
                    <a16:creationId xmlns:a16="http://schemas.microsoft.com/office/drawing/2014/main" id="{3371FA6A-B670-64A3-B6B1-5173167C3BCF}"/>
                  </a:ext>
                </a:extLst>
              </p:cNvPr>
              <p:cNvCxnSpPr>
                <a:cxnSpLocks/>
                <a:endCxn id="35" idx="2"/>
              </p:cNvCxnSpPr>
              <p:nvPr/>
            </p:nvCxnSpPr>
            <p:spPr>
              <a:xfrm flipH="1">
                <a:off x="686498" y="2738438"/>
                <a:ext cx="278228" cy="55425"/>
              </a:xfrm>
              <a:prstGeom prst="line">
                <a:avLst/>
              </a:prstGeom>
              <a:ln w="76200"/>
            </p:spPr>
            <p:style>
              <a:lnRef idx="3">
                <a:schemeClr val="dk1"/>
              </a:lnRef>
              <a:fillRef idx="0">
                <a:schemeClr val="dk1"/>
              </a:fillRef>
              <a:effectRef idx="2">
                <a:schemeClr val="dk1"/>
              </a:effectRef>
              <a:fontRef idx="minor">
                <a:schemeClr val="tx1"/>
              </a:fontRef>
            </p:style>
          </p:cxnSp>
          <p:sp>
            <p:nvSpPr>
              <p:cNvPr id="37" name="Oval 36">
                <a:extLst>
                  <a:ext uri="{FF2B5EF4-FFF2-40B4-BE49-F238E27FC236}">
                    <a16:creationId xmlns:a16="http://schemas.microsoft.com/office/drawing/2014/main" id="{61E92A8B-0391-6706-E305-05C16B657604}"/>
                  </a:ext>
                </a:extLst>
              </p:cNvPr>
              <p:cNvSpPr/>
              <p:nvPr/>
            </p:nvSpPr>
            <p:spPr>
              <a:xfrm>
                <a:off x="889846" y="2828308"/>
                <a:ext cx="45719" cy="4571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Arc 37">
                <a:extLst>
                  <a:ext uri="{FF2B5EF4-FFF2-40B4-BE49-F238E27FC236}">
                    <a16:creationId xmlns:a16="http://schemas.microsoft.com/office/drawing/2014/main" id="{0A06AA46-076D-26B2-265E-B2F839AB56AB}"/>
                  </a:ext>
                </a:extLst>
              </p:cNvPr>
              <p:cNvSpPr/>
              <p:nvPr/>
            </p:nvSpPr>
            <p:spPr>
              <a:xfrm rot="2572771">
                <a:off x="903903" y="2776209"/>
                <a:ext cx="138768" cy="138768"/>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39" name="Arc 38">
                <a:extLst>
                  <a:ext uri="{FF2B5EF4-FFF2-40B4-BE49-F238E27FC236}">
                    <a16:creationId xmlns:a16="http://schemas.microsoft.com/office/drawing/2014/main" id="{D370DB67-54D2-C9D1-2FA0-435E915E1D49}"/>
                  </a:ext>
                </a:extLst>
              </p:cNvPr>
              <p:cNvSpPr/>
              <p:nvPr/>
            </p:nvSpPr>
            <p:spPr>
              <a:xfrm rot="2572771">
                <a:off x="795589" y="2662815"/>
                <a:ext cx="393092" cy="393092"/>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40" name="Arc 39">
                <a:extLst>
                  <a:ext uri="{FF2B5EF4-FFF2-40B4-BE49-F238E27FC236}">
                    <a16:creationId xmlns:a16="http://schemas.microsoft.com/office/drawing/2014/main" id="{183BDD54-8946-82B7-7731-FDC13E2F6CCB}"/>
                  </a:ext>
                </a:extLst>
              </p:cNvPr>
              <p:cNvSpPr/>
              <p:nvPr/>
            </p:nvSpPr>
            <p:spPr>
              <a:xfrm rot="2572771">
                <a:off x="642447" y="2513780"/>
                <a:ext cx="725415" cy="725415"/>
              </a:xfrm>
              <a:prstGeom prst="arc">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grpSp>
      </p:grpSp>
      <p:sp>
        <p:nvSpPr>
          <p:cNvPr id="66" name="TextBox 65">
            <a:extLst>
              <a:ext uri="{FF2B5EF4-FFF2-40B4-BE49-F238E27FC236}">
                <a16:creationId xmlns:a16="http://schemas.microsoft.com/office/drawing/2014/main" id="{F7A21098-B868-7304-5B70-2D6428FE30F3}"/>
              </a:ext>
            </a:extLst>
          </p:cNvPr>
          <p:cNvSpPr txBox="1"/>
          <p:nvPr/>
        </p:nvSpPr>
        <p:spPr>
          <a:xfrm>
            <a:off x="5277634" y="2146170"/>
            <a:ext cx="1426834" cy="1451967"/>
          </a:xfrm>
          <a:prstGeom prst="roundRect">
            <a:avLst>
              <a:gd name="adj" fmla="val 8191"/>
            </a:avLst>
          </a:prstGeom>
          <a:solidFill>
            <a:schemeClr val="bg1"/>
          </a:solidFill>
          <a:ln w="28575">
            <a:solidFill>
              <a:srgbClr val="002060"/>
            </a:solidFill>
          </a:ln>
        </p:spPr>
        <p:txBody>
          <a:bodyPr wrap="square" rtlCol="0">
            <a:spAutoFit/>
          </a:bodyPr>
          <a:lstStyle/>
          <a:p>
            <a:r>
              <a:rPr lang="en-GB" sz="1200" dirty="0">
                <a:solidFill>
                  <a:srgbClr val="002060"/>
                </a:solidFill>
                <a:latin typeface="Arial Rounded MT Bold" panose="020F0704030504030204" pitchFamily="34" charset="77"/>
              </a:rPr>
              <a:t>Equipment</a:t>
            </a:r>
          </a:p>
          <a:p>
            <a:pPr marL="171450" indent="-171450">
              <a:buFont typeface="Arial" panose="020B0604020202020204" pitchFamily="34" charset="0"/>
              <a:buChar char="•"/>
            </a:pPr>
            <a:r>
              <a:rPr lang="en-GB" sz="1200" dirty="0">
                <a:solidFill>
                  <a:srgbClr val="002060"/>
                </a:solidFill>
                <a:latin typeface="Arial Rounded MT Bold" panose="020F0704030504030204" pitchFamily="34" charset="77"/>
              </a:rPr>
              <a:t>A3 Card</a:t>
            </a:r>
          </a:p>
          <a:p>
            <a:pPr marL="171450" indent="-171450">
              <a:buFont typeface="Arial" panose="020B0604020202020204" pitchFamily="34" charset="0"/>
              <a:buChar char="•"/>
            </a:pPr>
            <a:r>
              <a:rPr lang="en-GB" sz="1200" dirty="0">
                <a:solidFill>
                  <a:srgbClr val="002060"/>
                </a:solidFill>
                <a:latin typeface="Arial Rounded MT Bold" panose="020F0704030504030204" pitchFamily="34" charset="77"/>
              </a:rPr>
              <a:t>Bamboo sticks</a:t>
            </a:r>
          </a:p>
          <a:p>
            <a:pPr marL="171450" indent="-171450">
              <a:buFont typeface="Arial" panose="020B0604020202020204" pitchFamily="34" charset="0"/>
              <a:buChar char="•"/>
            </a:pPr>
            <a:r>
              <a:rPr lang="en-GB" sz="1200" dirty="0">
                <a:solidFill>
                  <a:srgbClr val="002060"/>
                </a:solidFill>
                <a:latin typeface="Arial Rounded MT Bold" panose="020F0704030504030204" pitchFamily="34" charset="77"/>
              </a:rPr>
              <a:t>Flower pots</a:t>
            </a:r>
          </a:p>
          <a:p>
            <a:pPr marL="171450" indent="-171450">
              <a:buFont typeface="Arial" panose="020B0604020202020204" pitchFamily="34" charset="0"/>
              <a:buChar char="•"/>
            </a:pPr>
            <a:r>
              <a:rPr lang="en-GB" sz="1200" dirty="0">
                <a:solidFill>
                  <a:srgbClr val="002060"/>
                </a:solidFill>
                <a:latin typeface="Arial Rounded MT Bold" panose="020F0704030504030204" pitchFamily="34" charset="77"/>
              </a:rPr>
              <a:t>Blindfold </a:t>
            </a:r>
          </a:p>
          <a:p>
            <a:pPr marL="171450" indent="-171450">
              <a:buFont typeface="Arial" panose="020B0604020202020204" pitchFamily="34" charset="0"/>
              <a:buChar char="•"/>
            </a:pPr>
            <a:r>
              <a:rPr lang="en-GB" sz="1200" dirty="0">
                <a:solidFill>
                  <a:srgbClr val="002060"/>
                </a:solidFill>
                <a:latin typeface="Arial Rounded MT Bold" panose="020F0704030504030204" pitchFamily="34" charset="77"/>
              </a:rPr>
              <a:t>Tape </a:t>
            </a:r>
          </a:p>
        </p:txBody>
      </p:sp>
      <p:sp>
        <p:nvSpPr>
          <p:cNvPr id="67" name="TextBox 66">
            <a:extLst>
              <a:ext uri="{FF2B5EF4-FFF2-40B4-BE49-F238E27FC236}">
                <a16:creationId xmlns:a16="http://schemas.microsoft.com/office/drawing/2014/main" id="{C5FAC86D-6FC9-61A2-E520-279CFEF52569}"/>
              </a:ext>
            </a:extLst>
          </p:cNvPr>
          <p:cNvSpPr txBox="1"/>
          <p:nvPr/>
        </p:nvSpPr>
        <p:spPr>
          <a:xfrm>
            <a:off x="153532" y="4067695"/>
            <a:ext cx="6550936" cy="1856125"/>
          </a:xfrm>
          <a:prstGeom prst="roundRect">
            <a:avLst>
              <a:gd name="adj" fmla="val 10451"/>
            </a:avLst>
          </a:prstGeom>
          <a:noFill/>
          <a:ln w="28575">
            <a:solidFill>
              <a:srgbClr val="002060"/>
            </a:solidFill>
          </a:ln>
        </p:spPr>
        <p:txBody>
          <a:bodyPr wrap="square" rtlCol="0">
            <a:spAutoFit/>
          </a:bodyPr>
          <a:lstStyle/>
          <a:p>
            <a:r>
              <a:rPr lang="en-GB" sz="1200" dirty="0">
                <a:solidFill>
                  <a:srgbClr val="002060"/>
                </a:solidFill>
                <a:latin typeface="Arial Rounded MT Bold" panose="020F0704030504030204" pitchFamily="34" charset="77"/>
              </a:rPr>
              <a:t>Method</a:t>
            </a:r>
          </a:p>
          <a:p>
            <a:pPr marL="342900" indent="-342900">
              <a:buFont typeface="+mj-lt"/>
              <a:buAutoNum type="arabicPeriod"/>
            </a:pPr>
            <a:r>
              <a:rPr lang="en-GB" sz="1200" dirty="0">
                <a:solidFill>
                  <a:srgbClr val="002060"/>
                </a:solidFill>
                <a:latin typeface="Arial Rounded MT Bold" panose="020F0704030504030204" pitchFamily="34" charset="77"/>
              </a:rPr>
              <a:t>Stand a bamboo stick in an upturned flower pot and tape a sheet of card to the top of the stick. The sheet of card should be roughly head height.</a:t>
            </a:r>
          </a:p>
          <a:p>
            <a:pPr marL="342900" indent="-342900">
              <a:buFont typeface="+mj-lt"/>
              <a:buAutoNum type="arabicPeriod"/>
            </a:pPr>
            <a:r>
              <a:rPr lang="en-GB" sz="1200" dirty="0">
                <a:solidFill>
                  <a:srgbClr val="002060"/>
                </a:solidFill>
                <a:latin typeface="Arial Rounded MT Bold" panose="020F0704030504030204" pitchFamily="34" charset="77"/>
              </a:rPr>
              <a:t>Make 5 of these but you can make more and arrange them in a path that would require navigating.</a:t>
            </a:r>
          </a:p>
          <a:p>
            <a:pPr marL="342900" indent="-342900">
              <a:buFont typeface="+mj-lt"/>
              <a:buAutoNum type="arabicPeriod"/>
            </a:pPr>
            <a:r>
              <a:rPr lang="en-GB" sz="1200" dirty="0">
                <a:solidFill>
                  <a:srgbClr val="002060"/>
                </a:solidFill>
                <a:latin typeface="Arial Rounded MT Bold" panose="020F0704030504030204" pitchFamily="34" charset="77"/>
              </a:rPr>
              <a:t>Blindfold a volunteer but leave their ears uncovered.</a:t>
            </a:r>
          </a:p>
          <a:p>
            <a:pPr marL="342900" indent="-342900">
              <a:buFont typeface="+mj-lt"/>
              <a:buAutoNum type="arabicPeriod"/>
            </a:pPr>
            <a:r>
              <a:rPr lang="en-GB" sz="1200" dirty="0">
                <a:solidFill>
                  <a:srgbClr val="002060"/>
                </a:solidFill>
                <a:latin typeface="Arial Rounded MT Bold" panose="020F0704030504030204" pitchFamily="34" charset="77"/>
              </a:rPr>
              <a:t>Positions the volunteer at the start of your course.</a:t>
            </a:r>
          </a:p>
          <a:p>
            <a:pPr marL="342900" indent="-342900">
              <a:buFont typeface="+mj-lt"/>
              <a:buAutoNum type="arabicPeriod"/>
            </a:pPr>
            <a:r>
              <a:rPr lang="en-GB" sz="1200" dirty="0">
                <a:solidFill>
                  <a:srgbClr val="002060"/>
                </a:solidFill>
                <a:latin typeface="Arial Rounded MT Bold" panose="020F0704030504030204" pitchFamily="34" charset="77"/>
              </a:rPr>
              <a:t>The volunteer should make a noise (or just say allow).  By listening to the noise they should be able to find their way through the course.</a:t>
            </a:r>
            <a:endParaRPr lang="en-US" sz="1200" dirty="0">
              <a:solidFill>
                <a:srgbClr val="002060"/>
              </a:solidFill>
              <a:latin typeface="Arial Rounded MT Bold" panose="020F0704030504030204" pitchFamily="34" charset="77"/>
            </a:endParaRPr>
          </a:p>
        </p:txBody>
      </p:sp>
      <p:sp>
        <p:nvSpPr>
          <p:cNvPr id="68" name="Rectangle 67">
            <a:extLst>
              <a:ext uri="{FF2B5EF4-FFF2-40B4-BE49-F238E27FC236}">
                <a16:creationId xmlns:a16="http://schemas.microsoft.com/office/drawing/2014/main" id="{516624E0-5A87-50EA-CB90-ACACAAFE1DE0}"/>
              </a:ext>
            </a:extLst>
          </p:cNvPr>
          <p:cNvSpPr/>
          <p:nvPr/>
        </p:nvSpPr>
        <p:spPr>
          <a:xfrm>
            <a:off x="156535" y="6217662"/>
            <a:ext cx="6550936" cy="3170099"/>
          </a:xfrm>
          <a:prstGeom prst="rect">
            <a:avLst/>
          </a:prstGeom>
        </p:spPr>
        <p:txBody>
          <a:bodyPr wrap="square">
            <a:spAutoFit/>
          </a:bodyPr>
          <a:lstStyle/>
          <a:p>
            <a:pPr lvl="0" algn="ctr"/>
            <a:r>
              <a:rPr lang="en-GB" sz="1200" i="1" dirty="0">
                <a:solidFill>
                  <a:srgbClr val="002060"/>
                </a:solidFill>
                <a:latin typeface="Arial Rounded MT Bold" panose="020F0704030504030204" pitchFamily="34" charset="77"/>
              </a:rPr>
              <a:t>When you have completed the course, answer the following questions.</a:t>
            </a: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r>
              <a:rPr lang="en-GB" sz="1200" dirty="0">
                <a:solidFill>
                  <a:srgbClr val="002060"/>
                </a:solidFill>
                <a:latin typeface="Arial Rounded MT Bold" panose="020F0704030504030204" pitchFamily="34" charset="77"/>
              </a:rPr>
              <a:t>Describe how you could tell that an obstacle was in front of you.</a:t>
            </a:r>
          </a:p>
          <a:p>
            <a:pPr lvl="0"/>
            <a:r>
              <a:rPr lang="en-GB" sz="1600" dirty="0">
                <a:solidFill>
                  <a:srgbClr val="00206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a:t>
            </a:r>
          </a:p>
          <a:p>
            <a:pPr lvl="0"/>
            <a:endParaRPr lang="en-GB" sz="1200" dirty="0">
              <a:solidFill>
                <a:srgbClr val="002060"/>
              </a:solidFill>
              <a:latin typeface="Arial Rounded MT Bold" panose="020F0704030504030204" pitchFamily="34" charset="77"/>
            </a:endParaRPr>
          </a:p>
          <a:p>
            <a:r>
              <a:rPr lang="en-US" sz="1200" dirty="0">
                <a:solidFill>
                  <a:srgbClr val="002060"/>
                </a:solidFill>
                <a:latin typeface="Arial Rounded MT Bold" panose="020F0704030504030204" pitchFamily="34" charset="77"/>
              </a:rPr>
              <a:t>Suggest what you think would happen if you used a different material instead of card.</a:t>
            </a:r>
          </a:p>
          <a:p>
            <a:pPr lvl="0"/>
            <a:r>
              <a:rPr lang="en-GB" sz="1600" dirty="0">
                <a:solidFill>
                  <a:srgbClr val="00206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a:t>
            </a:r>
            <a:endParaRPr lang="en-US" sz="1200" dirty="0">
              <a:solidFill>
                <a:srgbClr val="002060"/>
              </a:solidFill>
              <a:latin typeface="Arial Rounded MT Bold" panose="020F0704030504030204" pitchFamily="34" charset="77"/>
            </a:endParaRPr>
          </a:p>
        </p:txBody>
      </p:sp>
    </p:spTree>
    <p:extLst>
      <p:ext uri="{BB962C8B-B14F-4D97-AF65-F5344CB8AC3E}">
        <p14:creationId xmlns:p14="http://schemas.microsoft.com/office/powerpoint/2010/main" val="3356339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0FFCC2-F4B5-3B6E-E53F-164AECB0C57C}"/>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3B900B19-F730-BC30-A06B-5290D239A8AB}"/>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32C16C48-DD68-3D9D-3E8D-6D889D3FBBAC}"/>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5" name="TextBox 4">
            <a:extLst>
              <a:ext uri="{FF2B5EF4-FFF2-40B4-BE49-F238E27FC236}">
                <a16:creationId xmlns:a16="http://schemas.microsoft.com/office/drawing/2014/main" id="{A016C97E-2411-B32A-C142-DC7E215DDCA0}"/>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how echolocation is used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6" name="TextBox 5">
            <a:extLst>
              <a:ext uri="{FF2B5EF4-FFF2-40B4-BE49-F238E27FC236}">
                <a16:creationId xmlns:a16="http://schemas.microsoft.com/office/drawing/2014/main" id="{CE58BF29-686C-8706-4425-118A05CFC318}"/>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KS3-18-05</a:t>
            </a:r>
          </a:p>
        </p:txBody>
      </p:sp>
      <p:sp>
        <p:nvSpPr>
          <p:cNvPr id="7" name="Rectangle: Rounded Corners 6">
            <a:extLst>
              <a:ext uri="{FF2B5EF4-FFF2-40B4-BE49-F238E27FC236}">
                <a16:creationId xmlns:a16="http://schemas.microsoft.com/office/drawing/2014/main" id="{93336D99-AD24-B9C2-9A00-04C32008ECB4}"/>
              </a:ext>
            </a:extLst>
          </p:cNvPr>
          <p:cNvSpPr/>
          <p:nvPr/>
        </p:nvSpPr>
        <p:spPr>
          <a:xfrm>
            <a:off x="153532" y="1399597"/>
            <a:ext cx="6550936" cy="419043"/>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03CCEE6C-341E-35BD-E508-109F514E8DCC}"/>
              </a:ext>
            </a:extLst>
          </p:cNvPr>
          <p:cNvSpPr txBox="1"/>
          <p:nvPr/>
        </p:nvSpPr>
        <p:spPr>
          <a:xfrm>
            <a:off x="219691" y="1470618"/>
            <a:ext cx="6484777" cy="276999"/>
          </a:xfrm>
          <a:prstGeom prst="rect">
            <a:avLst/>
          </a:prstGeom>
          <a:noFill/>
        </p:spPr>
        <p:txBody>
          <a:bodyPr wrap="square" rtlCol="0">
            <a:spAutoFit/>
          </a:bodyPr>
          <a:lstStyle/>
          <a:p>
            <a:pPr algn="ctr"/>
            <a:r>
              <a:rPr lang="en-GB" sz="1200" dirty="0">
                <a:solidFill>
                  <a:srgbClr val="002060"/>
                </a:solidFill>
                <a:latin typeface="Arial Rounded MT Bold" panose="020F0704030504030204" pitchFamily="34" charset="77"/>
              </a:rPr>
              <a:t>Echolocation</a:t>
            </a:r>
            <a:endParaRPr lang="en-US" sz="1200" dirty="0">
              <a:solidFill>
                <a:srgbClr val="002060"/>
              </a:solidFill>
              <a:latin typeface="Arial Rounded MT Bold" panose="020F0704030504030204" pitchFamily="34" charset="77"/>
            </a:endParaRPr>
          </a:p>
        </p:txBody>
      </p:sp>
      <p:sp>
        <p:nvSpPr>
          <p:cNvPr id="49" name="Rectangle 48">
            <a:extLst>
              <a:ext uri="{FF2B5EF4-FFF2-40B4-BE49-F238E27FC236}">
                <a16:creationId xmlns:a16="http://schemas.microsoft.com/office/drawing/2014/main" id="{68BA1222-9639-A1D0-F5FE-268E945FE2D0}"/>
              </a:ext>
            </a:extLst>
          </p:cNvPr>
          <p:cNvSpPr/>
          <p:nvPr/>
        </p:nvSpPr>
        <p:spPr>
          <a:xfrm>
            <a:off x="153532" y="1885675"/>
            <a:ext cx="6550936" cy="4524315"/>
          </a:xfrm>
          <a:prstGeom prst="rect">
            <a:avLst/>
          </a:prstGeom>
        </p:spPr>
        <p:txBody>
          <a:bodyPr wrap="square">
            <a:spAutoFit/>
          </a:bodyPr>
          <a:lstStyle/>
          <a:p>
            <a:pPr lvl="0"/>
            <a:r>
              <a:rPr lang="en-GB" sz="1200" dirty="0">
                <a:solidFill>
                  <a:srgbClr val="002060"/>
                </a:solidFill>
                <a:latin typeface="Arial Rounded MT Bold" panose="020F0704030504030204" pitchFamily="34" charset="77"/>
              </a:rPr>
              <a:t>Complete the diagram below to show how the dolphin would locate the squid. Then explain the process you have drawn.</a:t>
            </a: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r>
              <a:rPr lang="en-GB" sz="1200" dirty="0">
                <a:solidFill>
                  <a:srgbClr val="00206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endParaRPr lang="en-GB" sz="1200" dirty="0">
              <a:solidFill>
                <a:srgbClr val="002060"/>
              </a:solidFill>
              <a:latin typeface="Arial Rounded MT Bold" panose="020F0704030504030204" pitchFamily="34" charset="77"/>
            </a:endParaRPr>
          </a:p>
          <a:p>
            <a:r>
              <a:rPr lang="en-US" sz="1200" dirty="0">
                <a:solidFill>
                  <a:srgbClr val="002060"/>
                </a:solidFill>
                <a:latin typeface="Arial Rounded MT Bold" panose="020F0704030504030204" pitchFamily="34" charset="77"/>
              </a:rPr>
              <a:t>An ultrasound scanner is used to examine unborn babies. Explain how this is an example of echolocation.</a:t>
            </a:r>
          </a:p>
          <a:p>
            <a:pPr lvl="0"/>
            <a:r>
              <a:rPr lang="en-GB" sz="1200" dirty="0">
                <a:solidFill>
                  <a:srgbClr val="00206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sz="1200" dirty="0">
              <a:solidFill>
                <a:srgbClr val="002060"/>
              </a:solidFill>
              <a:latin typeface="Arial Rounded MT Bold" panose="020F0704030504030204" pitchFamily="34" charset="77"/>
            </a:endParaRPr>
          </a:p>
        </p:txBody>
      </p:sp>
      <p:pic>
        <p:nvPicPr>
          <p:cNvPr id="50" name="Picture 49">
            <a:extLst>
              <a:ext uri="{FF2B5EF4-FFF2-40B4-BE49-F238E27FC236}">
                <a16:creationId xmlns:a16="http://schemas.microsoft.com/office/drawing/2014/main" id="{85A9FDDB-6F3A-08D7-2B40-6CDFCA3F80E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66595" y="2514443"/>
            <a:ext cx="2590753" cy="1807608"/>
          </a:xfrm>
          <a:prstGeom prst="rect">
            <a:avLst/>
          </a:prstGeom>
        </p:spPr>
      </p:pic>
      <p:pic>
        <p:nvPicPr>
          <p:cNvPr id="51" name="Picture 4" descr="Cartoon, Octopus, Pink, Squid">
            <a:extLst>
              <a:ext uri="{FF2B5EF4-FFF2-40B4-BE49-F238E27FC236}">
                <a16:creationId xmlns:a16="http://schemas.microsoft.com/office/drawing/2014/main" id="{3E23BD57-4CEA-7A36-84FA-8E501B334B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1640" y="2869538"/>
            <a:ext cx="989765" cy="742324"/>
          </a:xfrm>
          <a:prstGeom prst="rect">
            <a:avLst/>
          </a:prstGeom>
          <a:noFill/>
          <a:extLst>
            <a:ext uri="{909E8E84-426E-40DD-AFC4-6F175D3DCCD1}">
              <a14:hiddenFill xmlns:a14="http://schemas.microsoft.com/office/drawing/2010/main">
                <a:solidFill>
                  <a:srgbClr val="FFFFFF"/>
                </a:solidFill>
              </a14:hiddenFill>
            </a:ext>
          </a:extLst>
        </p:spPr>
      </p:pic>
      <p:sp>
        <p:nvSpPr>
          <p:cNvPr id="52" name="TextBox 51">
            <a:extLst>
              <a:ext uri="{FF2B5EF4-FFF2-40B4-BE49-F238E27FC236}">
                <a16:creationId xmlns:a16="http://schemas.microsoft.com/office/drawing/2014/main" id="{19DF6A33-16BF-DB97-07A9-C13547F1440B}"/>
              </a:ext>
            </a:extLst>
          </p:cNvPr>
          <p:cNvSpPr txBox="1"/>
          <p:nvPr/>
        </p:nvSpPr>
        <p:spPr>
          <a:xfrm>
            <a:off x="153532" y="6525703"/>
            <a:ext cx="6550936" cy="492919"/>
          </a:xfrm>
          <a:prstGeom prst="roundRect">
            <a:avLst>
              <a:gd name="adj" fmla="val 12232"/>
            </a:avLst>
          </a:prstGeom>
          <a:solidFill>
            <a:schemeClr val="bg1"/>
          </a:solidFill>
          <a:ln>
            <a:noFill/>
          </a:ln>
        </p:spPr>
        <p:txBody>
          <a:bodyPr wrap="square" rtlCol="0">
            <a:spAutoFit/>
          </a:bodyPr>
          <a:lstStyle/>
          <a:p>
            <a:r>
              <a:rPr lang="en-GB" sz="1200" dirty="0">
                <a:solidFill>
                  <a:srgbClr val="002060"/>
                </a:solidFill>
                <a:latin typeface="Arial Rounded MT Bold" panose="020F0704030504030204" pitchFamily="34" charset="77"/>
              </a:rPr>
              <a:t>Challenge: Suggest two advantages and two disadvantages of an animal using echolocation.</a:t>
            </a:r>
          </a:p>
        </p:txBody>
      </p:sp>
      <p:graphicFrame>
        <p:nvGraphicFramePr>
          <p:cNvPr id="53" name="Table 52">
            <a:extLst>
              <a:ext uri="{FF2B5EF4-FFF2-40B4-BE49-F238E27FC236}">
                <a16:creationId xmlns:a16="http://schemas.microsoft.com/office/drawing/2014/main" id="{0EE9994E-859D-4775-1EA0-17A2D8680EB6}"/>
              </a:ext>
            </a:extLst>
          </p:cNvPr>
          <p:cNvGraphicFramePr>
            <a:graphicFrameLocks noGrp="1"/>
          </p:cNvGraphicFramePr>
          <p:nvPr>
            <p:extLst>
              <p:ext uri="{D42A27DB-BD31-4B8C-83A1-F6EECF244321}">
                <p14:modId xmlns:p14="http://schemas.microsoft.com/office/powerpoint/2010/main" val="3943520260"/>
              </p:ext>
            </p:extLst>
          </p:nvPr>
        </p:nvGraphicFramePr>
        <p:xfrm>
          <a:off x="153532" y="7225273"/>
          <a:ext cx="6550936" cy="2139416"/>
        </p:xfrm>
        <a:graphic>
          <a:graphicData uri="http://schemas.openxmlformats.org/drawingml/2006/table">
            <a:tbl>
              <a:tblPr firstRow="1" bandRow="1">
                <a:tableStyleId>{5C22544A-7EE6-4342-B048-85BDC9FD1C3A}</a:tableStyleId>
              </a:tblPr>
              <a:tblGrid>
                <a:gridCol w="3275468">
                  <a:extLst>
                    <a:ext uri="{9D8B030D-6E8A-4147-A177-3AD203B41FA5}">
                      <a16:colId xmlns:a16="http://schemas.microsoft.com/office/drawing/2014/main" val="2745666226"/>
                    </a:ext>
                  </a:extLst>
                </a:gridCol>
                <a:gridCol w="3275468">
                  <a:extLst>
                    <a:ext uri="{9D8B030D-6E8A-4147-A177-3AD203B41FA5}">
                      <a16:colId xmlns:a16="http://schemas.microsoft.com/office/drawing/2014/main" val="2486197306"/>
                    </a:ext>
                  </a:extLst>
                </a:gridCol>
              </a:tblGrid>
              <a:tr h="412849">
                <a:tc>
                  <a:txBody>
                    <a:bodyPr/>
                    <a:lstStyle/>
                    <a:p>
                      <a:pPr algn="ctr"/>
                      <a:r>
                        <a:rPr lang="en-GB" sz="1200" b="0" dirty="0">
                          <a:solidFill>
                            <a:srgbClr val="002060"/>
                          </a:solidFill>
                          <a:latin typeface="Arial Rounded MT Bold" panose="020F0704030504030204" pitchFamily="34" charset="0"/>
                        </a:rPr>
                        <a:t>Advantage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b="0" dirty="0">
                          <a:solidFill>
                            <a:srgbClr val="002060"/>
                          </a:solidFill>
                          <a:latin typeface="Arial Rounded MT Bold" panose="020F0704030504030204" pitchFamily="34" charset="0"/>
                        </a:rPr>
                        <a:t>Disadvantage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4385177"/>
                  </a:ext>
                </a:extLst>
              </a:tr>
              <a:tr h="1726567">
                <a:tc>
                  <a:txBody>
                    <a:bodyPr/>
                    <a:lstStyle/>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8398048"/>
                  </a:ext>
                </a:extLst>
              </a:tr>
            </a:tbl>
          </a:graphicData>
        </a:graphic>
      </p:graphicFrame>
    </p:spTree>
    <p:extLst>
      <p:ext uri="{BB962C8B-B14F-4D97-AF65-F5344CB8AC3E}">
        <p14:creationId xmlns:p14="http://schemas.microsoft.com/office/powerpoint/2010/main" val="934392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EE1C53-FF1C-01CF-87B5-38DAE5519F2D}"/>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14D301D4-155F-01E8-187A-1C366FC013B2}"/>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5A190C76-6045-CEAB-3997-3AB98BEDEDC5}"/>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5" name="TextBox 4">
            <a:extLst>
              <a:ext uri="{FF2B5EF4-FFF2-40B4-BE49-F238E27FC236}">
                <a16:creationId xmlns:a16="http://schemas.microsoft.com/office/drawing/2014/main" id="{42D4F93D-2CD4-2BF9-70D3-FA6C2C1546BA}"/>
              </a:ext>
            </a:extLst>
          </p:cNvPr>
          <p:cNvSpPr txBox="1"/>
          <p:nvPr/>
        </p:nvSpPr>
        <p:spPr>
          <a:xfrm>
            <a:off x="1020902" y="221289"/>
            <a:ext cx="5683567" cy="276999"/>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Explain how echolocation is used                  ANSWERS</a:t>
            </a:r>
          </a:p>
        </p:txBody>
      </p:sp>
      <p:sp>
        <p:nvSpPr>
          <p:cNvPr id="6" name="TextBox 5">
            <a:extLst>
              <a:ext uri="{FF2B5EF4-FFF2-40B4-BE49-F238E27FC236}">
                <a16:creationId xmlns:a16="http://schemas.microsoft.com/office/drawing/2014/main" id="{83207006-F9E3-B330-C8A9-A82B34650508}"/>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KS3-18-05</a:t>
            </a:r>
          </a:p>
        </p:txBody>
      </p:sp>
      <p:sp>
        <p:nvSpPr>
          <p:cNvPr id="7" name="Rectangle: Rounded Corners 6">
            <a:extLst>
              <a:ext uri="{FF2B5EF4-FFF2-40B4-BE49-F238E27FC236}">
                <a16:creationId xmlns:a16="http://schemas.microsoft.com/office/drawing/2014/main" id="{16019B5B-8211-DD4C-1E05-C5701DCA34ED}"/>
              </a:ext>
            </a:extLst>
          </p:cNvPr>
          <p:cNvSpPr/>
          <p:nvPr/>
        </p:nvSpPr>
        <p:spPr>
          <a:xfrm>
            <a:off x="153532" y="1399597"/>
            <a:ext cx="6550936" cy="419043"/>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7FA241C4-250D-644B-28B5-557635E2EA58}"/>
              </a:ext>
            </a:extLst>
          </p:cNvPr>
          <p:cNvSpPr txBox="1"/>
          <p:nvPr/>
        </p:nvSpPr>
        <p:spPr>
          <a:xfrm>
            <a:off x="219691" y="1470618"/>
            <a:ext cx="6484777" cy="276999"/>
          </a:xfrm>
          <a:prstGeom prst="rect">
            <a:avLst/>
          </a:prstGeom>
          <a:noFill/>
        </p:spPr>
        <p:txBody>
          <a:bodyPr wrap="square" rtlCol="0">
            <a:spAutoFit/>
          </a:bodyPr>
          <a:lstStyle/>
          <a:p>
            <a:pPr algn="ctr"/>
            <a:r>
              <a:rPr lang="en-GB" sz="1200" dirty="0">
                <a:solidFill>
                  <a:srgbClr val="002060"/>
                </a:solidFill>
                <a:latin typeface="Arial Rounded MT Bold" panose="020F0704030504030204" pitchFamily="34" charset="77"/>
              </a:rPr>
              <a:t>Echolocation</a:t>
            </a:r>
            <a:endParaRPr lang="en-US" sz="1200" dirty="0">
              <a:solidFill>
                <a:srgbClr val="002060"/>
              </a:solidFill>
              <a:latin typeface="Arial Rounded MT Bold" panose="020F0704030504030204" pitchFamily="34" charset="77"/>
            </a:endParaRPr>
          </a:p>
        </p:txBody>
      </p:sp>
      <p:sp>
        <p:nvSpPr>
          <p:cNvPr id="9" name="Rectangle 8">
            <a:extLst>
              <a:ext uri="{FF2B5EF4-FFF2-40B4-BE49-F238E27FC236}">
                <a16:creationId xmlns:a16="http://schemas.microsoft.com/office/drawing/2014/main" id="{65188BFF-4C69-8039-CD1A-614062962A6A}"/>
              </a:ext>
            </a:extLst>
          </p:cNvPr>
          <p:cNvSpPr/>
          <p:nvPr/>
        </p:nvSpPr>
        <p:spPr>
          <a:xfrm>
            <a:off x="153532" y="1885675"/>
            <a:ext cx="6550936" cy="4524315"/>
          </a:xfrm>
          <a:prstGeom prst="rect">
            <a:avLst/>
          </a:prstGeom>
        </p:spPr>
        <p:txBody>
          <a:bodyPr wrap="square">
            <a:spAutoFit/>
          </a:bodyPr>
          <a:lstStyle/>
          <a:p>
            <a:pPr lvl="0"/>
            <a:r>
              <a:rPr lang="en-GB" sz="1200" dirty="0">
                <a:solidFill>
                  <a:srgbClr val="002060"/>
                </a:solidFill>
                <a:latin typeface="Arial Rounded MT Bold" panose="020F0704030504030204" pitchFamily="34" charset="77"/>
              </a:rPr>
              <a:t>Complete the diagram below to show how the dolphin would locate the squid. Then explain the process you have drawn.</a:t>
            </a: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endParaRPr lang="en-GB" sz="1200" dirty="0">
              <a:solidFill>
                <a:srgbClr val="002060"/>
              </a:solidFill>
              <a:latin typeface="Arial Rounded MT Bold" panose="020F0704030504030204" pitchFamily="34" charset="77"/>
            </a:endParaRPr>
          </a:p>
          <a:p>
            <a:pPr lvl="0"/>
            <a:r>
              <a:rPr lang="en-GB" sz="1200" dirty="0">
                <a:solidFill>
                  <a:srgbClr val="00206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endParaRPr lang="en-GB" sz="1200" dirty="0">
              <a:solidFill>
                <a:srgbClr val="002060"/>
              </a:solidFill>
              <a:latin typeface="Arial Rounded MT Bold" panose="020F0704030504030204" pitchFamily="34" charset="77"/>
            </a:endParaRPr>
          </a:p>
          <a:p>
            <a:r>
              <a:rPr lang="en-US" sz="1200" dirty="0">
                <a:solidFill>
                  <a:srgbClr val="002060"/>
                </a:solidFill>
                <a:latin typeface="Arial Rounded MT Bold" panose="020F0704030504030204" pitchFamily="34" charset="77"/>
              </a:rPr>
              <a:t>An ultrasound scanner is used to examine unborn babies. Explain how this is an example of echolocation.</a:t>
            </a:r>
          </a:p>
          <a:p>
            <a:pPr lvl="0"/>
            <a:r>
              <a:rPr lang="en-GB" sz="1200" dirty="0">
                <a:solidFill>
                  <a:srgbClr val="00206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sz="1200" dirty="0">
              <a:solidFill>
                <a:srgbClr val="002060"/>
              </a:solidFill>
              <a:latin typeface="Arial Rounded MT Bold" panose="020F0704030504030204" pitchFamily="34" charset="77"/>
            </a:endParaRPr>
          </a:p>
        </p:txBody>
      </p:sp>
      <p:pic>
        <p:nvPicPr>
          <p:cNvPr id="10" name="Picture 9">
            <a:extLst>
              <a:ext uri="{FF2B5EF4-FFF2-40B4-BE49-F238E27FC236}">
                <a16:creationId xmlns:a16="http://schemas.microsoft.com/office/drawing/2014/main" id="{30778D60-83E5-B091-95CC-2ACE2FB0A802}"/>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366595" y="2514443"/>
            <a:ext cx="2590753" cy="1807608"/>
          </a:xfrm>
          <a:prstGeom prst="rect">
            <a:avLst/>
          </a:prstGeom>
        </p:spPr>
      </p:pic>
      <p:pic>
        <p:nvPicPr>
          <p:cNvPr id="11" name="Picture 4" descr="Cartoon, Octopus, Pink, Squid">
            <a:extLst>
              <a:ext uri="{FF2B5EF4-FFF2-40B4-BE49-F238E27FC236}">
                <a16:creationId xmlns:a16="http://schemas.microsoft.com/office/drawing/2014/main" id="{3FF87652-F692-6108-6DB5-1A74339863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1640" y="2869538"/>
            <a:ext cx="989765" cy="742324"/>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03AE0AFD-D28A-F2A4-AD7F-4287B5060863}"/>
              </a:ext>
            </a:extLst>
          </p:cNvPr>
          <p:cNvSpPr txBox="1"/>
          <p:nvPr/>
        </p:nvSpPr>
        <p:spPr>
          <a:xfrm>
            <a:off x="153532" y="6525703"/>
            <a:ext cx="6550936" cy="492919"/>
          </a:xfrm>
          <a:prstGeom prst="roundRect">
            <a:avLst>
              <a:gd name="adj" fmla="val 12232"/>
            </a:avLst>
          </a:prstGeom>
          <a:solidFill>
            <a:schemeClr val="bg1"/>
          </a:solidFill>
          <a:ln>
            <a:noFill/>
          </a:ln>
        </p:spPr>
        <p:txBody>
          <a:bodyPr wrap="square" rtlCol="0">
            <a:spAutoFit/>
          </a:bodyPr>
          <a:lstStyle/>
          <a:p>
            <a:r>
              <a:rPr lang="en-GB" sz="1200" dirty="0">
                <a:solidFill>
                  <a:srgbClr val="002060"/>
                </a:solidFill>
                <a:latin typeface="Arial Rounded MT Bold" panose="020F0704030504030204" pitchFamily="34" charset="77"/>
              </a:rPr>
              <a:t>Challenge: Suggest two advantages and two disadvantages of an animal using echolocation.</a:t>
            </a:r>
          </a:p>
        </p:txBody>
      </p:sp>
      <p:graphicFrame>
        <p:nvGraphicFramePr>
          <p:cNvPr id="13" name="Table 12">
            <a:extLst>
              <a:ext uri="{FF2B5EF4-FFF2-40B4-BE49-F238E27FC236}">
                <a16:creationId xmlns:a16="http://schemas.microsoft.com/office/drawing/2014/main" id="{CE8C6A9C-5B58-FCFD-95D5-3F3385AE926F}"/>
              </a:ext>
            </a:extLst>
          </p:cNvPr>
          <p:cNvGraphicFramePr>
            <a:graphicFrameLocks noGrp="1"/>
          </p:cNvGraphicFramePr>
          <p:nvPr>
            <p:extLst>
              <p:ext uri="{D42A27DB-BD31-4B8C-83A1-F6EECF244321}">
                <p14:modId xmlns:p14="http://schemas.microsoft.com/office/powerpoint/2010/main" val="165451059"/>
              </p:ext>
            </p:extLst>
          </p:nvPr>
        </p:nvGraphicFramePr>
        <p:xfrm>
          <a:off x="153532" y="7225273"/>
          <a:ext cx="6550936" cy="2139416"/>
        </p:xfrm>
        <a:graphic>
          <a:graphicData uri="http://schemas.openxmlformats.org/drawingml/2006/table">
            <a:tbl>
              <a:tblPr firstRow="1" bandRow="1">
                <a:tableStyleId>{5C22544A-7EE6-4342-B048-85BDC9FD1C3A}</a:tableStyleId>
              </a:tblPr>
              <a:tblGrid>
                <a:gridCol w="3275468">
                  <a:extLst>
                    <a:ext uri="{9D8B030D-6E8A-4147-A177-3AD203B41FA5}">
                      <a16:colId xmlns:a16="http://schemas.microsoft.com/office/drawing/2014/main" val="2745666226"/>
                    </a:ext>
                  </a:extLst>
                </a:gridCol>
                <a:gridCol w="3275468">
                  <a:extLst>
                    <a:ext uri="{9D8B030D-6E8A-4147-A177-3AD203B41FA5}">
                      <a16:colId xmlns:a16="http://schemas.microsoft.com/office/drawing/2014/main" val="2486197306"/>
                    </a:ext>
                  </a:extLst>
                </a:gridCol>
              </a:tblGrid>
              <a:tr h="412849">
                <a:tc>
                  <a:txBody>
                    <a:bodyPr/>
                    <a:lstStyle/>
                    <a:p>
                      <a:pPr algn="ctr"/>
                      <a:r>
                        <a:rPr lang="en-GB" sz="1200" b="0" dirty="0">
                          <a:solidFill>
                            <a:srgbClr val="002060"/>
                          </a:solidFill>
                          <a:latin typeface="Arial Rounded MT Bold" panose="020F0704030504030204" pitchFamily="34" charset="0"/>
                        </a:rPr>
                        <a:t>Advantage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b="0" dirty="0">
                          <a:solidFill>
                            <a:srgbClr val="002060"/>
                          </a:solidFill>
                          <a:latin typeface="Arial Rounded MT Bold" panose="020F0704030504030204" pitchFamily="34" charset="0"/>
                        </a:rPr>
                        <a:t>Disadvantage</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4385177"/>
                  </a:ext>
                </a:extLst>
              </a:tr>
              <a:tr h="1726567">
                <a:tc>
                  <a:txBody>
                    <a:bodyPr/>
                    <a:lstStyle/>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p>
                      <a:pPr algn="ctr"/>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200" dirty="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8398048"/>
                  </a:ext>
                </a:extLst>
              </a:tr>
            </a:tbl>
          </a:graphicData>
        </a:graphic>
      </p:graphicFrame>
      <p:cxnSp>
        <p:nvCxnSpPr>
          <p:cNvPr id="14" name="Straight Arrow Connector 13">
            <a:extLst>
              <a:ext uri="{FF2B5EF4-FFF2-40B4-BE49-F238E27FC236}">
                <a16:creationId xmlns:a16="http://schemas.microsoft.com/office/drawing/2014/main" id="{F0060FC9-21B8-EB4C-286E-E145E08FCD20}"/>
              </a:ext>
            </a:extLst>
          </p:cNvPr>
          <p:cNvCxnSpPr/>
          <p:nvPr/>
        </p:nvCxnSpPr>
        <p:spPr>
          <a:xfrm>
            <a:off x="2957348" y="2869538"/>
            <a:ext cx="277289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14682D4-05EC-ED77-E0BF-7B171329A4C2}"/>
              </a:ext>
            </a:extLst>
          </p:cNvPr>
          <p:cNvCxnSpPr>
            <a:cxnSpLocks/>
          </p:cNvCxnSpPr>
          <p:nvPr/>
        </p:nvCxnSpPr>
        <p:spPr>
          <a:xfrm flipH="1">
            <a:off x="2728748" y="3504043"/>
            <a:ext cx="277289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FC22D29-74BE-F554-EB03-9082FCAAB04F}"/>
              </a:ext>
            </a:extLst>
          </p:cNvPr>
          <p:cNvSpPr txBox="1"/>
          <p:nvPr/>
        </p:nvSpPr>
        <p:spPr>
          <a:xfrm>
            <a:off x="3660896" y="2592539"/>
            <a:ext cx="1365796" cy="276999"/>
          </a:xfrm>
          <a:prstGeom prst="rect">
            <a:avLst/>
          </a:prstGeom>
          <a:noFill/>
        </p:spPr>
        <p:txBody>
          <a:bodyPr wrap="square">
            <a:spAutoFit/>
          </a:bodyPr>
          <a:lstStyle/>
          <a:p>
            <a:pPr algn="l"/>
            <a:r>
              <a:rPr lang="en-GB" sz="1200" dirty="0">
                <a:solidFill>
                  <a:srgbClr val="FF0000"/>
                </a:solidFill>
                <a:latin typeface="Arial Rounded MT Bold" panose="020F0704030504030204" pitchFamily="34" charset="77"/>
              </a:rPr>
              <a:t>Emitted wave</a:t>
            </a:r>
          </a:p>
        </p:txBody>
      </p:sp>
      <p:sp>
        <p:nvSpPr>
          <p:cNvPr id="19" name="TextBox 18">
            <a:extLst>
              <a:ext uri="{FF2B5EF4-FFF2-40B4-BE49-F238E27FC236}">
                <a16:creationId xmlns:a16="http://schemas.microsoft.com/office/drawing/2014/main" id="{A925DAA0-11B3-F3E8-7F55-0E4E105C43D4}"/>
              </a:ext>
            </a:extLst>
          </p:cNvPr>
          <p:cNvSpPr txBox="1"/>
          <p:nvPr/>
        </p:nvSpPr>
        <p:spPr>
          <a:xfrm>
            <a:off x="3659827" y="3504042"/>
            <a:ext cx="1366865" cy="276999"/>
          </a:xfrm>
          <a:prstGeom prst="rect">
            <a:avLst/>
          </a:prstGeom>
          <a:noFill/>
        </p:spPr>
        <p:txBody>
          <a:bodyPr wrap="square">
            <a:spAutoFit/>
          </a:bodyPr>
          <a:lstStyle/>
          <a:p>
            <a:pPr algn="l"/>
            <a:r>
              <a:rPr lang="en-GB" sz="1200" dirty="0">
                <a:solidFill>
                  <a:srgbClr val="FF0000"/>
                </a:solidFill>
                <a:latin typeface="Arial Rounded MT Bold" panose="020F0704030504030204" pitchFamily="34" charset="77"/>
              </a:rPr>
              <a:t>Reflected wave</a:t>
            </a:r>
          </a:p>
        </p:txBody>
      </p:sp>
      <p:sp>
        <p:nvSpPr>
          <p:cNvPr id="21" name="TextBox 20">
            <a:extLst>
              <a:ext uri="{FF2B5EF4-FFF2-40B4-BE49-F238E27FC236}">
                <a16:creationId xmlns:a16="http://schemas.microsoft.com/office/drawing/2014/main" id="{09B7DA06-3BB8-2C42-F9F7-A4C6E5E76D46}"/>
              </a:ext>
            </a:extLst>
          </p:cNvPr>
          <p:cNvSpPr txBox="1"/>
          <p:nvPr/>
        </p:nvSpPr>
        <p:spPr>
          <a:xfrm>
            <a:off x="153532" y="4240670"/>
            <a:ext cx="6550936" cy="830997"/>
          </a:xfrm>
          <a:prstGeom prst="rect">
            <a:avLst/>
          </a:prstGeom>
          <a:noFill/>
        </p:spPr>
        <p:txBody>
          <a:bodyPr wrap="square">
            <a:spAutoFit/>
          </a:bodyPr>
          <a:lstStyle/>
          <a:p>
            <a:pPr lvl="0"/>
            <a:r>
              <a:rPr lang="en-GB" sz="1200" b="0" i="0" dirty="0">
                <a:solidFill>
                  <a:srgbClr val="FF0000"/>
                </a:solidFill>
                <a:effectLst/>
                <a:latin typeface="Arial Rounded MT Bold" panose="020F0704030504030204" pitchFamily="34" charset="0"/>
              </a:rPr>
              <a:t>Dolphins use echolocation to locate objects in water. They emit high-frequency sounds from their forehead, which bounce off objects in the water and return to the dolphin as echoes. The dolphin then interprets the echoes to identify the location, size, and shape of the squid.</a:t>
            </a:r>
            <a:endParaRPr lang="en-GB" sz="1200" dirty="0">
              <a:solidFill>
                <a:srgbClr val="FF0000"/>
              </a:solidFill>
              <a:latin typeface="Arial Rounded MT Bold" panose="020F0704030504030204" pitchFamily="34" charset="0"/>
            </a:endParaRPr>
          </a:p>
        </p:txBody>
      </p:sp>
      <p:sp>
        <p:nvSpPr>
          <p:cNvPr id="23" name="TextBox 22">
            <a:extLst>
              <a:ext uri="{FF2B5EF4-FFF2-40B4-BE49-F238E27FC236}">
                <a16:creationId xmlns:a16="http://schemas.microsoft.com/office/drawing/2014/main" id="{4E813A07-5EA2-3A30-870D-6FA97A53E341}"/>
              </a:ext>
            </a:extLst>
          </p:cNvPr>
          <p:cNvSpPr txBox="1"/>
          <p:nvPr/>
        </p:nvSpPr>
        <p:spPr>
          <a:xfrm>
            <a:off x="153532" y="5521458"/>
            <a:ext cx="6550935" cy="646331"/>
          </a:xfrm>
          <a:prstGeom prst="rect">
            <a:avLst/>
          </a:prstGeom>
          <a:noFill/>
        </p:spPr>
        <p:txBody>
          <a:bodyPr wrap="square">
            <a:spAutoFit/>
          </a:bodyPr>
          <a:lstStyle/>
          <a:p>
            <a:r>
              <a:rPr lang="en-GB" sz="1200" b="0" i="0" dirty="0">
                <a:solidFill>
                  <a:srgbClr val="FF0000"/>
                </a:solidFill>
                <a:effectLst/>
                <a:latin typeface="Arial Rounded MT Bold" panose="020F0704030504030204" pitchFamily="34" charset="0"/>
              </a:rPr>
              <a:t>An ultrasound scanner emits high-frequency sound waves into the body, which bounce off the foetus and surrounding tissues, creating echoes that are detected by the scanner. The echoes are then used to create an image of the foetus</a:t>
            </a:r>
            <a:endParaRPr lang="en-US" sz="1200" dirty="0">
              <a:solidFill>
                <a:srgbClr val="FF0000"/>
              </a:solidFill>
              <a:latin typeface="Arial Rounded MT Bold" panose="020F0704030504030204" pitchFamily="34" charset="0"/>
            </a:endParaRPr>
          </a:p>
        </p:txBody>
      </p:sp>
      <p:sp>
        <p:nvSpPr>
          <p:cNvPr id="25" name="TextBox 24">
            <a:extLst>
              <a:ext uri="{FF2B5EF4-FFF2-40B4-BE49-F238E27FC236}">
                <a16:creationId xmlns:a16="http://schemas.microsoft.com/office/drawing/2014/main" id="{1D720CC9-EFFC-EAFA-D8FD-DC3BAC2A0D94}"/>
              </a:ext>
            </a:extLst>
          </p:cNvPr>
          <p:cNvSpPr txBox="1"/>
          <p:nvPr/>
        </p:nvSpPr>
        <p:spPr>
          <a:xfrm>
            <a:off x="153532" y="7774287"/>
            <a:ext cx="3275468" cy="1015663"/>
          </a:xfrm>
          <a:prstGeom prst="rect">
            <a:avLst/>
          </a:prstGeom>
          <a:noFill/>
        </p:spPr>
        <p:txBody>
          <a:bodyPr wrap="square">
            <a:spAutoFit/>
          </a:bodyPr>
          <a:lstStyle/>
          <a:p>
            <a:pPr marL="171450" indent="-171450">
              <a:buFont typeface="Arial" panose="020B0604020202020204" pitchFamily="34" charset="0"/>
              <a:buChar char="•"/>
            </a:pPr>
            <a:r>
              <a:rPr lang="en-GB" sz="1200" b="0" i="0" kern="1200" dirty="0">
                <a:solidFill>
                  <a:srgbClr val="FF0000"/>
                </a:solidFill>
                <a:effectLst/>
                <a:latin typeface="Arial Rounded MT Bold" panose="020F0704030504030204" pitchFamily="34" charset="0"/>
                <a:ea typeface="+mn-ea"/>
                <a:cs typeface="+mn-cs"/>
              </a:rPr>
              <a:t>Can locate prey or predators in dark or murky environments</a:t>
            </a:r>
          </a:p>
          <a:p>
            <a:pPr marL="171450" indent="-171450">
              <a:buFont typeface="Arial" panose="020B0604020202020204" pitchFamily="34" charset="0"/>
              <a:buChar char="•"/>
            </a:pPr>
            <a:r>
              <a:rPr lang="en-GB" sz="1200" b="0" i="0" kern="1200" dirty="0">
                <a:solidFill>
                  <a:srgbClr val="FF0000"/>
                </a:solidFill>
                <a:effectLst/>
                <a:latin typeface="Arial Rounded MT Bold" panose="020F0704030504030204" pitchFamily="34" charset="0"/>
                <a:ea typeface="+mn-ea"/>
                <a:cs typeface="+mn-cs"/>
              </a:rPr>
              <a:t>Can identify the size and shape of objects to decide if the object is a predator or prey</a:t>
            </a:r>
          </a:p>
        </p:txBody>
      </p:sp>
      <p:sp>
        <p:nvSpPr>
          <p:cNvPr id="27" name="TextBox 26">
            <a:extLst>
              <a:ext uri="{FF2B5EF4-FFF2-40B4-BE49-F238E27FC236}">
                <a16:creationId xmlns:a16="http://schemas.microsoft.com/office/drawing/2014/main" id="{7690C8BF-BACE-0E1D-A127-F62A53BEDBE7}"/>
              </a:ext>
            </a:extLst>
          </p:cNvPr>
          <p:cNvSpPr txBox="1"/>
          <p:nvPr/>
        </p:nvSpPr>
        <p:spPr>
          <a:xfrm>
            <a:off x="3429000" y="7763050"/>
            <a:ext cx="3275467" cy="1015663"/>
          </a:xfrm>
          <a:prstGeom prst="rect">
            <a:avLst/>
          </a:prstGeom>
          <a:noFill/>
        </p:spPr>
        <p:txBody>
          <a:bodyPr wrap="square">
            <a:spAutoFit/>
          </a:bodyPr>
          <a:lstStyle/>
          <a:p>
            <a:pPr marL="171450" indent="-171450">
              <a:buFont typeface="Arial" panose="020B0604020202020204" pitchFamily="34" charset="0"/>
              <a:buChar char="•"/>
            </a:pPr>
            <a:r>
              <a:rPr lang="en-GB" sz="1200" b="0" i="0" kern="1200" dirty="0">
                <a:solidFill>
                  <a:srgbClr val="FF0000"/>
                </a:solidFill>
                <a:effectLst/>
                <a:latin typeface="Arial Rounded MT Bold" panose="020F0704030504030204" pitchFamily="34" charset="0"/>
                <a:ea typeface="+mn-ea"/>
                <a:cs typeface="+mn-cs"/>
              </a:rPr>
              <a:t>May cause noise pollution</a:t>
            </a:r>
          </a:p>
          <a:p>
            <a:pPr marL="171450" indent="-171450">
              <a:buFont typeface="Arial" panose="020B0604020202020204" pitchFamily="34" charset="0"/>
              <a:buChar char="•"/>
            </a:pPr>
            <a:r>
              <a:rPr lang="en-GB" sz="1200" b="0" i="0" kern="1200" dirty="0">
                <a:solidFill>
                  <a:srgbClr val="FF0000"/>
                </a:solidFill>
                <a:effectLst/>
                <a:latin typeface="Arial Rounded MT Bold" panose="020F0704030504030204" pitchFamily="34" charset="0"/>
                <a:ea typeface="+mn-ea"/>
                <a:cs typeface="+mn-cs"/>
              </a:rPr>
              <a:t>Limited range and accuracy in cluttered environments</a:t>
            </a:r>
          </a:p>
          <a:p>
            <a:pPr marL="171450" indent="-171450">
              <a:buFont typeface="Arial" panose="020B0604020202020204" pitchFamily="34" charset="0"/>
              <a:buChar char="•"/>
            </a:pPr>
            <a:r>
              <a:rPr lang="en-GB" sz="1200" b="0" i="0" kern="1200" dirty="0">
                <a:solidFill>
                  <a:srgbClr val="FF0000"/>
                </a:solidFill>
                <a:effectLst/>
                <a:latin typeface="Arial Rounded MT Bold" panose="020F0704030504030204" pitchFamily="34" charset="0"/>
                <a:ea typeface="+mn-ea"/>
                <a:cs typeface="+mn-cs"/>
              </a:rPr>
              <a:t>Predators might be adapted to detect their sound wave and hunt them</a:t>
            </a:r>
          </a:p>
        </p:txBody>
      </p:sp>
    </p:spTree>
    <p:extLst>
      <p:ext uri="{BB962C8B-B14F-4D97-AF65-F5344CB8AC3E}">
        <p14:creationId xmlns:p14="http://schemas.microsoft.com/office/powerpoint/2010/main" val="29872167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19</TotalTime>
  <Words>485</Words>
  <Application>Microsoft Macintosh PowerPoint</Application>
  <PresentationFormat>A4 Paper (210x297 mm)</PresentationFormat>
  <Paragraphs>89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Rounded MT Bold</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2</cp:revision>
  <dcterms:created xsi:type="dcterms:W3CDTF">2023-07-13T08:48:57Z</dcterms:created>
  <dcterms:modified xsi:type="dcterms:W3CDTF">2023-09-06T14:47:59Z</dcterms:modified>
</cp:coreProperties>
</file>