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7" r:id="rId2"/>
    <p:sldId id="258" r:id="rId3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A2B4"/>
    <a:srgbClr val="30A3B4"/>
    <a:srgbClr val="3AA2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74"/>
    <p:restoredTop sz="95840"/>
  </p:normalViewPr>
  <p:slideViewPr>
    <p:cSldViewPr snapToGrid="0" snapToObjects="1">
      <p:cViewPr varScale="1">
        <p:scale>
          <a:sx n="74" d="100"/>
          <a:sy n="74" d="100"/>
        </p:scale>
        <p:origin x="28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706AE-DE1A-1541-84A6-749C272C0DDB}" type="datetimeFigureOut">
              <a:rPr lang="en-US" smtClean="0"/>
              <a:t>12/17/21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B1595-6957-3C44-8D0B-2BDFC33EF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16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29907-7E8F-4848-9F13-545BE661B0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1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29907-7E8F-4848-9F13-545BE661B04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947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5D316-DA6D-284E-A458-A44DD1407708}" type="datetimeFigureOut">
              <a:rPr lang="en-US" smtClean="0"/>
              <a:t>12/17/21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72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5D316-DA6D-284E-A458-A44DD1407708}" type="datetimeFigureOut">
              <a:rPr lang="en-US" smtClean="0"/>
              <a:t>12/17/21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93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5D316-DA6D-284E-A458-A44DD1407708}" type="datetimeFigureOut">
              <a:rPr lang="en-US" smtClean="0"/>
              <a:t>12/17/21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97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5D316-DA6D-284E-A458-A44DD1407708}" type="datetimeFigureOut">
              <a:rPr lang="en-US" smtClean="0"/>
              <a:t>12/17/21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43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5D316-DA6D-284E-A458-A44DD1407708}" type="datetimeFigureOut">
              <a:rPr lang="en-US" smtClean="0"/>
              <a:t>12/17/21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472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5D316-DA6D-284E-A458-A44DD1407708}" type="datetimeFigureOut">
              <a:rPr lang="en-US" smtClean="0"/>
              <a:t>12/17/21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35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5D316-DA6D-284E-A458-A44DD1407708}" type="datetimeFigureOut">
              <a:rPr lang="en-US" smtClean="0"/>
              <a:t>12/17/21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894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5D316-DA6D-284E-A458-A44DD1407708}" type="datetimeFigureOut">
              <a:rPr lang="en-US" smtClean="0"/>
              <a:t>12/17/21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452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5D316-DA6D-284E-A458-A44DD1407708}" type="datetimeFigureOut">
              <a:rPr lang="en-US" smtClean="0"/>
              <a:t>12/17/21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89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5D316-DA6D-284E-A458-A44DD1407708}" type="datetimeFigureOut">
              <a:rPr lang="en-US" smtClean="0"/>
              <a:t>12/17/21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230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5D316-DA6D-284E-A458-A44DD1407708}" type="datetimeFigureOut">
              <a:rPr lang="en-US" smtClean="0"/>
              <a:t>12/17/21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56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5D316-DA6D-284E-A458-A44DD1407708}" type="datetimeFigureOut">
              <a:rPr lang="en-US" smtClean="0"/>
              <a:t>12/17/21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508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39906" y="9555021"/>
            <a:ext cx="4178191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541404" algn="ctr"/>
                <a:tab pos="5082810" algn="r"/>
                <a:tab pos="2305502" algn="l"/>
                <a:tab pos="2541404" algn="ctr"/>
                <a:tab pos="5082810" algn="r"/>
              </a:tabLst>
            </a:pPr>
            <a:r>
              <a:rPr lang="en-US" sz="1000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Developing Experts Ltd. © 2022</a:t>
            </a:r>
          </a:p>
          <a:p>
            <a:pPr algn="ctr">
              <a:tabLst>
                <a:tab pos="2541404" algn="ctr"/>
                <a:tab pos="5082810" algn="r"/>
                <a:tab pos="2305502" algn="l"/>
                <a:tab pos="2541404" algn="ctr"/>
                <a:tab pos="5082810" algn="r"/>
              </a:tabLst>
            </a:pPr>
            <a:r>
              <a:rPr lang="en-US" sz="1020" dirty="0">
                <a:solidFill>
                  <a:srgbClr val="2FA2B4"/>
                </a:solidFill>
                <a:latin typeface="Arial Rounded MT Bold" charset="0"/>
                <a:ea typeface="ＭＳ 明朝" charset="-128"/>
                <a:cs typeface="Times New Roman" charset="0"/>
              </a:rPr>
              <a:t>.</a:t>
            </a:r>
            <a:endParaRPr lang="en-US" sz="1020" dirty="0">
              <a:solidFill>
                <a:srgbClr val="2FA2B4"/>
              </a:solidFill>
              <a:latin typeface="Cambria" charset="0"/>
              <a:ea typeface="ＭＳ 明朝" charset="-128"/>
              <a:cs typeface="Times New Roman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9281" y="290925"/>
            <a:ext cx="6459648" cy="167972"/>
          </a:xfrm>
          <a:prstGeom prst="roundRect">
            <a:avLst/>
          </a:prstGeom>
          <a:solidFill>
            <a:srgbClr val="2FA2B4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12" dirty="0">
                <a:latin typeface="Arial Rounded MT Bold" charset="0"/>
                <a:ea typeface="Arial Rounded MT Bold" charset="0"/>
                <a:cs typeface="Arial Rounded MT Bold" charset="0"/>
              </a:rPr>
              <a:t>Resource Handout: S04.05.08 Handout </a:t>
            </a:r>
          </a:p>
        </p:txBody>
      </p:sp>
      <p:sp>
        <p:nvSpPr>
          <p:cNvPr id="11" name="Rounded Rectangular Callout 10"/>
          <p:cNvSpPr/>
          <p:nvPr/>
        </p:nvSpPr>
        <p:spPr>
          <a:xfrm flipV="1">
            <a:off x="1291375" y="619892"/>
            <a:ext cx="5367556" cy="669715"/>
          </a:xfrm>
          <a:prstGeom prst="wedgeRoundRectCallout">
            <a:avLst>
              <a:gd name="adj1" fmla="val -52617"/>
              <a:gd name="adj2" fmla="val 20041"/>
              <a:gd name="adj3" fmla="val 16667"/>
            </a:avLst>
          </a:prstGeom>
          <a:noFill/>
          <a:ln w="19050"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8"/>
          </a:p>
        </p:txBody>
      </p:sp>
      <p:sp>
        <p:nvSpPr>
          <p:cNvPr id="12" name="TextBox 11"/>
          <p:cNvSpPr txBox="1"/>
          <p:nvPr/>
        </p:nvSpPr>
        <p:spPr>
          <a:xfrm>
            <a:off x="1375529" y="769077"/>
            <a:ext cx="5152499" cy="33855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Know about the balance of nature.</a:t>
            </a: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99071" y="1418835"/>
            <a:ext cx="6459647" cy="731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84720" tIns="42360" rIns="84720" bIns="4236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30A3B4"/>
                </a:solidFill>
                <a:latin typeface="Arial Rounded MT Bold" panose="020F0704030504030204" pitchFamily="34" charset="77"/>
              </a:rPr>
              <a:t>Plot a graph to show the amount of show-shoe hares and lynx for each year</a:t>
            </a:r>
            <a:r>
              <a:rPr lang="en-GB" sz="1400" i="1" dirty="0">
                <a:solidFill>
                  <a:srgbClr val="30A3B4"/>
                </a:solidFill>
                <a:latin typeface="Arial Rounded MT Bold" panose="020F0704030504030204" pitchFamily="34" charset="77"/>
              </a:rPr>
              <a:t>.</a:t>
            </a:r>
            <a:r>
              <a:rPr lang="en-GB" sz="1400" dirty="0">
                <a:solidFill>
                  <a:srgbClr val="30A3B4"/>
                </a:solidFill>
                <a:latin typeface="Arial Rounded MT Bold" panose="020F0704030504030204" pitchFamily="34" charset="77"/>
              </a:rPr>
              <a:t> What deductions can you make about the number in each year - is there a correlation?</a:t>
            </a:r>
            <a:endParaRPr lang="en-US" altLang="en-US" sz="1400" b="1" dirty="0">
              <a:solidFill>
                <a:srgbClr val="30A3B4"/>
              </a:solidFill>
              <a:latin typeface="Arial Rounded MT Bold" panose="020F0704030504030204" pitchFamily="34" charset="77"/>
              <a:ea typeface="Arial Rounded MT Bold" charset="0"/>
              <a:cs typeface="Arial Rounded MT Bold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410199" y="2268639"/>
            <a:ext cx="1248729" cy="1402845"/>
          </a:xfrm>
          <a:prstGeom prst="roundRect">
            <a:avLst/>
          </a:prstGeom>
          <a:solidFill>
            <a:srgbClr val="2FA2B4"/>
          </a:solidFill>
          <a:ln w="19050"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18" name="Rounded Rectangle 17"/>
          <p:cNvSpPr/>
          <p:nvPr/>
        </p:nvSpPr>
        <p:spPr>
          <a:xfrm>
            <a:off x="5410199" y="3724667"/>
            <a:ext cx="1248729" cy="1461301"/>
          </a:xfrm>
          <a:prstGeom prst="roundRect">
            <a:avLst/>
          </a:prstGeom>
          <a:solidFill>
            <a:srgbClr val="2FA2B4"/>
          </a:solidFill>
          <a:ln w="19050"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5410199" y="2231723"/>
            <a:ext cx="1259043" cy="1439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84720" tIns="42360" rIns="84720" bIns="4236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Stretch:</a:t>
            </a:r>
          </a:p>
          <a:p>
            <a:pPr algn="ctr"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Explain the correlation between the number of show-shoe hares and lynx in each year.</a:t>
            </a: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5412287" y="3709252"/>
            <a:ext cx="1259043" cy="1439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84720" tIns="42360" rIns="84720" bIns="4236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Challenge:</a:t>
            </a:r>
          </a:p>
          <a:p>
            <a:pPr algn="ctr"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Accurately plot the graph showing the number of show-shoe hares and lynx in each year.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31" y="588989"/>
            <a:ext cx="731520" cy="731520"/>
          </a:xfrm>
          <a:prstGeom prst="rect">
            <a:avLst/>
          </a:prstGeom>
        </p:spPr>
      </p:pic>
      <p:pic>
        <p:nvPicPr>
          <p:cNvPr id="7" name="Picture 6" descr="A cat that is standing in the snow&#10;&#10;Description automatically generated">
            <a:extLst>
              <a:ext uri="{FF2B5EF4-FFF2-40B4-BE49-F238E27FC236}">
                <a16:creationId xmlns:a16="http://schemas.microsoft.com/office/drawing/2014/main" id="{F38BDB5B-B20C-314A-82FB-E85E3DAA10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06" r="4146"/>
          <a:stretch/>
        </p:blipFill>
        <p:spPr>
          <a:xfrm>
            <a:off x="5487410" y="5289779"/>
            <a:ext cx="1140762" cy="1063983"/>
          </a:xfrm>
          <a:prstGeom prst="rect">
            <a:avLst/>
          </a:prstGeom>
          <a:ln w="38100">
            <a:solidFill>
              <a:srgbClr val="2FA2B4"/>
            </a:solidFill>
          </a:ln>
        </p:spPr>
      </p:pic>
      <p:pic>
        <p:nvPicPr>
          <p:cNvPr id="10" name="Picture 9" descr="A picture containing cabinet, group, white, water&#10;&#10;Description automatically generated">
            <a:extLst>
              <a:ext uri="{FF2B5EF4-FFF2-40B4-BE49-F238E27FC236}">
                <a16:creationId xmlns:a16="http://schemas.microsoft.com/office/drawing/2014/main" id="{1F24C946-3CF0-7D45-A076-1D1EF34BD9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184" y="7738590"/>
            <a:ext cx="6483136" cy="1750720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7899CDED-2854-D34E-A47F-09CD04C128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587644"/>
              </p:ext>
            </p:extLst>
          </p:nvPr>
        </p:nvGraphicFramePr>
        <p:xfrm>
          <a:off x="698500" y="2317864"/>
          <a:ext cx="4572000" cy="49309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401633618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15941213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2239156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516463171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1614589557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86198608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1800138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906975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49769987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727076829"/>
                    </a:ext>
                  </a:extLst>
                </a:gridCol>
              </a:tblGrid>
              <a:tr h="4930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1427609"/>
                  </a:ext>
                </a:extLst>
              </a:tr>
              <a:tr h="4930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1911919"/>
                  </a:ext>
                </a:extLst>
              </a:tr>
              <a:tr h="4930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2428709"/>
                  </a:ext>
                </a:extLst>
              </a:tr>
              <a:tr h="49309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4062920"/>
                  </a:ext>
                </a:extLst>
              </a:tr>
              <a:tr h="49309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5558148"/>
                  </a:ext>
                </a:extLst>
              </a:tr>
              <a:tr h="49309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178184"/>
                  </a:ext>
                </a:extLst>
              </a:tr>
              <a:tr h="49309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6005128"/>
                  </a:ext>
                </a:extLst>
              </a:tr>
              <a:tr h="49309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2647155"/>
                  </a:ext>
                </a:extLst>
              </a:tr>
              <a:tr h="49309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7744666"/>
                  </a:ext>
                </a:extLst>
              </a:tr>
              <a:tr h="49309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1257312"/>
                  </a:ext>
                </a:extLst>
              </a:tr>
            </a:tbl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6DEF8DFF-6620-B54F-9E44-48199B498C7B}"/>
              </a:ext>
            </a:extLst>
          </p:cNvPr>
          <p:cNvSpPr txBox="1"/>
          <p:nvPr/>
        </p:nvSpPr>
        <p:spPr>
          <a:xfrm>
            <a:off x="2108891" y="7495209"/>
            <a:ext cx="2374209" cy="30777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Year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A978B9A-AC01-CB4B-92C2-A27C529B9209}"/>
              </a:ext>
            </a:extLst>
          </p:cNvPr>
          <p:cNvSpPr txBox="1"/>
          <p:nvPr/>
        </p:nvSpPr>
        <p:spPr>
          <a:xfrm rot="16200000">
            <a:off x="-967921" y="4868617"/>
            <a:ext cx="2374209" cy="30777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Population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FFC054F-FF3F-9E47-BBA2-986EF1D8DD39}"/>
              </a:ext>
            </a:extLst>
          </p:cNvPr>
          <p:cNvSpPr txBox="1"/>
          <p:nvPr/>
        </p:nvSpPr>
        <p:spPr>
          <a:xfrm>
            <a:off x="420327" y="7276332"/>
            <a:ext cx="5193071" cy="30777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0        2       4       6        8       10     12     14      16     18      20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44E3E15-A37D-BB4D-B0A8-31542B2B2BED}"/>
              </a:ext>
            </a:extLst>
          </p:cNvPr>
          <p:cNvSpPr txBox="1"/>
          <p:nvPr/>
        </p:nvSpPr>
        <p:spPr>
          <a:xfrm rot="16200000">
            <a:off x="138949" y="6677092"/>
            <a:ext cx="688726" cy="27699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   10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AF67ECE-76DF-3E40-AFF7-EEEAFE31199B}"/>
              </a:ext>
            </a:extLst>
          </p:cNvPr>
          <p:cNvSpPr txBox="1"/>
          <p:nvPr/>
        </p:nvSpPr>
        <p:spPr>
          <a:xfrm rot="16200000">
            <a:off x="105125" y="7125902"/>
            <a:ext cx="749814" cy="27699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517EB24-BE55-134B-AF92-BE5738AF1A61}"/>
              </a:ext>
            </a:extLst>
          </p:cNvPr>
          <p:cNvSpPr txBox="1"/>
          <p:nvPr/>
        </p:nvSpPr>
        <p:spPr>
          <a:xfrm rot="16200000">
            <a:off x="138950" y="6180321"/>
            <a:ext cx="688726" cy="27699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   20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3B624DF-1D52-B047-9409-BB7E4AA20752}"/>
              </a:ext>
            </a:extLst>
          </p:cNvPr>
          <p:cNvSpPr txBox="1"/>
          <p:nvPr/>
        </p:nvSpPr>
        <p:spPr>
          <a:xfrm rot="16200000">
            <a:off x="164125" y="5673872"/>
            <a:ext cx="688726" cy="27699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   30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7CE4542-F86B-CA41-85A3-F5CD222DF3AE}"/>
              </a:ext>
            </a:extLst>
          </p:cNvPr>
          <p:cNvSpPr txBox="1"/>
          <p:nvPr/>
        </p:nvSpPr>
        <p:spPr>
          <a:xfrm rot="16200000">
            <a:off x="164126" y="5190225"/>
            <a:ext cx="688726" cy="27699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   40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C9BFF36-EAA8-8C42-A62F-88DF899E2775}"/>
              </a:ext>
            </a:extLst>
          </p:cNvPr>
          <p:cNvSpPr txBox="1"/>
          <p:nvPr/>
        </p:nvSpPr>
        <p:spPr>
          <a:xfrm rot="16200000">
            <a:off x="177294" y="4680502"/>
            <a:ext cx="688726" cy="27699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   50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56C0645-1013-C546-BFA8-D30833A7EB12}"/>
              </a:ext>
            </a:extLst>
          </p:cNvPr>
          <p:cNvSpPr txBox="1"/>
          <p:nvPr/>
        </p:nvSpPr>
        <p:spPr>
          <a:xfrm rot="16200000">
            <a:off x="164126" y="4162988"/>
            <a:ext cx="688726" cy="27699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   60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1CFE5E2-8FFF-2A4E-BF8C-5CA5EC44E058}"/>
              </a:ext>
            </a:extLst>
          </p:cNvPr>
          <p:cNvSpPr txBox="1"/>
          <p:nvPr/>
        </p:nvSpPr>
        <p:spPr>
          <a:xfrm rot="16200000">
            <a:off x="140433" y="3667782"/>
            <a:ext cx="688726" cy="27699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   70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DDC41B2-1BF5-0845-AA94-F5588FF3B7D6}"/>
              </a:ext>
            </a:extLst>
          </p:cNvPr>
          <p:cNvSpPr txBox="1"/>
          <p:nvPr/>
        </p:nvSpPr>
        <p:spPr>
          <a:xfrm rot="16200000">
            <a:off x="149927" y="3172640"/>
            <a:ext cx="688726" cy="27699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   80</a:t>
            </a:r>
          </a:p>
        </p:txBody>
      </p:sp>
      <p:pic>
        <p:nvPicPr>
          <p:cNvPr id="3" name="Picture 2" descr="A close up of a rabbit&#10;&#10;Description automatically generated">
            <a:extLst>
              <a:ext uri="{FF2B5EF4-FFF2-40B4-BE49-F238E27FC236}">
                <a16:creationId xmlns:a16="http://schemas.microsoft.com/office/drawing/2014/main" id="{E3C6D3C8-55E6-464A-A128-D00F57C3B9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0110" y="6499019"/>
            <a:ext cx="1140762" cy="1168452"/>
          </a:xfrm>
          <a:prstGeom prst="rect">
            <a:avLst/>
          </a:prstGeom>
          <a:ln w="38100">
            <a:solidFill>
              <a:srgbClr val="2FA2B4"/>
            </a:solidFill>
          </a:ln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5C1E8E3F-3710-444D-A34D-905A80ABBBB0}"/>
              </a:ext>
            </a:extLst>
          </p:cNvPr>
          <p:cNvSpPr txBox="1"/>
          <p:nvPr/>
        </p:nvSpPr>
        <p:spPr>
          <a:xfrm rot="16200000">
            <a:off x="164125" y="2741502"/>
            <a:ext cx="688726" cy="27699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   90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D0DA4AF-3584-0C42-B006-8836CE16896D}"/>
              </a:ext>
            </a:extLst>
          </p:cNvPr>
          <p:cNvSpPr txBox="1"/>
          <p:nvPr/>
        </p:nvSpPr>
        <p:spPr>
          <a:xfrm rot="16200000">
            <a:off x="149927" y="2282446"/>
            <a:ext cx="688726" cy="27699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   100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99281" y="1452268"/>
            <a:ext cx="6459648" cy="690239"/>
          </a:xfrm>
          <a:prstGeom prst="roundRect">
            <a:avLst/>
          </a:prstGeom>
          <a:noFill/>
          <a:ln w="19050"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8"/>
          </a:p>
        </p:txBody>
      </p:sp>
    </p:spTree>
    <p:extLst>
      <p:ext uri="{BB962C8B-B14F-4D97-AF65-F5344CB8AC3E}">
        <p14:creationId xmlns:p14="http://schemas.microsoft.com/office/powerpoint/2010/main" val="1554489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39906" y="9555021"/>
            <a:ext cx="4178191" cy="249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541404" algn="ctr"/>
                <a:tab pos="5082810" algn="r"/>
                <a:tab pos="2305502" algn="l"/>
                <a:tab pos="2541404" algn="ctr"/>
                <a:tab pos="5082810" algn="r"/>
              </a:tabLst>
            </a:pPr>
            <a:r>
              <a:rPr lang="en-US" sz="1020" dirty="0">
                <a:solidFill>
                  <a:srgbClr val="2FA2B4"/>
                </a:solidFill>
                <a:latin typeface="Arial Rounded MT Bold" charset="0"/>
                <a:ea typeface="ＭＳ 明朝" charset="-128"/>
                <a:cs typeface="Times New Roman" charset="0"/>
              </a:rPr>
              <a:t>Developing Experts Ltd. Copyright 2020 All rights reserved.</a:t>
            </a:r>
            <a:endParaRPr lang="en-US" sz="1020" dirty="0">
              <a:solidFill>
                <a:srgbClr val="2FA2B4"/>
              </a:solidFill>
              <a:latin typeface="Cambria" charset="0"/>
              <a:ea typeface="ＭＳ 明朝" charset="-128"/>
              <a:cs typeface="Times New Roman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9281" y="290925"/>
            <a:ext cx="6459648" cy="167972"/>
          </a:xfrm>
          <a:prstGeom prst="roundRect">
            <a:avLst/>
          </a:prstGeom>
          <a:solidFill>
            <a:srgbClr val="2FA2B4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12" dirty="0">
                <a:latin typeface="Arial Rounded MT Bold" charset="0"/>
                <a:ea typeface="Arial Rounded MT Bold" charset="0"/>
                <a:cs typeface="Arial Rounded MT Bold" charset="0"/>
              </a:rPr>
              <a:t>Resource Handout: S04.05.08 Handout </a:t>
            </a:r>
          </a:p>
        </p:txBody>
      </p:sp>
      <p:sp>
        <p:nvSpPr>
          <p:cNvPr id="11" name="Rounded Rectangular Callout 10"/>
          <p:cNvSpPr/>
          <p:nvPr/>
        </p:nvSpPr>
        <p:spPr>
          <a:xfrm flipV="1">
            <a:off x="1291375" y="619892"/>
            <a:ext cx="5367556" cy="669715"/>
          </a:xfrm>
          <a:prstGeom prst="wedgeRoundRectCallout">
            <a:avLst>
              <a:gd name="adj1" fmla="val -52617"/>
              <a:gd name="adj2" fmla="val 20041"/>
              <a:gd name="adj3" fmla="val 16667"/>
            </a:avLst>
          </a:prstGeom>
          <a:noFill/>
          <a:ln w="19050"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8"/>
          </a:p>
        </p:txBody>
      </p:sp>
      <p:sp>
        <p:nvSpPr>
          <p:cNvPr id="12" name="TextBox 11"/>
          <p:cNvSpPr txBox="1"/>
          <p:nvPr/>
        </p:nvSpPr>
        <p:spPr>
          <a:xfrm>
            <a:off x="1375529" y="769077"/>
            <a:ext cx="5152499" cy="33855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Know about the balance of nature.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410199" y="1430439"/>
            <a:ext cx="1248729" cy="1402845"/>
          </a:xfrm>
          <a:prstGeom prst="roundRect">
            <a:avLst/>
          </a:prstGeom>
          <a:solidFill>
            <a:srgbClr val="2FA2B4"/>
          </a:solidFill>
          <a:ln w="19050"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18" name="Rounded Rectangle 17"/>
          <p:cNvSpPr/>
          <p:nvPr/>
        </p:nvSpPr>
        <p:spPr>
          <a:xfrm>
            <a:off x="5410199" y="2886467"/>
            <a:ext cx="1248729" cy="1461301"/>
          </a:xfrm>
          <a:prstGeom prst="roundRect">
            <a:avLst/>
          </a:prstGeom>
          <a:solidFill>
            <a:srgbClr val="2FA2B4"/>
          </a:solidFill>
          <a:ln w="19050"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5410199" y="1393523"/>
            <a:ext cx="1259043" cy="1439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84720" tIns="42360" rIns="84720" bIns="4236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Stretch:</a:t>
            </a:r>
          </a:p>
          <a:p>
            <a:pPr algn="ctr"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Explain the correlation between the number of show-shoe hares and lynx in each year.</a:t>
            </a: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5412287" y="2871052"/>
            <a:ext cx="1259043" cy="1439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84720" tIns="42360" rIns="84720" bIns="4236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Challenge:</a:t>
            </a:r>
          </a:p>
          <a:p>
            <a:pPr algn="ctr"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Accurately plot the graph showing the number of show-shoe hares and lynx in each year.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31" y="588989"/>
            <a:ext cx="731520" cy="731520"/>
          </a:xfrm>
          <a:prstGeom prst="rect">
            <a:avLst/>
          </a:prstGeom>
        </p:spPr>
      </p:pic>
      <p:pic>
        <p:nvPicPr>
          <p:cNvPr id="7" name="Picture 6" descr="A cat that is standing in the snow&#10;&#10;Description automatically generated">
            <a:extLst>
              <a:ext uri="{FF2B5EF4-FFF2-40B4-BE49-F238E27FC236}">
                <a16:creationId xmlns:a16="http://schemas.microsoft.com/office/drawing/2014/main" id="{F38BDB5B-B20C-314A-82FB-E85E3DAA10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06" r="4146"/>
          <a:stretch/>
        </p:blipFill>
        <p:spPr>
          <a:xfrm>
            <a:off x="5487410" y="4451579"/>
            <a:ext cx="1140762" cy="1063983"/>
          </a:xfrm>
          <a:prstGeom prst="rect">
            <a:avLst/>
          </a:prstGeom>
          <a:ln w="38100">
            <a:solidFill>
              <a:srgbClr val="2FA2B4"/>
            </a:solidFill>
          </a:ln>
        </p:spPr>
      </p:pic>
      <p:pic>
        <p:nvPicPr>
          <p:cNvPr id="3" name="Picture 2" descr="A close up of a rabbit&#10;&#10;Description automatically generated">
            <a:extLst>
              <a:ext uri="{FF2B5EF4-FFF2-40B4-BE49-F238E27FC236}">
                <a16:creationId xmlns:a16="http://schemas.microsoft.com/office/drawing/2014/main" id="{E3C6D3C8-55E6-464A-A128-D00F57C3B9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0110" y="5660819"/>
            <a:ext cx="1140762" cy="1168452"/>
          </a:xfrm>
          <a:prstGeom prst="rect">
            <a:avLst/>
          </a:prstGeom>
          <a:ln w="38100">
            <a:solidFill>
              <a:srgbClr val="2FA2B4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953E21-F25E-724F-907C-52252B806997}"/>
              </a:ext>
            </a:extLst>
          </p:cNvPr>
          <p:cNvSpPr txBox="1"/>
          <p:nvPr/>
        </p:nvSpPr>
        <p:spPr>
          <a:xfrm>
            <a:off x="168384" y="1355459"/>
            <a:ext cx="5076769" cy="846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rgbClr val="30A3B4"/>
                </a:solidFill>
                <a:latin typeface="Arial Rounded MT Bold" panose="020F0704030504030204" pitchFamily="34" charset="77"/>
              </a:rPr>
              <a:t>What deductions can you make about the number in each year - is there a correlation?</a:t>
            </a:r>
          </a:p>
          <a:p>
            <a:pPr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600" dirty="0">
                <a:solidFill>
                  <a:srgbClr val="30A3B4"/>
                </a:solidFill>
                <a:latin typeface="Arial Rounded MT Bold" panose="020F0704030504030204" pitchFamily="34" charset="77"/>
                <a:ea typeface="Arial Rounded MT Bold" charset="0"/>
                <a:cs typeface="Arial Rounded MT Bold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r>
              <a:rPr lang="en-US" altLang="en-US" sz="1600" dirty="0">
                <a:solidFill>
                  <a:srgbClr val="30A3B4"/>
                </a:solidFill>
                <a:latin typeface="Arial Rounded MT Bold" panose="020F0704030504030204" pitchFamily="34" charset="77"/>
                <a:ea typeface="Arial Rounded MT Bold" charset="0"/>
                <a:cs typeface="Arial Rounded MT Bold" charset="0"/>
              </a:rPr>
              <a:t>When the population of the lynx increases or decreases explain the reasons why you think this has happened?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 defTabSz="84713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dirty="0">
              <a:solidFill>
                <a:srgbClr val="30A3B4"/>
              </a:solidFill>
              <a:latin typeface="Arial Rounded MT Bold" panose="020F0704030504030204" pitchFamily="34" charset="77"/>
              <a:ea typeface="Arial Rounded MT Bold" charset="0"/>
              <a:cs typeface="Arial Rounded MT Bold" charset="0"/>
            </a:endParaRPr>
          </a:p>
          <a:p>
            <a:pPr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30A3B4"/>
                </a:solidFill>
                <a:latin typeface="Arial Rounded MT Bold" panose="020F0704030504030204" pitchFamily="34" charset="77"/>
                <a:ea typeface="Arial Rounded MT Bold" charset="0"/>
                <a:cs typeface="Arial Rounded MT Bold" charset="0"/>
              </a:rPr>
              <a:t>When the population of the snowshoe hare increases or decreases explain the reasons why you think this has happened?</a:t>
            </a:r>
          </a:p>
          <a:p>
            <a:pPr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30A3B4"/>
                </a:solidFill>
                <a:latin typeface="Arial Rounded MT Bold" panose="020F0704030504030204" pitchFamily="34" charset="77"/>
                <a:ea typeface="Arial Rounded MT Bold" charset="0"/>
                <a:cs typeface="Arial Rounded MT Bold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________________________________________________________________________________________________________________________________________________________________________________________________________________________________________________Why is it important for scientists to gather data which monitors the balance of nature?</a:t>
            </a:r>
          </a:p>
          <a:p>
            <a:pPr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30A3B4"/>
                </a:solidFill>
                <a:latin typeface="Arial Rounded MT Bold" panose="020F0704030504030204" pitchFamily="34" charset="77"/>
                <a:ea typeface="Arial Rounded MT Bold" charset="0"/>
                <a:cs typeface="Arial Rounded MT Bold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altLang="en-US" sz="1600" dirty="0">
              <a:solidFill>
                <a:srgbClr val="30A3B4"/>
              </a:solidFill>
              <a:latin typeface="Arial Rounded MT Bold" panose="020F0704030504030204" pitchFamily="34" charset="77"/>
              <a:ea typeface="Arial Rounded MT Bold" charset="0"/>
              <a:cs typeface="Arial Rounded MT Bold" charset="0"/>
            </a:endParaRPr>
          </a:p>
          <a:p>
            <a:pPr defTabSz="847135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600" dirty="0">
              <a:solidFill>
                <a:srgbClr val="30A3B4"/>
              </a:solidFill>
              <a:latin typeface="Arial Rounded MT Bold" panose="020F0704030504030204" pitchFamily="34" charset="77"/>
              <a:ea typeface="Arial Rounded MT Bold" charset="0"/>
              <a:cs typeface="Arial Rounded MT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572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3419</TotalTime>
  <Words>256</Words>
  <Application>Microsoft Macintosh PowerPoint</Application>
  <PresentationFormat>A4 Paper (210x297 mm)</PresentationFormat>
  <Paragraphs>38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Arial Rounded MT Bold</vt:lpstr>
      <vt:lpstr>Calibri</vt:lpstr>
      <vt:lpstr>Calibri Light</vt:lpstr>
      <vt:lpstr>Cambria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Jean Debney</cp:lastModifiedBy>
  <cp:revision>38</cp:revision>
  <dcterms:created xsi:type="dcterms:W3CDTF">2016-06-12T08:53:59Z</dcterms:created>
  <dcterms:modified xsi:type="dcterms:W3CDTF">2021-12-17T07:48:03Z</dcterms:modified>
</cp:coreProperties>
</file>