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7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973C3-F42C-4296-9FA0-44389EB9A415}" v="6" dt="2023-08-06T10:49:21.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150" d="100"/>
          <a:sy n="150" d="100"/>
        </p:scale>
        <p:origin x="542" y="8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Lane" userId="6cfbb8fb068cc2f0" providerId="LiveId" clId="{350973C3-F42C-4296-9FA0-44389EB9A415}"/>
    <pc:docChg chg="custSel addSld modSld">
      <pc:chgData name="Lydia Lane" userId="6cfbb8fb068cc2f0" providerId="LiveId" clId="{350973C3-F42C-4296-9FA0-44389EB9A415}" dt="2023-08-06T10:49:36.376" v="349" actId="207"/>
      <pc:docMkLst>
        <pc:docMk/>
      </pc:docMkLst>
      <pc:sldChg chg="addSp delSp modSp mod">
        <pc:chgData name="Lydia Lane" userId="6cfbb8fb068cc2f0" providerId="LiveId" clId="{350973C3-F42C-4296-9FA0-44389EB9A415}" dt="2023-08-06T10:44:52.025" v="123" actId="1076"/>
        <pc:sldMkLst>
          <pc:docMk/>
          <pc:sldMk cId="1806815554" sldId="256"/>
        </pc:sldMkLst>
        <pc:spChg chg="add del mod">
          <ac:chgData name="Lydia Lane" userId="6cfbb8fb068cc2f0" providerId="LiveId" clId="{350973C3-F42C-4296-9FA0-44389EB9A415}" dt="2023-08-06T10:43:15.263" v="83" actId="478"/>
          <ac:spMkLst>
            <pc:docMk/>
            <pc:sldMk cId="1806815554" sldId="256"/>
            <ac:spMk id="2" creationId="{67D38154-6552-16CF-D493-9A9123AB077E}"/>
          </ac:spMkLst>
        </pc:spChg>
        <pc:spChg chg="mod">
          <ac:chgData name="Lydia Lane" userId="6cfbb8fb068cc2f0" providerId="LiveId" clId="{350973C3-F42C-4296-9FA0-44389EB9A415}" dt="2023-08-06T10:42:03.681" v="63" actId="20577"/>
          <ac:spMkLst>
            <pc:docMk/>
            <pc:sldMk cId="1806815554" sldId="256"/>
            <ac:spMk id="7" creationId="{A699A2E2-121B-92A5-F10F-869BBED5F16B}"/>
          </ac:spMkLst>
        </pc:spChg>
        <pc:spChg chg="mod">
          <ac:chgData name="Lydia Lane" userId="6cfbb8fb068cc2f0" providerId="LiveId" clId="{350973C3-F42C-4296-9FA0-44389EB9A415}" dt="2023-08-06T10:42:09.954" v="68" actId="20577"/>
          <ac:spMkLst>
            <pc:docMk/>
            <pc:sldMk cId="1806815554" sldId="256"/>
            <ac:spMk id="8" creationId="{71427613-AAA7-F84E-DD23-843EA47E92E4}"/>
          </ac:spMkLst>
        </pc:spChg>
        <pc:spChg chg="add mod">
          <ac:chgData name="Lydia Lane" userId="6cfbb8fb068cc2f0" providerId="LiveId" clId="{350973C3-F42C-4296-9FA0-44389EB9A415}" dt="2023-08-06T10:43:54.398" v="112" actId="207"/>
          <ac:spMkLst>
            <pc:docMk/>
            <pc:sldMk cId="1806815554" sldId="256"/>
            <ac:spMk id="12" creationId="{75E050B0-7D3F-D4BA-715C-A49E32445A39}"/>
          </ac:spMkLst>
        </pc:spChg>
        <pc:spChg chg="add mod">
          <ac:chgData name="Lydia Lane" userId="6cfbb8fb068cc2f0" providerId="LiveId" clId="{350973C3-F42C-4296-9FA0-44389EB9A415}" dt="2023-08-06T10:44:08.129" v="114" actId="207"/>
          <ac:spMkLst>
            <pc:docMk/>
            <pc:sldMk cId="1806815554" sldId="256"/>
            <ac:spMk id="13" creationId="{709F370C-C8B0-12FC-C422-97DC45CF72F0}"/>
          </ac:spMkLst>
        </pc:spChg>
        <pc:spChg chg="add mod">
          <ac:chgData name="Lydia Lane" userId="6cfbb8fb068cc2f0" providerId="LiveId" clId="{350973C3-F42C-4296-9FA0-44389EB9A415}" dt="2023-08-06T10:44:11.587" v="115" actId="207"/>
          <ac:spMkLst>
            <pc:docMk/>
            <pc:sldMk cId="1806815554" sldId="256"/>
            <ac:spMk id="14" creationId="{A51D0011-9020-691B-C238-0700381BDC08}"/>
          </ac:spMkLst>
        </pc:spChg>
        <pc:spChg chg="add mod">
          <ac:chgData name="Lydia Lane" userId="6cfbb8fb068cc2f0" providerId="LiveId" clId="{350973C3-F42C-4296-9FA0-44389EB9A415}" dt="2023-08-06T10:44:14.323" v="116" actId="207"/>
          <ac:spMkLst>
            <pc:docMk/>
            <pc:sldMk cId="1806815554" sldId="256"/>
            <ac:spMk id="15" creationId="{CAC70B91-E2F6-B457-55CE-464C45730025}"/>
          </ac:spMkLst>
        </pc:spChg>
        <pc:spChg chg="add mod">
          <ac:chgData name="Lydia Lane" userId="6cfbb8fb068cc2f0" providerId="LiveId" clId="{350973C3-F42C-4296-9FA0-44389EB9A415}" dt="2023-08-06T10:44:37.231" v="120" actId="692"/>
          <ac:spMkLst>
            <pc:docMk/>
            <pc:sldMk cId="1806815554" sldId="256"/>
            <ac:spMk id="17" creationId="{FBAFA5CC-4E30-06ED-2286-7A960289A6FC}"/>
          </ac:spMkLst>
        </pc:spChg>
        <pc:spChg chg="add mod">
          <ac:chgData name="Lydia Lane" userId="6cfbb8fb068cc2f0" providerId="LiveId" clId="{350973C3-F42C-4296-9FA0-44389EB9A415}" dt="2023-08-06T10:44:44.735" v="122" actId="692"/>
          <ac:spMkLst>
            <pc:docMk/>
            <pc:sldMk cId="1806815554" sldId="256"/>
            <ac:spMk id="19" creationId="{6EBD0BF0-C25F-029E-7444-B4EF8921020E}"/>
          </ac:spMkLst>
        </pc:spChg>
        <pc:spChg chg="add mod">
          <ac:chgData name="Lydia Lane" userId="6cfbb8fb068cc2f0" providerId="LiveId" clId="{350973C3-F42C-4296-9FA0-44389EB9A415}" dt="2023-08-06T10:43:24.030" v="86" actId="1076"/>
          <ac:spMkLst>
            <pc:docMk/>
            <pc:sldMk cId="1806815554" sldId="256"/>
            <ac:spMk id="20" creationId="{846D5B3A-2C98-1632-3DED-9F34E6B17CDC}"/>
          </ac:spMkLst>
        </pc:spChg>
        <pc:spChg chg="add mod">
          <ac:chgData name="Lydia Lane" userId="6cfbb8fb068cc2f0" providerId="LiveId" clId="{350973C3-F42C-4296-9FA0-44389EB9A415}" dt="2023-08-06T10:44:52.025" v="123" actId="1076"/>
          <ac:spMkLst>
            <pc:docMk/>
            <pc:sldMk cId="1806815554" sldId="256"/>
            <ac:spMk id="21" creationId="{1E83C1DC-1C2F-421D-DA73-88240003220A}"/>
          </ac:spMkLst>
        </pc:spChg>
        <pc:picChg chg="add mod">
          <ac:chgData name="Lydia Lane" userId="6cfbb8fb068cc2f0" providerId="LiveId" clId="{350973C3-F42C-4296-9FA0-44389EB9A415}" dt="2023-08-06T10:42:38.656" v="71"/>
          <ac:picMkLst>
            <pc:docMk/>
            <pc:sldMk cId="1806815554" sldId="256"/>
            <ac:picMk id="3" creationId="{468D1E28-4665-3F2C-2E90-F5BF62D2628E}"/>
          </ac:picMkLst>
        </pc:picChg>
        <pc:picChg chg="add mod">
          <ac:chgData name="Lydia Lane" userId="6cfbb8fb068cc2f0" providerId="LiveId" clId="{350973C3-F42C-4296-9FA0-44389EB9A415}" dt="2023-08-06T10:42:38.656" v="71"/>
          <ac:picMkLst>
            <pc:docMk/>
            <pc:sldMk cId="1806815554" sldId="256"/>
            <ac:picMk id="9" creationId="{C443160D-AC0C-5662-BC67-D0060F7561EE}"/>
          </ac:picMkLst>
        </pc:picChg>
        <pc:picChg chg="add mod">
          <ac:chgData name="Lydia Lane" userId="6cfbb8fb068cc2f0" providerId="LiveId" clId="{350973C3-F42C-4296-9FA0-44389EB9A415}" dt="2023-08-06T10:42:38.656" v="71"/>
          <ac:picMkLst>
            <pc:docMk/>
            <pc:sldMk cId="1806815554" sldId="256"/>
            <ac:picMk id="10" creationId="{973FDE97-50F0-E049-1AF7-EACCDC286BCE}"/>
          </ac:picMkLst>
        </pc:picChg>
        <pc:picChg chg="add mod">
          <ac:chgData name="Lydia Lane" userId="6cfbb8fb068cc2f0" providerId="LiveId" clId="{350973C3-F42C-4296-9FA0-44389EB9A415}" dt="2023-08-06T10:42:38.656" v="71"/>
          <ac:picMkLst>
            <pc:docMk/>
            <pc:sldMk cId="1806815554" sldId="256"/>
            <ac:picMk id="11" creationId="{A46D9739-B5F9-FC7B-15FC-FBCB29BEC9D9}"/>
          </ac:picMkLst>
        </pc:picChg>
        <pc:picChg chg="add mod">
          <ac:chgData name="Lydia Lane" userId="6cfbb8fb068cc2f0" providerId="LiveId" clId="{350973C3-F42C-4296-9FA0-44389EB9A415}" dt="2023-08-06T10:44:33.139" v="119" actId="692"/>
          <ac:picMkLst>
            <pc:docMk/>
            <pc:sldMk cId="1806815554" sldId="256"/>
            <ac:picMk id="16" creationId="{9584882A-0CE4-C2F2-2B89-F89E98A17847}"/>
          </ac:picMkLst>
        </pc:picChg>
        <pc:picChg chg="add mod">
          <ac:chgData name="Lydia Lane" userId="6cfbb8fb068cc2f0" providerId="LiveId" clId="{350973C3-F42C-4296-9FA0-44389EB9A415}" dt="2023-08-06T10:44:41.939" v="121" actId="692"/>
          <ac:picMkLst>
            <pc:docMk/>
            <pc:sldMk cId="1806815554" sldId="256"/>
            <ac:picMk id="18" creationId="{82884B0A-BD4A-3493-6292-C4375BDFB590}"/>
          </ac:picMkLst>
        </pc:picChg>
      </pc:sldChg>
      <pc:sldChg chg="addSp delSp modSp add mod">
        <pc:chgData name="Lydia Lane" userId="6cfbb8fb068cc2f0" providerId="LiveId" clId="{350973C3-F42C-4296-9FA0-44389EB9A415}" dt="2023-08-06T10:49:07.653" v="346" actId="688"/>
        <pc:sldMkLst>
          <pc:docMk/>
          <pc:sldMk cId="1984712212" sldId="257"/>
        </pc:sldMkLst>
        <pc:spChg chg="add mod">
          <ac:chgData name="Lydia Lane" userId="6cfbb8fb068cc2f0" providerId="LiveId" clId="{350973C3-F42C-4296-9FA0-44389EB9A415}" dt="2023-08-06T10:48:50.402" v="345" actId="20577"/>
          <ac:spMkLst>
            <pc:docMk/>
            <pc:sldMk cId="1984712212" sldId="257"/>
            <ac:spMk id="2" creationId="{BC1C0776-95FA-4E1E-74ED-52FED9E373A3}"/>
          </ac:spMkLst>
        </pc:spChg>
        <pc:spChg chg="add del mod">
          <ac:chgData name="Lydia Lane" userId="6cfbb8fb068cc2f0" providerId="LiveId" clId="{350973C3-F42C-4296-9FA0-44389EB9A415}" dt="2023-08-06T10:45:18.919" v="126" actId="478"/>
          <ac:spMkLst>
            <pc:docMk/>
            <pc:sldMk cId="1984712212" sldId="257"/>
            <ac:spMk id="9" creationId="{5B393822-D0C9-85C9-9011-B6331DED837C}"/>
          </ac:spMkLst>
        </pc:spChg>
        <pc:spChg chg="add mod">
          <ac:chgData name="Lydia Lane" userId="6cfbb8fb068cc2f0" providerId="LiveId" clId="{350973C3-F42C-4296-9FA0-44389EB9A415}" dt="2023-08-06T10:45:23.914" v="128" actId="207"/>
          <ac:spMkLst>
            <pc:docMk/>
            <pc:sldMk cId="1984712212" sldId="257"/>
            <ac:spMk id="10" creationId="{FA6394C9-73D2-FC96-8DC0-A9C3753BE2DA}"/>
          </ac:spMkLst>
        </pc:spChg>
        <pc:spChg chg="add del">
          <ac:chgData name="Lydia Lane" userId="6cfbb8fb068cc2f0" providerId="LiveId" clId="{350973C3-F42C-4296-9FA0-44389EB9A415}" dt="2023-08-06T10:46:23.189" v="159" actId="478"/>
          <ac:spMkLst>
            <pc:docMk/>
            <pc:sldMk cId="1984712212" sldId="257"/>
            <ac:spMk id="11" creationId="{763C5863-30F4-FC4F-C491-8147973C6EE3}"/>
          </ac:spMkLst>
        </pc:spChg>
        <pc:spChg chg="add mod">
          <ac:chgData name="Lydia Lane" userId="6cfbb8fb068cc2f0" providerId="LiveId" clId="{350973C3-F42C-4296-9FA0-44389EB9A415}" dt="2023-08-06T10:48:24.123" v="340" actId="1076"/>
          <ac:spMkLst>
            <pc:docMk/>
            <pc:sldMk cId="1984712212" sldId="257"/>
            <ac:spMk id="12" creationId="{1067A0B3-97E1-E7E7-E26E-D65550970897}"/>
          </ac:spMkLst>
        </pc:spChg>
        <pc:spChg chg="add mod">
          <ac:chgData name="Lydia Lane" userId="6cfbb8fb068cc2f0" providerId="LiveId" clId="{350973C3-F42C-4296-9FA0-44389EB9A415}" dt="2023-08-06T10:49:07.653" v="346" actId="688"/>
          <ac:spMkLst>
            <pc:docMk/>
            <pc:sldMk cId="1984712212" sldId="257"/>
            <ac:spMk id="13" creationId="{B851862E-31A8-B124-B336-52132B2ABA13}"/>
          </ac:spMkLst>
        </pc:spChg>
        <pc:picChg chg="add del mod">
          <ac:chgData name="Lydia Lane" userId="6cfbb8fb068cc2f0" providerId="LiveId" clId="{350973C3-F42C-4296-9FA0-44389EB9A415}" dt="2023-08-06T10:46:12.728" v="157" actId="478"/>
          <ac:picMkLst>
            <pc:docMk/>
            <pc:sldMk cId="1984712212" sldId="257"/>
            <ac:picMk id="3" creationId="{4EF1C9F0-956B-240E-5809-C094989F071E}"/>
          </ac:picMkLst>
        </pc:picChg>
      </pc:sldChg>
      <pc:sldChg chg="addSp modSp add mod">
        <pc:chgData name="Lydia Lane" userId="6cfbb8fb068cc2f0" providerId="LiveId" clId="{350973C3-F42C-4296-9FA0-44389EB9A415}" dt="2023-08-06T10:49:36.376" v="349" actId="207"/>
        <pc:sldMkLst>
          <pc:docMk/>
          <pc:sldMk cId="842983781" sldId="258"/>
        </pc:sldMkLst>
        <pc:spChg chg="add mod">
          <ac:chgData name="Lydia Lane" userId="6cfbb8fb068cc2f0" providerId="LiveId" clId="{350973C3-F42C-4296-9FA0-44389EB9A415}" dt="2023-08-06T10:49:36.376" v="349" actId="207"/>
          <ac:spMkLst>
            <pc:docMk/>
            <pc:sldMk cId="842983781" sldId="258"/>
            <ac:spMk id="2" creationId="{C91C36C6-11D4-3B61-4565-F9ABBAB01EC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AF6DECB-8B0D-42B2-856D-8B66113C5F46}"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84540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F6DECB-8B0D-42B2-856D-8B66113C5F46}"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156635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F6DECB-8B0D-42B2-856D-8B66113C5F46}"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316970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F6DECB-8B0D-42B2-856D-8B66113C5F46}"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177495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AF6DECB-8B0D-42B2-856D-8B66113C5F46}"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252851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AF6DECB-8B0D-42B2-856D-8B66113C5F46}"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204085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AF6DECB-8B0D-42B2-856D-8B66113C5F46}" type="datetimeFigureOut">
              <a:rPr lang="en-GB" smtClean="0"/>
              <a:t>06/09/2023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36823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AF6DECB-8B0D-42B2-856D-8B66113C5F46}" type="datetimeFigureOut">
              <a:rPr lang="en-GB" smtClean="0"/>
              <a:t>06/09/2023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3303232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6DECB-8B0D-42B2-856D-8B66113C5F46}" type="datetimeFigureOut">
              <a:rPr lang="en-GB" smtClean="0"/>
              <a:t>06/09/2023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241229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AF6DECB-8B0D-42B2-856D-8B66113C5F46}"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31073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AF6DECB-8B0D-42B2-856D-8B66113C5F46}"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213496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AF6DECB-8B0D-42B2-856D-8B66113C5F46}" type="datetimeFigureOut">
              <a:rPr lang="en-GB" smtClean="0"/>
              <a:t>06/09/2023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E82A2C6-571E-4FC5-85AE-5728F8A47954}" type="slidenum">
              <a:rPr lang="en-GB" smtClean="0"/>
              <a:t>‹#›</a:t>
            </a:fld>
            <a:endParaRPr lang="en-GB"/>
          </a:p>
        </p:txBody>
      </p:sp>
    </p:spTree>
    <p:extLst>
      <p:ext uri="{BB962C8B-B14F-4D97-AF65-F5344CB8AC3E}">
        <p14:creationId xmlns:p14="http://schemas.microsoft.com/office/powerpoint/2010/main" val="3173469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lachite, Precious Stone, Semi-Precious Stone">
            <a:extLst>
              <a:ext uri="{FF2B5EF4-FFF2-40B4-BE49-F238E27FC236}">
                <a16:creationId xmlns:a16="http://schemas.microsoft.com/office/drawing/2014/main" id="{468D1E28-4665-3F2C-2E90-F5BF62D26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349" y="1926049"/>
            <a:ext cx="1143278" cy="8564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1E83C1DC-1C2F-421D-DA73-88240003220A}"/>
              </a:ext>
            </a:extLst>
          </p:cNvPr>
          <p:cNvSpPr/>
          <p:nvPr/>
        </p:nvSpPr>
        <p:spPr>
          <a:xfrm>
            <a:off x="129848" y="1502302"/>
            <a:ext cx="6516000" cy="8586966"/>
          </a:xfrm>
          <a:prstGeom prst="rect">
            <a:avLst/>
          </a:prstGeom>
        </p:spPr>
        <p:txBody>
          <a:bodyPr wrap="square">
            <a:spAutoFit/>
          </a:bodyPr>
          <a:lstStyle/>
          <a:p>
            <a:pPr lvl="0" algn="ctr"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Extracting Metals - Read the information about the extraction of copper, iron and aluminium from their ores.</a:t>
            </a: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Copper</a:t>
            </a: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Copper is believed to be the first metal to be extracted from its ore, </a:t>
            </a: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around 7000BC. The copper ore malachite (containing copper </a:t>
            </a: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carbonate) was heated to a high temperature to form copper oxide.</a:t>
            </a:r>
          </a:p>
          <a:p>
            <a:pPr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copper carbonate </a:t>
            </a:r>
            <a:r>
              <a:rPr lang="en-GB" altLang="en-US" sz="1200" dirty="0">
                <a:solidFill>
                  <a:srgbClr val="002060"/>
                </a:solidFill>
                <a:latin typeface="Arial Rounded MT Bold" panose="020F0704030504030204" pitchFamily="34" charset="0"/>
                <a:ea typeface="Calibri" panose="020F0502020204030204" pitchFamily="34" charset="0"/>
                <a:cs typeface="Calibri" panose="020F0502020204030204" pitchFamily="34" charset="0"/>
              </a:rPr>
              <a:t>→ copper oxide + carbon dioxide</a:t>
            </a: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Then the copper oxide was heated with coke (a form of carbon) to </a:t>
            </a: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form pure copper. </a:t>
            </a:r>
          </a:p>
          <a:p>
            <a:pPr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Calibri" panose="020F0502020204030204" pitchFamily="34" charset="0"/>
                <a:cs typeface="Calibri" panose="020F0502020204030204" pitchFamily="34" charset="0"/>
              </a:rPr>
              <a:t>copper oxide + carbon → copper + carbon dioxide</a:t>
            </a:r>
            <a:endParaRPr lang="en-GB"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This was then poured out into moulds or ingots.</a:t>
            </a: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Iron</a:t>
            </a:r>
          </a:p>
          <a:p>
            <a:pPr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Historically iron was mined in the form of haematite and heated to a </a:t>
            </a:r>
          </a:p>
          <a:p>
            <a:pPr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high temperature in a furnace with charcoal. The carbon in the </a:t>
            </a:r>
          </a:p>
          <a:p>
            <a:pPr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charcoal helps to displace the iron from the haematite. However this </a:t>
            </a:r>
          </a:p>
          <a:p>
            <a:pPr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made very impure iron. </a:t>
            </a:r>
          </a:p>
          <a:p>
            <a:pPr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The modern technique uses a blast furnace. </a:t>
            </a:r>
          </a:p>
          <a:p>
            <a:pPr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Coke is inside the furnace and hot air (oxygen) is blasted into the </a:t>
            </a:r>
          </a:p>
          <a:p>
            <a:pPr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furnace reacting with the coke to form carbon dioxide. </a:t>
            </a:r>
          </a:p>
          <a:p>
            <a:pPr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Calibri" panose="020F0502020204030204" pitchFamily="34" charset="0"/>
                <a:cs typeface="Calibri" panose="020F0502020204030204" pitchFamily="34" charset="0"/>
              </a:rPr>
              <a:t>carbon + oxygen → carbon dioxide</a:t>
            </a:r>
          </a:p>
          <a:p>
            <a:pPr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More coke is then added to the furnace reacting with the carbon </a:t>
            </a:r>
          </a:p>
          <a:p>
            <a:pPr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dioxide forming carbon monoxide. </a:t>
            </a:r>
          </a:p>
          <a:p>
            <a:pPr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carbon + carbon dioxide </a:t>
            </a:r>
            <a:r>
              <a:rPr lang="en-GB" altLang="en-US" sz="1200" dirty="0">
                <a:solidFill>
                  <a:srgbClr val="002060"/>
                </a:solidFill>
                <a:latin typeface="Arial Rounded MT Bold" panose="020F0704030504030204" pitchFamily="34" charset="0"/>
                <a:ea typeface="Calibri" panose="020F0502020204030204" pitchFamily="34" charset="0"/>
                <a:cs typeface="Calibri" panose="020F0502020204030204" pitchFamily="34" charset="0"/>
              </a:rPr>
              <a:t>→ carbon monoxide</a:t>
            </a: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The carbon monoxide is then used to displace the iron </a:t>
            </a:r>
          </a:p>
          <a:p>
            <a:pPr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from hematite ore.</a:t>
            </a: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iron oxide + carbon monoxide </a:t>
            </a:r>
            <a:r>
              <a:rPr lang="en-GB" altLang="en-US" sz="1200" dirty="0">
                <a:solidFill>
                  <a:srgbClr val="002060"/>
                </a:solidFill>
                <a:latin typeface="Arial Rounded MT Bold" panose="020F0704030504030204" pitchFamily="34" charset="0"/>
                <a:ea typeface="Calibri" panose="020F0502020204030204" pitchFamily="34" charset="0"/>
                <a:cs typeface="Calibri" panose="020F0502020204030204" pitchFamily="34" charset="0"/>
              </a:rPr>
              <a:t>→ iron + carbon dioxide</a:t>
            </a: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Aluminium</a:t>
            </a: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Aluminium is extracted from the ore bauxite. Aluminium </a:t>
            </a: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is high on the reactivity series so it is difficult to displace.</a:t>
            </a: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In 1845  Friedrich Wöhler successfully displaced aluminium </a:t>
            </a: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from aluminium chloride using potassium. However this only</a:t>
            </a: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yielded a small amount and it was from an aluminium</a:t>
            </a: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compound not the ore. </a:t>
            </a: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aluminium chloride + potassium </a:t>
            </a:r>
            <a:r>
              <a:rPr lang="en-GB" altLang="en-US" sz="1200" dirty="0">
                <a:solidFill>
                  <a:srgbClr val="002060"/>
                </a:solidFill>
                <a:latin typeface="Arial Rounded MT Bold" panose="020F0704030504030204" pitchFamily="34" charset="0"/>
                <a:ea typeface="Calibri" panose="020F0502020204030204" pitchFamily="34" charset="0"/>
                <a:cs typeface="Calibri" panose="020F0502020204030204" pitchFamily="34" charset="0"/>
              </a:rPr>
              <a:t>→ potassium chloride + aluminium</a:t>
            </a: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The modern technique involves melting aluminium oxide, this require a lot of energy so cryolite is added to reduce the melting point. Then an electric current is passed through the molten mixture separating it into aluminium and oxygen. This process is called electrolysis.</a:t>
            </a: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cs typeface="Times New Roman" panose="02020603050405020304" pitchFamily="18" charset="0"/>
              </a:rPr>
              <a:t>aluminium oxide </a:t>
            </a:r>
            <a:r>
              <a:rPr lang="en-GB" altLang="en-US" sz="1200" dirty="0">
                <a:solidFill>
                  <a:srgbClr val="002060"/>
                </a:solidFill>
                <a:latin typeface="Arial Rounded MT Bold" panose="020F0704030504030204" pitchFamily="34" charset="0"/>
                <a:ea typeface="Calibri" panose="020F0502020204030204" pitchFamily="34" charset="0"/>
                <a:cs typeface="Calibri" panose="020F0502020204030204" pitchFamily="34" charset="0"/>
              </a:rPr>
              <a:t>→ aluminium + oxygen</a:t>
            </a:r>
            <a:endParaRPr lang="en-GB" altLang="en-US" sz="1200" dirty="0">
              <a:solidFill>
                <a:srgbClr val="002060"/>
              </a:solidFill>
              <a:latin typeface="Arial Rounded MT Bold" panose="020F0704030504030204" pitchFamily="34" charset="0"/>
              <a:cs typeface="Times New Roman" panose="02020603050405020304" pitchFamily="18" charset="0"/>
            </a:endParaRPr>
          </a:p>
          <a:p>
            <a:pPr lvl="0" defTabSz="914400" eaLnBrk="0" fontAlgn="base" hangingPunct="0">
              <a:spcBef>
                <a:spcPct val="0"/>
              </a:spcBef>
              <a:spcAft>
                <a:spcPct val="0"/>
              </a:spcAft>
              <a:defRPr/>
            </a:pPr>
            <a:endParaRPr lang="en-GB" altLang="en-US" sz="1200" dirty="0">
              <a:solidFill>
                <a:srgbClr val="16ADBF"/>
              </a:solidFill>
              <a:latin typeface="Arial Rounded MT Bold" panose="020F0704030504030204" pitchFamily="34" charset="0"/>
              <a:ea typeface="Cambria Math" panose="02040503050406030204" pitchFamily="18" charset="0"/>
              <a:cs typeface="Times New Roman" panose="02020603050405020304" pitchFamily="18" charset="0"/>
            </a:endParaRPr>
          </a:p>
          <a:p>
            <a:pPr lvl="0" defTabSz="914400" eaLnBrk="0" fontAlgn="base" hangingPunct="0">
              <a:spcBef>
                <a:spcPct val="0"/>
              </a:spcBef>
              <a:spcAft>
                <a:spcPct val="0"/>
              </a:spcAft>
              <a:defRPr/>
            </a:pPr>
            <a:endParaRPr lang="en-GB" altLang="en-US" sz="1200" dirty="0">
              <a:solidFill>
                <a:srgbClr val="16ADBF"/>
              </a:solidFill>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3FA760D-F49E-78E1-5BCA-554F1A25E169}"/>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9F1523E6-440C-79F7-A405-93E70821667F}"/>
              </a:ext>
            </a:extLst>
          </p:cNvPr>
          <p:cNvPicPr>
            <a:picLocks noChangeAspect="1"/>
          </p:cNvPicPr>
          <p:nvPr/>
        </p:nvPicPr>
        <p:blipFill rotWithShape="1">
          <a:blip r:embed="rId3"/>
          <a:srcRect l="3114" t="13379" r="3460" b="3635"/>
          <a:stretch/>
        </p:blipFill>
        <p:spPr>
          <a:xfrm>
            <a:off x="0" y="0"/>
            <a:ext cx="6858000" cy="1332562"/>
          </a:xfrm>
          <a:prstGeom prst="rect">
            <a:avLst/>
          </a:prstGeom>
        </p:spPr>
      </p:pic>
      <p:sp>
        <p:nvSpPr>
          <p:cNvPr id="7" name="TextBox 6">
            <a:extLst>
              <a:ext uri="{FF2B5EF4-FFF2-40B4-BE49-F238E27FC236}">
                <a16:creationId xmlns:a16="http://schemas.microsoft.com/office/drawing/2014/main" id="{A699A2E2-121B-92A5-F10F-869BBED5F16B}"/>
              </a:ext>
            </a:extLst>
          </p:cNvPr>
          <p:cNvSpPr txBox="1"/>
          <p:nvPr/>
        </p:nvSpPr>
        <p:spPr>
          <a:xfrm>
            <a:off x="1020902" y="221289"/>
            <a:ext cx="5683567" cy="276999"/>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Explain how metals can be extracted from ores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8" name="TextBox 7">
            <a:extLst>
              <a:ext uri="{FF2B5EF4-FFF2-40B4-BE49-F238E27FC236}">
                <a16:creationId xmlns:a16="http://schemas.microsoft.com/office/drawing/2014/main" id="{71427613-AAA7-F84E-DD23-843EA47E92E4}"/>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KS3-17-02</a:t>
            </a:r>
          </a:p>
        </p:txBody>
      </p:sp>
      <p:pic>
        <p:nvPicPr>
          <p:cNvPr id="9" name="Picture 8">
            <a:extLst>
              <a:ext uri="{FF2B5EF4-FFF2-40B4-BE49-F238E27FC236}">
                <a16:creationId xmlns:a16="http://schemas.microsoft.com/office/drawing/2014/main" id="{C443160D-AC0C-5662-BC67-D0060F7561EE}"/>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7940" t="21495" r="23613"/>
          <a:stretch/>
        </p:blipFill>
        <p:spPr>
          <a:xfrm>
            <a:off x="5651374" y="2918931"/>
            <a:ext cx="755729" cy="761311"/>
          </a:xfrm>
          <a:prstGeom prst="rect">
            <a:avLst/>
          </a:prstGeom>
        </p:spPr>
      </p:pic>
      <p:pic>
        <p:nvPicPr>
          <p:cNvPr id="10" name="Picture 9">
            <a:extLst>
              <a:ext uri="{FF2B5EF4-FFF2-40B4-BE49-F238E27FC236}">
                <a16:creationId xmlns:a16="http://schemas.microsoft.com/office/drawing/2014/main" id="{973FDE97-50F0-E049-1AF7-EACCDC286BCE}"/>
              </a:ext>
            </a:extLst>
          </p:cNvPr>
          <p:cNvPicPr>
            <a:picLocks noChangeAspect="1"/>
          </p:cNvPicPr>
          <p:nvPr/>
        </p:nvPicPr>
        <p:blipFill rotWithShape="1">
          <a:blip r:embed="rId6"/>
          <a:srcRect t="36224" r="46743"/>
          <a:stretch/>
        </p:blipFill>
        <p:spPr>
          <a:xfrm>
            <a:off x="5643841" y="3874817"/>
            <a:ext cx="847919" cy="676931"/>
          </a:xfrm>
          <a:prstGeom prst="roundRect">
            <a:avLst>
              <a:gd name="adj" fmla="val 8594"/>
            </a:avLst>
          </a:prstGeom>
          <a:solidFill>
            <a:srgbClr val="FFFFFF">
              <a:shade val="85000"/>
            </a:srgbClr>
          </a:solidFill>
          <a:ln>
            <a:noFill/>
          </a:ln>
          <a:effectLst/>
        </p:spPr>
      </p:pic>
      <p:pic>
        <p:nvPicPr>
          <p:cNvPr id="11" name="Picture 10" descr="A close up of a piece of paper&#10;&#10;Description automatically generated">
            <a:extLst>
              <a:ext uri="{FF2B5EF4-FFF2-40B4-BE49-F238E27FC236}">
                <a16:creationId xmlns:a16="http://schemas.microsoft.com/office/drawing/2014/main" id="{A46D9739-B5F9-FC7B-15FC-FBCB29BEC9D9}"/>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21162" t="13997" r="11939" b="5360"/>
          <a:stretch/>
        </p:blipFill>
        <p:spPr>
          <a:xfrm>
            <a:off x="5586615" y="4827612"/>
            <a:ext cx="885248" cy="800333"/>
          </a:xfrm>
          <a:prstGeom prst="rect">
            <a:avLst/>
          </a:prstGeom>
        </p:spPr>
      </p:pic>
      <p:sp>
        <p:nvSpPr>
          <p:cNvPr id="12" name="Rectangle 11">
            <a:extLst>
              <a:ext uri="{FF2B5EF4-FFF2-40B4-BE49-F238E27FC236}">
                <a16:creationId xmlns:a16="http://schemas.microsoft.com/office/drawing/2014/main" id="{75E050B0-7D3F-D4BA-715C-A49E32445A39}"/>
              </a:ext>
            </a:extLst>
          </p:cNvPr>
          <p:cNvSpPr/>
          <p:nvPr/>
        </p:nvSpPr>
        <p:spPr>
          <a:xfrm>
            <a:off x="5482232" y="2690793"/>
            <a:ext cx="1199687" cy="276999"/>
          </a:xfrm>
          <a:prstGeom prst="rect">
            <a:avLst/>
          </a:prstGeom>
        </p:spPr>
        <p:txBody>
          <a:bodyPr wrap="none">
            <a:spAutoFit/>
          </a:bodyPr>
          <a:lstStyle/>
          <a:p>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malachite ore</a:t>
            </a:r>
            <a:endParaRPr lang="en-GB" dirty="0">
              <a:solidFill>
                <a:srgbClr val="002060"/>
              </a:solidFill>
            </a:endParaRPr>
          </a:p>
        </p:txBody>
      </p:sp>
      <p:sp>
        <p:nvSpPr>
          <p:cNvPr id="13" name="Rectangle 12">
            <a:extLst>
              <a:ext uri="{FF2B5EF4-FFF2-40B4-BE49-F238E27FC236}">
                <a16:creationId xmlns:a16="http://schemas.microsoft.com/office/drawing/2014/main" id="{709F370C-C8B0-12FC-C422-97DC45CF72F0}"/>
              </a:ext>
            </a:extLst>
          </p:cNvPr>
          <p:cNvSpPr/>
          <p:nvPr/>
        </p:nvSpPr>
        <p:spPr>
          <a:xfrm>
            <a:off x="5472129" y="3591091"/>
            <a:ext cx="1173719" cy="276999"/>
          </a:xfrm>
          <a:prstGeom prst="rect">
            <a:avLst/>
          </a:prstGeom>
        </p:spPr>
        <p:txBody>
          <a:bodyPr wrap="none">
            <a:spAutoFit/>
          </a:bodyPr>
          <a:lstStyle/>
          <a:p>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copper metal</a:t>
            </a:r>
            <a:endParaRPr lang="en-GB" dirty="0">
              <a:solidFill>
                <a:srgbClr val="002060"/>
              </a:solidFill>
            </a:endParaRPr>
          </a:p>
        </p:txBody>
      </p:sp>
      <p:sp>
        <p:nvSpPr>
          <p:cNvPr id="14" name="Rectangle 13">
            <a:extLst>
              <a:ext uri="{FF2B5EF4-FFF2-40B4-BE49-F238E27FC236}">
                <a16:creationId xmlns:a16="http://schemas.microsoft.com/office/drawing/2014/main" id="{A51D0011-9020-691B-C238-0700381BDC08}"/>
              </a:ext>
            </a:extLst>
          </p:cNvPr>
          <p:cNvSpPr/>
          <p:nvPr/>
        </p:nvSpPr>
        <p:spPr>
          <a:xfrm>
            <a:off x="5487313" y="4576519"/>
            <a:ext cx="1212511" cy="276999"/>
          </a:xfrm>
          <a:prstGeom prst="rect">
            <a:avLst/>
          </a:prstGeom>
        </p:spPr>
        <p:txBody>
          <a:bodyPr wrap="none">
            <a:spAutoFit/>
          </a:bodyPr>
          <a:lstStyle/>
          <a:p>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haematite ore</a:t>
            </a:r>
            <a:endParaRPr lang="en-GB" dirty="0">
              <a:solidFill>
                <a:srgbClr val="002060"/>
              </a:solidFill>
            </a:endParaRPr>
          </a:p>
        </p:txBody>
      </p:sp>
      <p:sp>
        <p:nvSpPr>
          <p:cNvPr id="15" name="Rectangle 14">
            <a:extLst>
              <a:ext uri="{FF2B5EF4-FFF2-40B4-BE49-F238E27FC236}">
                <a16:creationId xmlns:a16="http://schemas.microsoft.com/office/drawing/2014/main" id="{CAC70B91-E2F6-B457-55CE-464C45730025}"/>
              </a:ext>
            </a:extLst>
          </p:cNvPr>
          <p:cNvSpPr/>
          <p:nvPr/>
        </p:nvSpPr>
        <p:spPr>
          <a:xfrm>
            <a:off x="5604085" y="5558170"/>
            <a:ext cx="927433" cy="276999"/>
          </a:xfrm>
          <a:prstGeom prst="rect">
            <a:avLst/>
          </a:prstGeom>
        </p:spPr>
        <p:txBody>
          <a:bodyPr wrap="none">
            <a:spAutoFit/>
          </a:bodyPr>
          <a:lstStyle/>
          <a:p>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iron metal</a:t>
            </a:r>
            <a:endParaRPr lang="en-GB" dirty="0">
              <a:solidFill>
                <a:srgbClr val="002060"/>
              </a:solidFill>
            </a:endParaRPr>
          </a:p>
        </p:txBody>
      </p:sp>
      <p:pic>
        <p:nvPicPr>
          <p:cNvPr id="16" name="Picture 2" descr="Industry, Steel, Iron, Blast Furnace, Fire, Liquid">
            <a:extLst>
              <a:ext uri="{FF2B5EF4-FFF2-40B4-BE49-F238E27FC236}">
                <a16:creationId xmlns:a16="http://schemas.microsoft.com/office/drawing/2014/main" id="{9584882A-0CE4-C2F2-2B89-F89E98A1784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887" t="6684" b="1379"/>
          <a:stretch/>
        </p:blipFill>
        <p:spPr bwMode="auto">
          <a:xfrm>
            <a:off x="4712080" y="5853132"/>
            <a:ext cx="1912172" cy="1039676"/>
          </a:xfrm>
          <a:prstGeom prst="roundRect">
            <a:avLst>
              <a:gd name="adj" fmla="val 8594"/>
            </a:avLst>
          </a:prstGeom>
          <a:solidFill>
            <a:srgbClr val="FFFFFF">
              <a:shade val="85000"/>
            </a:srgbClr>
          </a:solidFill>
          <a:ln w="28575">
            <a:solidFill>
              <a:srgbClr val="002060"/>
            </a:solidFill>
          </a:ln>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BAFA5CC-4E30-06ED-2286-7A960289A6FC}"/>
              </a:ext>
            </a:extLst>
          </p:cNvPr>
          <p:cNvSpPr/>
          <p:nvPr/>
        </p:nvSpPr>
        <p:spPr>
          <a:xfrm>
            <a:off x="5668574" y="5932444"/>
            <a:ext cx="905912" cy="461665"/>
          </a:xfrm>
          <a:prstGeom prst="rect">
            <a:avLst/>
          </a:prstGeom>
          <a:solidFill>
            <a:schemeClr val="bg1"/>
          </a:solidFill>
          <a:ln>
            <a:solidFill>
              <a:schemeClr val="bg1"/>
            </a:solidFill>
          </a:ln>
        </p:spPr>
        <p:txBody>
          <a:bodyPr wrap="square">
            <a:spAutoFit/>
          </a:bodyPr>
          <a:lstStyle/>
          <a:p>
            <a:pPr algn="ct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iron blast </a:t>
            </a:r>
          </a:p>
          <a:p>
            <a:pPr algn="ct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furnace</a:t>
            </a:r>
            <a:endParaRPr lang="en-GB" sz="1200" dirty="0">
              <a:solidFill>
                <a:srgbClr val="002060"/>
              </a:solidFill>
            </a:endParaRPr>
          </a:p>
        </p:txBody>
      </p:sp>
      <p:pic>
        <p:nvPicPr>
          <p:cNvPr id="18" name="Picture 17">
            <a:extLst>
              <a:ext uri="{FF2B5EF4-FFF2-40B4-BE49-F238E27FC236}">
                <a16:creationId xmlns:a16="http://schemas.microsoft.com/office/drawing/2014/main" id="{82884B0A-BD4A-3493-6292-C4375BDFB590}"/>
              </a:ext>
            </a:extLst>
          </p:cNvPr>
          <p:cNvPicPr>
            <a:picLocks noChangeAspect="1"/>
          </p:cNvPicPr>
          <p:nvPr/>
        </p:nvPicPr>
        <p:blipFill rotWithShape="1">
          <a:blip r:embed="rId10"/>
          <a:srcRect l="74902" t="23561" b="50470"/>
          <a:stretch/>
        </p:blipFill>
        <p:spPr>
          <a:xfrm>
            <a:off x="5059992" y="7031193"/>
            <a:ext cx="1564260" cy="1039675"/>
          </a:xfrm>
          <a:prstGeom prst="roundRect">
            <a:avLst>
              <a:gd name="adj" fmla="val 8594"/>
            </a:avLst>
          </a:prstGeom>
          <a:solidFill>
            <a:srgbClr val="FFFFFF">
              <a:shade val="85000"/>
            </a:srgbClr>
          </a:solidFill>
          <a:ln w="28575">
            <a:solidFill>
              <a:srgbClr val="002060"/>
            </a:solidFill>
          </a:ln>
          <a:effectLst/>
        </p:spPr>
      </p:pic>
      <p:sp>
        <p:nvSpPr>
          <p:cNvPr id="19" name="Rectangle 18">
            <a:extLst>
              <a:ext uri="{FF2B5EF4-FFF2-40B4-BE49-F238E27FC236}">
                <a16:creationId xmlns:a16="http://schemas.microsoft.com/office/drawing/2014/main" id="{6EBD0BF0-C25F-029E-7444-B4EF8921020E}"/>
              </a:ext>
            </a:extLst>
          </p:cNvPr>
          <p:cNvSpPr/>
          <p:nvPr/>
        </p:nvSpPr>
        <p:spPr>
          <a:xfrm>
            <a:off x="5106315" y="7736481"/>
            <a:ext cx="735807" cy="276999"/>
          </a:xfrm>
          <a:prstGeom prst="rect">
            <a:avLst/>
          </a:prstGeom>
          <a:solidFill>
            <a:schemeClr val="bg1"/>
          </a:solidFill>
          <a:ln>
            <a:solidFill>
              <a:schemeClr val="bg1"/>
            </a:solidFill>
          </a:ln>
        </p:spPr>
        <p:txBody>
          <a:bodyPr wrap="square">
            <a:spAutoFit/>
          </a:bodyPr>
          <a:lstStyle/>
          <a:p>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bauxite</a:t>
            </a:r>
            <a:endParaRPr lang="en-GB" dirty="0">
              <a:solidFill>
                <a:srgbClr val="002060"/>
              </a:solidFill>
            </a:endParaRPr>
          </a:p>
        </p:txBody>
      </p:sp>
      <p:sp>
        <p:nvSpPr>
          <p:cNvPr id="2" name="Rectangle: Rounded Corners 1">
            <a:extLst>
              <a:ext uri="{FF2B5EF4-FFF2-40B4-BE49-F238E27FC236}">
                <a16:creationId xmlns:a16="http://schemas.microsoft.com/office/drawing/2014/main" id="{E5E6E723-6015-7817-02EA-DD807ED409D6}"/>
              </a:ext>
            </a:extLst>
          </p:cNvPr>
          <p:cNvSpPr/>
          <p:nvPr/>
        </p:nvSpPr>
        <p:spPr>
          <a:xfrm>
            <a:off x="188470" y="1432560"/>
            <a:ext cx="6511354" cy="549804"/>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681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A760D-F49E-78E1-5BCA-554F1A25E169}"/>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9F1523E6-440C-79F7-A405-93E70821667F}"/>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7" name="TextBox 6">
            <a:extLst>
              <a:ext uri="{FF2B5EF4-FFF2-40B4-BE49-F238E27FC236}">
                <a16:creationId xmlns:a16="http://schemas.microsoft.com/office/drawing/2014/main" id="{A699A2E2-121B-92A5-F10F-869BBED5F16B}"/>
              </a:ext>
            </a:extLst>
          </p:cNvPr>
          <p:cNvSpPr txBox="1"/>
          <p:nvPr/>
        </p:nvSpPr>
        <p:spPr>
          <a:xfrm>
            <a:off x="1020902" y="221289"/>
            <a:ext cx="5683567" cy="276999"/>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Explain how metals can be extracted from ores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8" name="TextBox 7">
            <a:extLst>
              <a:ext uri="{FF2B5EF4-FFF2-40B4-BE49-F238E27FC236}">
                <a16:creationId xmlns:a16="http://schemas.microsoft.com/office/drawing/2014/main" id="{71427613-AAA7-F84E-DD23-843EA47E92E4}"/>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KS3-17-02</a:t>
            </a:r>
          </a:p>
        </p:txBody>
      </p:sp>
      <p:sp>
        <p:nvSpPr>
          <p:cNvPr id="2" name="Rectangle 1">
            <a:extLst>
              <a:ext uri="{FF2B5EF4-FFF2-40B4-BE49-F238E27FC236}">
                <a16:creationId xmlns:a16="http://schemas.microsoft.com/office/drawing/2014/main" id="{BC1C0776-95FA-4E1E-74ED-52FED9E373A3}"/>
              </a:ext>
            </a:extLst>
          </p:cNvPr>
          <p:cNvSpPr/>
          <p:nvPr/>
        </p:nvSpPr>
        <p:spPr>
          <a:xfrm>
            <a:off x="152399" y="1399513"/>
            <a:ext cx="6516000" cy="8402300"/>
          </a:xfrm>
          <a:prstGeom prst="rect">
            <a:avLst/>
          </a:prstGeom>
        </p:spPr>
        <p:txBody>
          <a:bodyPr>
            <a:spAutoFit/>
          </a:bodyPr>
          <a:lstStyle/>
          <a:p>
            <a:pPr marR="0" lvl="0" algn="l" defTabSz="457200" rtl="0" eaLnBrk="1" fontAlgn="auto" latinLnBrk="0" hangingPunct="1">
              <a:lnSpc>
                <a:spcPct val="100000"/>
              </a:lnSpc>
              <a:spcBef>
                <a:spcPts val="0"/>
              </a:spcBef>
              <a:spcAft>
                <a:spcPts val="0"/>
              </a:spcAft>
              <a:buClr>
                <a:srgbClr val="16ADBF"/>
              </a:buClr>
              <a:buSzPts val="1200"/>
              <a:tabLst/>
              <a:defRPr/>
            </a:pPr>
            <a:r>
              <a:rPr kumimoji="0" lang="en-US" sz="1200" i="0" u="none" strike="noStrike" kern="1200" cap="none" spc="0" normalizeH="0" baseline="0" noProof="0" dirty="0">
                <a:ln>
                  <a:noFill/>
                </a:ln>
                <a:solidFill>
                  <a:srgbClr val="002060"/>
                </a:solidFill>
                <a:effectLst/>
                <a:uLnTx/>
                <a:uFillTx/>
                <a:latin typeface="Arial Rounded MT Bold" panose="020F0704030504030204" pitchFamily="34" charset="0"/>
                <a:ea typeface="Arial Rounded"/>
                <a:cs typeface="Arial Rounded"/>
                <a:sym typeface="Arial Rounded"/>
              </a:rPr>
              <a:t>1.  Carbon is included in the reactivity series. Explain why carbon is included despite being a non-metal.</a:t>
            </a:r>
            <a:br>
              <a:rPr kumimoji="0" lang="en-US" sz="1200" i="0" u="none" strike="noStrike" kern="1200" cap="none" spc="0" normalizeH="0" baseline="0" noProof="0" dirty="0">
                <a:ln>
                  <a:noFill/>
                </a:ln>
                <a:solidFill>
                  <a:srgbClr val="002060"/>
                </a:solidFill>
                <a:effectLst/>
                <a:uLnTx/>
                <a:uFillTx/>
                <a:latin typeface="Arial Rounded MT Bold" panose="020F0704030504030204" pitchFamily="34" charset="0"/>
                <a:ea typeface="Arial Rounded"/>
                <a:cs typeface="Arial Rounded"/>
                <a:sym typeface="Arial Rounded"/>
              </a:rPr>
            </a:br>
            <a:r>
              <a:rPr kumimoji="0" lang="en-US" sz="1200" i="0" u="none" strike="noStrike" kern="1200" cap="none" spc="0" normalizeH="0" baseline="0" noProof="0" dirty="0">
                <a:ln>
                  <a:noFill/>
                </a:ln>
                <a:solidFill>
                  <a:srgbClr val="002060"/>
                </a:solidFill>
                <a:effectLst/>
                <a:uLnTx/>
                <a:uFillTx/>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_________________________________________________________________________________________________________________________________________________________________________________________________________________________________________________________</a:t>
            </a:r>
          </a:p>
          <a:p>
            <a:pPr marR="0" lvl="0" algn="l" defTabSz="457200" rtl="0" eaLnBrk="1" fontAlgn="auto" latinLnBrk="0" hangingPunct="1">
              <a:lnSpc>
                <a:spcPct val="100000"/>
              </a:lnSpc>
              <a:spcBef>
                <a:spcPts val="0"/>
              </a:spcBef>
              <a:spcAft>
                <a:spcPts val="0"/>
              </a:spcAft>
              <a:buClr>
                <a:srgbClr val="16ADBF"/>
              </a:buClr>
              <a:buSzPts val="1200"/>
              <a:tabLst/>
              <a:defRPr/>
            </a:pPr>
            <a:endParaRPr kumimoji="0" lang="en-US" sz="1200" i="0" u="none" strike="noStrike" kern="1200" cap="none" spc="0" normalizeH="0" baseline="0" noProof="0" dirty="0">
              <a:ln>
                <a:noFill/>
              </a:ln>
              <a:solidFill>
                <a:srgbClr val="002060"/>
              </a:solidFill>
              <a:effectLst/>
              <a:uLnTx/>
              <a:uFillTx/>
              <a:latin typeface="Arial Rounded MT Bold" panose="020F0704030504030204" pitchFamily="34" charset="0"/>
              <a:ea typeface="Arial Rounded"/>
              <a:cs typeface="Arial Rounded"/>
              <a:sym typeface="Arial Rounded"/>
            </a:endParaRPr>
          </a:p>
          <a:p>
            <a:pPr marL="228600" lvl="0" indent="-228600">
              <a:buFont typeface="+mj-lt"/>
              <a:buAutoNum type="arabicPeriod"/>
            </a:pPr>
            <a:endParaRPr lang="en-US" sz="1200" dirty="0">
              <a:solidFill>
                <a:srgbClr val="002060"/>
              </a:solidFill>
              <a:latin typeface="Arial Rounded MT Bold" panose="020F0704030504030204" pitchFamily="34" charset="0"/>
            </a:endParaRPr>
          </a:p>
          <a:p>
            <a:pPr lvl="0"/>
            <a:r>
              <a:rPr lang="en-US" sz="1200" dirty="0">
                <a:solidFill>
                  <a:srgbClr val="002060"/>
                </a:solidFill>
                <a:latin typeface="Arial Rounded MT Bold" panose="020F0704030504030204" pitchFamily="34" charset="0"/>
              </a:rPr>
              <a:t>2. Copper was first extract about 7000 BC,  iron was first extracted 3500 BC and aluminum was first successfully extracted in 1824. Use the reactivity series to suggest why these metals were first extracted in this order.</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lvl="0"/>
            <a:r>
              <a:rPr lang="en-US" sz="1200" dirty="0">
                <a:solidFill>
                  <a:srgbClr val="002060"/>
                </a:solidFill>
                <a:latin typeface="Arial Rounded MT Bold" panose="020F0704030504030204" pitchFamily="34" charset="0"/>
              </a:rPr>
              <a:t>3. Explain why carbon is used in the extraction of </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iron from its ore. You should mention the </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displacement reaction in your answer.</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a:t>
            </a: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lvl="0" defTabSz="914400"/>
            <a:r>
              <a:rPr lang="en-GB" sz="1200" dirty="0">
                <a:solidFill>
                  <a:srgbClr val="002060"/>
                </a:solidFill>
                <a:latin typeface="Arial Rounded MT Bold" panose="020F0704030504030204" pitchFamily="34" charset="0"/>
              </a:rPr>
              <a:t>4. Explain why heating aluminium with carbon will </a:t>
            </a:r>
            <a:br>
              <a:rPr lang="en-GB" sz="1200" dirty="0">
                <a:solidFill>
                  <a:srgbClr val="002060"/>
                </a:solidFill>
                <a:latin typeface="Arial Rounded MT Bold" panose="020F0704030504030204" pitchFamily="34" charset="0"/>
              </a:rPr>
            </a:br>
            <a:r>
              <a:rPr lang="en-GB" sz="1200" dirty="0">
                <a:solidFill>
                  <a:srgbClr val="002060"/>
                </a:solidFill>
                <a:latin typeface="Arial Rounded MT Bold" panose="020F0704030504030204" pitchFamily="34" charset="0"/>
              </a:rPr>
              <a:t>not extract aluminium.</a:t>
            </a:r>
          </a:p>
          <a:p>
            <a:pPr lvl="0" defTabSz="914400"/>
            <a:r>
              <a:rPr lang="en-GB" sz="1200" dirty="0">
                <a:solidFill>
                  <a:srgbClr val="002060"/>
                </a:solidFill>
                <a:latin typeface="Arial Rounded MT Bold" panose="020F0704030504030204" pitchFamily="34" charset="0"/>
              </a:rPr>
              <a:t> </a:t>
            </a:r>
            <a:r>
              <a:rPr lang="en-US" sz="1200" dirty="0">
                <a:solidFill>
                  <a:srgbClr val="002060"/>
                </a:solidFill>
                <a:latin typeface="Arial Rounded MT Bold" panose="020F0704030504030204" pitchFamily="34" charset="0"/>
              </a:rPr>
              <a:t>______________________________________________________</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a:t>
            </a:r>
            <a:br>
              <a:rPr lang="en-US" sz="1200" dirty="0">
                <a:solidFill>
                  <a:srgbClr val="002060"/>
                </a:solidFill>
                <a:latin typeface="Arial Rounded MT Bold" panose="020F0704030504030204" pitchFamily="34" charset="0"/>
              </a:rPr>
            </a:br>
            <a:endParaRPr lang="en-US" sz="1200" dirty="0">
              <a:solidFill>
                <a:srgbClr val="002060"/>
              </a:solidFill>
              <a:latin typeface="Arial Rounded MT Bold" panose="020F0704030504030204" pitchFamily="34" charset="0"/>
            </a:endParaRPr>
          </a:p>
          <a:p>
            <a:pPr lvl="0" defTabSz="914400"/>
            <a:endParaRPr lang="en-US" sz="1200" dirty="0">
              <a:solidFill>
                <a:srgbClr val="002060"/>
              </a:solidFill>
              <a:latin typeface="Arial Rounded MT Bold" panose="020F0704030504030204" pitchFamily="34" charset="0"/>
            </a:endParaRPr>
          </a:p>
          <a:p>
            <a:pPr lvl="0" defTabSz="914400"/>
            <a:r>
              <a:rPr lang="en-US" sz="1200" dirty="0">
                <a:solidFill>
                  <a:srgbClr val="002060"/>
                </a:solidFill>
                <a:latin typeface="Arial Rounded MT Bold" panose="020F0704030504030204" pitchFamily="34" charset="0"/>
              </a:rPr>
              <a:t>5. Lithium and cobalt are two important metals used to manufacture the rechargeable batteries used in mobile phones. Which methods are used to obtain the metal from its ore? Lithium is between potassium and calcium in the reactivity series. Cobalt is between lead and iron. </a:t>
            </a:r>
          </a:p>
          <a:p>
            <a:pPr lvl="0" defTabSz="914400"/>
            <a:endParaRPr lang="en-US" sz="1200" dirty="0">
              <a:solidFill>
                <a:srgbClr val="002060"/>
              </a:solidFill>
              <a:latin typeface="Arial Rounded MT Bold" panose="020F0704030504030204" pitchFamily="34" charset="0"/>
            </a:endParaRPr>
          </a:p>
          <a:p>
            <a:pPr lvl="0" defTabSz="914400"/>
            <a:endParaRPr lang="en-US" sz="1200" dirty="0">
              <a:solidFill>
                <a:srgbClr val="002060"/>
              </a:solidFill>
              <a:latin typeface="Arial Rounded MT Bold" panose="020F0704030504030204" pitchFamily="34" charset="0"/>
            </a:endParaRPr>
          </a:p>
          <a:p>
            <a:pPr lvl="0" defTabSz="914400"/>
            <a:r>
              <a:rPr lang="en-US" sz="1200" dirty="0">
                <a:solidFill>
                  <a:srgbClr val="002060"/>
                </a:solidFill>
                <a:latin typeface="Arial Rounded MT Bold" panose="020F0704030504030204" pitchFamily="34" charset="0"/>
              </a:rPr>
              <a:t>      Lithium _____________________   Cobalt _______________________</a:t>
            </a:r>
          </a:p>
          <a:p>
            <a:pPr marR="0" lvl="0" algn="l" defTabSz="914400" rtl="0" eaLnBrk="1" fontAlgn="auto" latinLnBrk="0" hangingPunct="1">
              <a:lnSpc>
                <a:spcPct val="100000"/>
              </a:lnSpc>
              <a:spcBef>
                <a:spcPts val="0"/>
              </a:spcBef>
              <a:spcAft>
                <a:spcPts val="0"/>
              </a:spcAft>
              <a:buClrTx/>
              <a:buSzTx/>
              <a:tabLst/>
              <a:defRPr/>
            </a:pPr>
            <a:r>
              <a:rPr lang="en-US" sz="1200" dirty="0">
                <a:solidFill>
                  <a:srgbClr val="002060"/>
                </a:solidFill>
                <a:latin typeface="Arial Rounded MT Bold" panose="020F0704030504030204" pitchFamily="34" charset="0"/>
              </a:rPr>
              <a:t>  </a:t>
            </a:r>
            <a:endParaRPr lang="en-GB" sz="1200" dirty="0">
              <a:solidFill>
                <a:srgbClr val="002060"/>
              </a:solidFill>
              <a:latin typeface="Arial Rounded MT Bold" panose="020F0704030504030204" pitchFamily="34" charset="0"/>
            </a:endParaRPr>
          </a:p>
        </p:txBody>
      </p:sp>
      <p:sp>
        <p:nvSpPr>
          <p:cNvPr id="12" name="TextBox 11">
            <a:extLst>
              <a:ext uri="{FF2B5EF4-FFF2-40B4-BE49-F238E27FC236}">
                <a16:creationId xmlns:a16="http://schemas.microsoft.com/office/drawing/2014/main" id="{1067A0B3-97E1-E7E7-E26E-D65550970897}"/>
              </a:ext>
            </a:extLst>
          </p:cNvPr>
          <p:cNvSpPr txBox="1"/>
          <p:nvPr/>
        </p:nvSpPr>
        <p:spPr>
          <a:xfrm>
            <a:off x="3926815" y="4463352"/>
            <a:ext cx="2612711" cy="2826736"/>
          </a:xfrm>
          <a:prstGeom prst="rect">
            <a:avLst/>
          </a:prstGeom>
          <a:noFill/>
        </p:spPr>
        <p:txBody>
          <a:bodyPr wrap="square" rtlCol="0">
            <a:spAutoFit/>
          </a:bodyPr>
          <a:lstStyle/>
          <a:p>
            <a:pPr algn="ctr">
              <a:lnSpc>
                <a:spcPct val="150000"/>
              </a:lnSpc>
            </a:pPr>
            <a:r>
              <a:rPr lang="en-GB" sz="1200" dirty="0">
                <a:solidFill>
                  <a:srgbClr val="002060"/>
                </a:solidFill>
                <a:latin typeface="Arial Rounded MT Bold" panose="020F0704030504030204" pitchFamily="34" charset="0"/>
              </a:rPr>
              <a:t>Most Reactive</a:t>
            </a:r>
          </a:p>
          <a:p>
            <a:pPr algn="ctr">
              <a:lnSpc>
                <a:spcPct val="150000"/>
              </a:lnSpc>
            </a:pPr>
            <a:r>
              <a:rPr lang="en-GB" sz="1200" dirty="0">
                <a:solidFill>
                  <a:srgbClr val="002060"/>
                </a:solidFill>
                <a:latin typeface="Arial Rounded MT Bold" panose="020F0704030504030204" pitchFamily="34" charset="0"/>
              </a:rPr>
              <a:t>Calcium – Ca</a:t>
            </a:r>
          </a:p>
          <a:p>
            <a:pPr algn="ctr">
              <a:lnSpc>
                <a:spcPct val="150000"/>
              </a:lnSpc>
            </a:pPr>
            <a:r>
              <a:rPr lang="en-GB" sz="1200" dirty="0">
                <a:solidFill>
                  <a:srgbClr val="002060"/>
                </a:solidFill>
                <a:latin typeface="Arial Rounded MT Bold" panose="020F0704030504030204" pitchFamily="34" charset="0"/>
              </a:rPr>
              <a:t>Aluminium – Al </a:t>
            </a:r>
          </a:p>
          <a:p>
            <a:pPr algn="ctr">
              <a:lnSpc>
                <a:spcPct val="150000"/>
              </a:lnSpc>
            </a:pPr>
            <a:r>
              <a:rPr lang="en-GB" sz="1200" dirty="0">
                <a:solidFill>
                  <a:srgbClr val="002060"/>
                </a:solidFill>
                <a:latin typeface="Arial Rounded MT Bold" panose="020F0704030504030204" pitchFamily="34" charset="0"/>
              </a:rPr>
              <a:t>Carbon – C</a:t>
            </a:r>
          </a:p>
          <a:p>
            <a:pPr algn="ctr">
              <a:lnSpc>
                <a:spcPct val="150000"/>
              </a:lnSpc>
            </a:pPr>
            <a:r>
              <a:rPr lang="en-GB" sz="1200" dirty="0">
                <a:solidFill>
                  <a:srgbClr val="002060"/>
                </a:solidFill>
                <a:latin typeface="Arial Rounded MT Bold" panose="020F0704030504030204" pitchFamily="34" charset="0"/>
              </a:rPr>
              <a:t>Zinc – Zn</a:t>
            </a:r>
          </a:p>
          <a:p>
            <a:pPr algn="ctr">
              <a:lnSpc>
                <a:spcPct val="150000"/>
              </a:lnSpc>
            </a:pPr>
            <a:r>
              <a:rPr lang="en-GB" sz="1200" dirty="0">
                <a:solidFill>
                  <a:srgbClr val="002060"/>
                </a:solidFill>
                <a:latin typeface="Arial Rounded MT Bold" panose="020F0704030504030204" pitchFamily="34" charset="0"/>
              </a:rPr>
              <a:t>Iron – Fe</a:t>
            </a:r>
          </a:p>
          <a:p>
            <a:pPr algn="ctr">
              <a:lnSpc>
                <a:spcPct val="150000"/>
              </a:lnSpc>
            </a:pPr>
            <a:r>
              <a:rPr lang="en-GB" sz="1200" dirty="0">
                <a:solidFill>
                  <a:srgbClr val="002060"/>
                </a:solidFill>
                <a:latin typeface="Arial Rounded MT Bold" panose="020F0704030504030204" pitchFamily="34" charset="0"/>
              </a:rPr>
              <a:t>Lead – Pb </a:t>
            </a:r>
          </a:p>
          <a:p>
            <a:pPr algn="ctr">
              <a:lnSpc>
                <a:spcPct val="150000"/>
              </a:lnSpc>
            </a:pPr>
            <a:r>
              <a:rPr lang="en-GB" sz="1200" dirty="0">
                <a:solidFill>
                  <a:srgbClr val="002060"/>
                </a:solidFill>
                <a:latin typeface="Arial Rounded MT Bold" panose="020F0704030504030204" pitchFamily="34" charset="0"/>
              </a:rPr>
              <a:t>Copper – Cu</a:t>
            </a:r>
          </a:p>
          <a:p>
            <a:pPr algn="ctr">
              <a:lnSpc>
                <a:spcPct val="150000"/>
              </a:lnSpc>
            </a:pPr>
            <a:r>
              <a:rPr lang="en-GB" sz="1200" dirty="0">
                <a:solidFill>
                  <a:srgbClr val="002060"/>
                </a:solidFill>
                <a:latin typeface="Arial Rounded MT Bold" panose="020F0704030504030204" pitchFamily="34" charset="0"/>
              </a:rPr>
              <a:t>Gold – Au</a:t>
            </a:r>
          </a:p>
          <a:p>
            <a:pPr algn="ctr">
              <a:lnSpc>
                <a:spcPct val="150000"/>
              </a:lnSpc>
            </a:pPr>
            <a:r>
              <a:rPr lang="en-GB" sz="1200" dirty="0">
                <a:solidFill>
                  <a:srgbClr val="002060"/>
                </a:solidFill>
                <a:latin typeface="Arial Rounded MT Bold" panose="020F0704030504030204" pitchFamily="34" charset="0"/>
              </a:rPr>
              <a:t>Least Reactive </a:t>
            </a:r>
          </a:p>
        </p:txBody>
      </p:sp>
      <p:sp>
        <p:nvSpPr>
          <p:cNvPr id="13" name="Arrow: Down 12">
            <a:extLst>
              <a:ext uri="{FF2B5EF4-FFF2-40B4-BE49-F238E27FC236}">
                <a16:creationId xmlns:a16="http://schemas.microsoft.com/office/drawing/2014/main" id="{B851862E-31A8-B124-B336-52132B2ABA13}"/>
              </a:ext>
            </a:extLst>
          </p:cNvPr>
          <p:cNvSpPr/>
          <p:nvPr/>
        </p:nvSpPr>
        <p:spPr>
          <a:xfrm rot="10800000">
            <a:off x="5987093" y="4644016"/>
            <a:ext cx="443915" cy="2465408"/>
          </a:xfrm>
          <a:prstGeom prst="downArrow">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4712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A760D-F49E-78E1-5BCA-554F1A25E169}"/>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9F1523E6-440C-79F7-A405-93E70821667F}"/>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7" name="TextBox 6">
            <a:extLst>
              <a:ext uri="{FF2B5EF4-FFF2-40B4-BE49-F238E27FC236}">
                <a16:creationId xmlns:a16="http://schemas.microsoft.com/office/drawing/2014/main" id="{A699A2E2-121B-92A5-F10F-869BBED5F16B}"/>
              </a:ext>
            </a:extLst>
          </p:cNvPr>
          <p:cNvSpPr txBox="1"/>
          <p:nvPr/>
        </p:nvSpPr>
        <p:spPr>
          <a:xfrm>
            <a:off x="1020902" y="221289"/>
            <a:ext cx="5683567" cy="276999"/>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Explain how metals can be extracted from ores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8" name="TextBox 7">
            <a:extLst>
              <a:ext uri="{FF2B5EF4-FFF2-40B4-BE49-F238E27FC236}">
                <a16:creationId xmlns:a16="http://schemas.microsoft.com/office/drawing/2014/main" id="{71427613-AAA7-F84E-DD23-843EA47E92E4}"/>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KS3-17-02</a:t>
            </a:r>
          </a:p>
        </p:txBody>
      </p:sp>
      <p:sp>
        <p:nvSpPr>
          <p:cNvPr id="2" name="TextBox 1">
            <a:extLst>
              <a:ext uri="{FF2B5EF4-FFF2-40B4-BE49-F238E27FC236}">
                <a16:creationId xmlns:a16="http://schemas.microsoft.com/office/drawing/2014/main" id="{C91C36C6-11D4-3B61-4565-F9ABBAB01EC3}"/>
              </a:ext>
            </a:extLst>
          </p:cNvPr>
          <p:cNvSpPr txBox="1"/>
          <p:nvPr/>
        </p:nvSpPr>
        <p:spPr>
          <a:xfrm>
            <a:off x="118696" y="1553851"/>
            <a:ext cx="6585773" cy="7540526"/>
          </a:xfrm>
          <a:prstGeom prst="rect">
            <a:avLst/>
          </a:prstGeom>
          <a:noFill/>
        </p:spPr>
        <p:txBody>
          <a:bodyPr wrap="square">
            <a:spAutoFit/>
          </a:bodyPr>
          <a:lstStyle/>
          <a:p>
            <a:pPr lvl="0" defTabSz="914400"/>
            <a:r>
              <a:rPr lang="en-GB" sz="1200" dirty="0">
                <a:solidFill>
                  <a:srgbClr val="002060"/>
                </a:solidFill>
                <a:latin typeface="Arial Rounded MT Bold" panose="020F0704030504030204" pitchFamily="34" charset="77"/>
              </a:rPr>
              <a:t>Challenge: Explain why it more efficient, economical and ecologically responsible to recycle metals instead of extracting them from their ores.</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lvl="0" defTabSz="914400"/>
            <a:endParaRPr lang="en-GB" sz="1200" dirty="0">
              <a:solidFill>
                <a:srgbClr val="002060"/>
              </a:solidFill>
              <a:latin typeface="Arial Rounded MT Bold" panose="020F0704030504030204" pitchFamily="34" charset="77"/>
            </a:endParaRPr>
          </a:p>
          <a:p>
            <a:pPr lvl="0" defTabSz="914400"/>
            <a:endParaRPr lang="en-GB" sz="1200" dirty="0">
              <a:solidFill>
                <a:srgbClr val="002060"/>
              </a:solidFill>
              <a:latin typeface="Arial Rounded MT Bold" panose="020F0704030504030204" pitchFamily="34" charset="77"/>
            </a:endParaRPr>
          </a:p>
          <a:p>
            <a:pPr lvl="0" defTabSz="914400"/>
            <a:endParaRPr lang="en-GB" sz="1200" dirty="0">
              <a:solidFill>
                <a:srgbClr val="002060"/>
              </a:solidFill>
              <a:latin typeface="Arial Rounded MT Bold" panose="020F0704030504030204" pitchFamily="34" charset="77"/>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Balance the following equations for the reactions that take place in the extraction of copper, iron and aluminium.</a:t>
            </a: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GB" altLang="en-US" sz="1200" dirty="0" err="1">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CuO</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 + C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Cu + CO</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2</a:t>
            </a:r>
          </a:p>
          <a:p>
            <a:pPr lvl="0" defTabSz="914400" eaLnBrk="0" fontAlgn="base" hangingPunct="0">
              <a:spcBef>
                <a:spcPct val="0"/>
              </a:spcBef>
              <a:spcAft>
                <a:spcPct val="0"/>
              </a:spcAft>
              <a:defRPr/>
            </a:pPr>
            <a:endPar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C + CO</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2</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CO</a:t>
            </a: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Fe</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2</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O</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3</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CO 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Fe +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CO</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2</a:t>
            </a:r>
          </a:p>
          <a:p>
            <a:pPr lvl="0" defTabSz="914400" eaLnBrk="0" fontAlgn="base" hangingPunct="0">
              <a:spcBef>
                <a:spcPct val="0"/>
              </a:spcBef>
              <a:spcAft>
                <a:spcPct val="0"/>
              </a:spcAft>
              <a:defRPr/>
            </a:pPr>
            <a:endPar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	AlCl</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3</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 +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K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err="1">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KCl</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 Al</a:t>
            </a: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Al</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2</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O</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3</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Al +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O</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2</a:t>
            </a:r>
            <a:endPar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a:endParaRPr lang="en-GB" sz="1200" dirty="0">
              <a:solidFill>
                <a:srgbClr val="16ADBF"/>
              </a:solidFill>
              <a:latin typeface="Arial Rounded MT Bold" panose="020F0704030504030204" pitchFamily="34" charset="77"/>
            </a:endParaRPr>
          </a:p>
        </p:txBody>
      </p:sp>
    </p:spTree>
    <p:extLst>
      <p:ext uri="{BB962C8B-B14F-4D97-AF65-F5344CB8AC3E}">
        <p14:creationId xmlns:p14="http://schemas.microsoft.com/office/powerpoint/2010/main" val="84298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A760D-F49E-78E1-5BCA-554F1A25E169}"/>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9F1523E6-440C-79F7-A405-93E70821667F}"/>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7" name="TextBox 6">
            <a:extLst>
              <a:ext uri="{FF2B5EF4-FFF2-40B4-BE49-F238E27FC236}">
                <a16:creationId xmlns:a16="http://schemas.microsoft.com/office/drawing/2014/main" id="{A699A2E2-121B-92A5-F10F-869BBED5F16B}"/>
              </a:ext>
            </a:extLst>
          </p:cNvPr>
          <p:cNvSpPr txBox="1"/>
          <p:nvPr/>
        </p:nvSpPr>
        <p:spPr>
          <a:xfrm>
            <a:off x="1020902" y="221289"/>
            <a:ext cx="5683567" cy="461665"/>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Explain how metals can be extracted from ores</a:t>
            </a:r>
          </a:p>
          <a:p>
            <a:r>
              <a:rPr lang="en-GB" sz="1200" dirty="0">
                <a:solidFill>
                  <a:schemeClr val="bg1">
                    <a:lumMod val="95000"/>
                  </a:schemeClr>
                </a:solidFill>
                <a:latin typeface="Arial Rounded MT Bold" panose="020F0704030504030204" pitchFamily="34" charset="0"/>
              </a:rPr>
              <a:t>                                                                                                               ANSWERS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8" name="TextBox 7">
            <a:extLst>
              <a:ext uri="{FF2B5EF4-FFF2-40B4-BE49-F238E27FC236}">
                <a16:creationId xmlns:a16="http://schemas.microsoft.com/office/drawing/2014/main" id="{71427613-AAA7-F84E-DD23-843EA47E92E4}"/>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KS3-17-02</a:t>
            </a:r>
          </a:p>
        </p:txBody>
      </p:sp>
      <p:sp>
        <p:nvSpPr>
          <p:cNvPr id="2" name="Rectangle 1">
            <a:extLst>
              <a:ext uri="{FF2B5EF4-FFF2-40B4-BE49-F238E27FC236}">
                <a16:creationId xmlns:a16="http://schemas.microsoft.com/office/drawing/2014/main" id="{BC1C0776-95FA-4E1E-74ED-52FED9E373A3}"/>
              </a:ext>
            </a:extLst>
          </p:cNvPr>
          <p:cNvSpPr/>
          <p:nvPr/>
        </p:nvSpPr>
        <p:spPr>
          <a:xfrm>
            <a:off x="152399" y="1399513"/>
            <a:ext cx="6516000" cy="8402300"/>
          </a:xfrm>
          <a:prstGeom prst="rect">
            <a:avLst/>
          </a:prstGeom>
        </p:spPr>
        <p:txBody>
          <a:bodyPr>
            <a:spAutoFit/>
          </a:bodyPr>
          <a:lstStyle/>
          <a:p>
            <a:pPr marR="0" lvl="0" algn="l" defTabSz="457200" rtl="0" eaLnBrk="1" fontAlgn="auto" latinLnBrk="0" hangingPunct="1">
              <a:lnSpc>
                <a:spcPct val="100000"/>
              </a:lnSpc>
              <a:spcBef>
                <a:spcPts val="0"/>
              </a:spcBef>
              <a:spcAft>
                <a:spcPts val="0"/>
              </a:spcAft>
              <a:buClr>
                <a:srgbClr val="16ADBF"/>
              </a:buClr>
              <a:buSzPts val="1200"/>
              <a:tabLst/>
              <a:defRPr/>
            </a:pPr>
            <a:r>
              <a:rPr kumimoji="0" lang="en-US" sz="1200" i="0" u="none" strike="noStrike" kern="1200" cap="none" spc="0" normalizeH="0" baseline="0" noProof="0" dirty="0">
                <a:ln>
                  <a:noFill/>
                </a:ln>
                <a:solidFill>
                  <a:srgbClr val="002060"/>
                </a:solidFill>
                <a:effectLst/>
                <a:uLnTx/>
                <a:uFillTx/>
                <a:latin typeface="Arial Rounded MT Bold" panose="020F0704030504030204" pitchFamily="34" charset="0"/>
                <a:ea typeface="Arial Rounded"/>
                <a:cs typeface="Arial Rounded"/>
                <a:sym typeface="Arial Rounded"/>
              </a:rPr>
              <a:t>1.  Carbon is included in the reactivity series. Explain why carbon is included despite being a non-metal.</a:t>
            </a:r>
            <a:br>
              <a:rPr kumimoji="0" lang="en-US" sz="1200" i="0" u="none" strike="noStrike" kern="1200" cap="none" spc="0" normalizeH="0" baseline="0" noProof="0" dirty="0">
                <a:ln>
                  <a:noFill/>
                </a:ln>
                <a:solidFill>
                  <a:srgbClr val="002060"/>
                </a:solidFill>
                <a:effectLst/>
                <a:uLnTx/>
                <a:uFillTx/>
                <a:latin typeface="Arial Rounded MT Bold" panose="020F0704030504030204" pitchFamily="34" charset="0"/>
                <a:ea typeface="Arial Rounded"/>
                <a:cs typeface="Arial Rounded"/>
                <a:sym typeface="Arial Rounded"/>
              </a:rPr>
            </a:br>
            <a:r>
              <a:rPr kumimoji="0" lang="en-US" sz="1200" i="0" u="none" strike="noStrike" kern="1200" cap="none" spc="0" normalizeH="0" baseline="0" noProof="0" dirty="0">
                <a:ln>
                  <a:noFill/>
                </a:ln>
                <a:solidFill>
                  <a:srgbClr val="002060"/>
                </a:solidFill>
                <a:effectLst/>
                <a:uLnTx/>
                <a:uFillTx/>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_________________________________________________________________________________________________________________________________________________________________________________________________________________________________________________________</a:t>
            </a:r>
          </a:p>
          <a:p>
            <a:pPr marR="0" lvl="0" algn="l" defTabSz="457200" rtl="0" eaLnBrk="1" fontAlgn="auto" latinLnBrk="0" hangingPunct="1">
              <a:lnSpc>
                <a:spcPct val="100000"/>
              </a:lnSpc>
              <a:spcBef>
                <a:spcPts val="0"/>
              </a:spcBef>
              <a:spcAft>
                <a:spcPts val="0"/>
              </a:spcAft>
              <a:buClr>
                <a:srgbClr val="16ADBF"/>
              </a:buClr>
              <a:buSzPts val="1200"/>
              <a:tabLst/>
              <a:defRPr/>
            </a:pPr>
            <a:endParaRPr kumimoji="0" lang="en-US" sz="1200" i="0" u="none" strike="noStrike" kern="1200" cap="none" spc="0" normalizeH="0" baseline="0" noProof="0" dirty="0">
              <a:ln>
                <a:noFill/>
              </a:ln>
              <a:solidFill>
                <a:srgbClr val="002060"/>
              </a:solidFill>
              <a:effectLst/>
              <a:uLnTx/>
              <a:uFillTx/>
              <a:latin typeface="Arial Rounded MT Bold" panose="020F0704030504030204" pitchFamily="34" charset="0"/>
              <a:ea typeface="Arial Rounded"/>
              <a:cs typeface="Arial Rounded"/>
              <a:sym typeface="Arial Rounded"/>
            </a:endParaRPr>
          </a:p>
          <a:p>
            <a:pPr marL="228600" lvl="0" indent="-228600">
              <a:buFont typeface="+mj-lt"/>
              <a:buAutoNum type="arabicPeriod"/>
            </a:pPr>
            <a:endParaRPr lang="en-US" sz="1200" dirty="0">
              <a:solidFill>
                <a:srgbClr val="002060"/>
              </a:solidFill>
              <a:latin typeface="Arial Rounded MT Bold" panose="020F0704030504030204" pitchFamily="34" charset="0"/>
            </a:endParaRPr>
          </a:p>
          <a:p>
            <a:pPr lvl="0"/>
            <a:r>
              <a:rPr lang="en-US" sz="1200" dirty="0">
                <a:solidFill>
                  <a:srgbClr val="002060"/>
                </a:solidFill>
                <a:latin typeface="Arial Rounded MT Bold" panose="020F0704030504030204" pitchFamily="34" charset="0"/>
              </a:rPr>
              <a:t>2. Copper was first extract about 7000 BC,  iron was first extracted 3500 BC and aluminum was first successfully extracted in 1824. Use the reactivity series to suggest why these metals were first extracted in this order.</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lvl="0"/>
            <a:r>
              <a:rPr lang="en-US" sz="1200" dirty="0">
                <a:solidFill>
                  <a:srgbClr val="002060"/>
                </a:solidFill>
                <a:latin typeface="Arial Rounded MT Bold" panose="020F0704030504030204" pitchFamily="34" charset="0"/>
              </a:rPr>
              <a:t>3. Explain why carbon is used in the extraction of </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iron from its ore. You should mention the </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displacement reaction in your answer.</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a:t>
            </a: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lvl="0" defTabSz="914400"/>
            <a:r>
              <a:rPr lang="en-GB" sz="1200" dirty="0">
                <a:solidFill>
                  <a:srgbClr val="002060"/>
                </a:solidFill>
                <a:latin typeface="Arial Rounded MT Bold" panose="020F0704030504030204" pitchFamily="34" charset="0"/>
              </a:rPr>
              <a:t>4. Explain why heating aluminium with carbon will </a:t>
            </a:r>
            <a:br>
              <a:rPr lang="en-GB" sz="1200" dirty="0">
                <a:solidFill>
                  <a:srgbClr val="002060"/>
                </a:solidFill>
                <a:latin typeface="Arial Rounded MT Bold" panose="020F0704030504030204" pitchFamily="34" charset="0"/>
              </a:rPr>
            </a:br>
            <a:r>
              <a:rPr lang="en-GB" sz="1200" dirty="0">
                <a:solidFill>
                  <a:srgbClr val="002060"/>
                </a:solidFill>
                <a:latin typeface="Arial Rounded MT Bold" panose="020F0704030504030204" pitchFamily="34" charset="0"/>
              </a:rPr>
              <a:t>not extract aluminium.</a:t>
            </a:r>
          </a:p>
          <a:p>
            <a:pPr lvl="0" defTabSz="914400"/>
            <a:r>
              <a:rPr lang="en-GB" sz="1200" dirty="0">
                <a:solidFill>
                  <a:srgbClr val="002060"/>
                </a:solidFill>
                <a:latin typeface="Arial Rounded MT Bold" panose="020F0704030504030204" pitchFamily="34" charset="0"/>
              </a:rPr>
              <a:t> </a:t>
            </a:r>
            <a:r>
              <a:rPr lang="en-US" sz="1200" dirty="0">
                <a:solidFill>
                  <a:srgbClr val="002060"/>
                </a:solidFill>
                <a:latin typeface="Arial Rounded MT Bold" panose="020F0704030504030204" pitchFamily="34" charset="0"/>
              </a:rPr>
              <a:t>______________________________________________________</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a:t>
            </a:r>
            <a:br>
              <a:rPr lang="en-US" sz="1200" dirty="0">
                <a:solidFill>
                  <a:srgbClr val="002060"/>
                </a:solidFill>
                <a:latin typeface="Arial Rounded MT Bold" panose="020F0704030504030204" pitchFamily="34" charset="0"/>
              </a:rPr>
            </a:br>
            <a:endParaRPr lang="en-US" sz="1200" dirty="0">
              <a:solidFill>
                <a:srgbClr val="002060"/>
              </a:solidFill>
              <a:latin typeface="Arial Rounded MT Bold" panose="020F0704030504030204" pitchFamily="34" charset="0"/>
            </a:endParaRPr>
          </a:p>
          <a:p>
            <a:pPr lvl="0" defTabSz="914400"/>
            <a:endParaRPr lang="en-US" sz="1200" dirty="0">
              <a:solidFill>
                <a:srgbClr val="002060"/>
              </a:solidFill>
              <a:latin typeface="Arial Rounded MT Bold" panose="020F0704030504030204" pitchFamily="34" charset="0"/>
            </a:endParaRPr>
          </a:p>
          <a:p>
            <a:pPr lvl="0" defTabSz="914400"/>
            <a:r>
              <a:rPr lang="en-US" sz="1200" dirty="0">
                <a:solidFill>
                  <a:srgbClr val="002060"/>
                </a:solidFill>
                <a:latin typeface="Arial Rounded MT Bold" panose="020F0704030504030204" pitchFamily="34" charset="0"/>
              </a:rPr>
              <a:t>5. Lithium and cobalt are two important metals used to manufacture the rechargeable batteries used in mobile phones. Which methods are used to obtain the metal from its ore? Lithium is between potassium and calcium in the reactivity series. Cobalt is between lead and iron. </a:t>
            </a:r>
          </a:p>
          <a:p>
            <a:pPr lvl="0" defTabSz="914400"/>
            <a:endParaRPr lang="en-US" sz="1200" dirty="0">
              <a:solidFill>
                <a:srgbClr val="002060"/>
              </a:solidFill>
              <a:latin typeface="Arial Rounded MT Bold" panose="020F0704030504030204" pitchFamily="34" charset="0"/>
            </a:endParaRPr>
          </a:p>
          <a:p>
            <a:pPr lvl="0" defTabSz="914400"/>
            <a:endParaRPr lang="en-US" sz="1200" dirty="0">
              <a:solidFill>
                <a:srgbClr val="002060"/>
              </a:solidFill>
              <a:latin typeface="Arial Rounded MT Bold" panose="020F0704030504030204" pitchFamily="34" charset="0"/>
            </a:endParaRPr>
          </a:p>
          <a:p>
            <a:pPr lvl="0" defTabSz="914400"/>
            <a:r>
              <a:rPr lang="en-US" sz="1200" dirty="0">
                <a:solidFill>
                  <a:srgbClr val="002060"/>
                </a:solidFill>
                <a:latin typeface="Arial Rounded MT Bold" panose="020F0704030504030204" pitchFamily="34" charset="0"/>
              </a:rPr>
              <a:t>      Lithium _____________________   Cobalt _______________________</a:t>
            </a:r>
          </a:p>
          <a:p>
            <a:pPr marR="0" lvl="0" algn="l" defTabSz="914400" rtl="0" eaLnBrk="1" fontAlgn="auto" latinLnBrk="0" hangingPunct="1">
              <a:lnSpc>
                <a:spcPct val="100000"/>
              </a:lnSpc>
              <a:spcBef>
                <a:spcPts val="0"/>
              </a:spcBef>
              <a:spcAft>
                <a:spcPts val="0"/>
              </a:spcAft>
              <a:buClrTx/>
              <a:buSzTx/>
              <a:tabLst/>
              <a:defRPr/>
            </a:pPr>
            <a:r>
              <a:rPr lang="en-US" sz="1200" dirty="0">
                <a:solidFill>
                  <a:srgbClr val="002060"/>
                </a:solidFill>
                <a:latin typeface="Arial Rounded MT Bold" panose="020F0704030504030204" pitchFamily="34" charset="0"/>
              </a:rPr>
              <a:t>  </a:t>
            </a:r>
            <a:endParaRPr lang="en-GB" sz="1200" dirty="0">
              <a:solidFill>
                <a:srgbClr val="002060"/>
              </a:solidFill>
              <a:latin typeface="Arial Rounded MT Bold" panose="020F0704030504030204" pitchFamily="34" charset="0"/>
            </a:endParaRPr>
          </a:p>
        </p:txBody>
      </p:sp>
      <p:sp>
        <p:nvSpPr>
          <p:cNvPr id="12" name="TextBox 11">
            <a:extLst>
              <a:ext uri="{FF2B5EF4-FFF2-40B4-BE49-F238E27FC236}">
                <a16:creationId xmlns:a16="http://schemas.microsoft.com/office/drawing/2014/main" id="{1067A0B3-97E1-E7E7-E26E-D65550970897}"/>
              </a:ext>
            </a:extLst>
          </p:cNvPr>
          <p:cNvSpPr txBox="1"/>
          <p:nvPr/>
        </p:nvSpPr>
        <p:spPr>
          <a:xfrm>
            <a:off x="3926815" y="4463352"/>
            <a:ext cx="2612711" cy="2826736"/>
          </a:xfrm>
          <a:prstGeom prst="rect">
            <a:avLst/>
          </a:prstGeom>
          <a:noFill/>
        </p:spPr>
        <p:txBody>
          <a:bodyPr wrap="square" rtlCol="0">
            <a:spAutoFit/>
          </a:bodyPr>
          <a:lstStyle/>
          <a:p>
            <a:pPr algn="ctr">
              <a:lnSpc>
                <a:spcPct val="150000"/>
              </a:lnSpc>
            </a:pPr>
            <a:r>
              <a:rPr lang="en-GB" sz="1200" dirty="0">
                <a:solidFill>
                  <a:srgbClr val="002060"/>
                </a:solidFill>
                <a:latin typeface="Arial Rounded MT Bold" panose="020F0704030504030204" pitchFamily="34" charset="0"/>
              </a:rPr>
              <a:t>Most Reactive</a:t>
            </a:r>
          </a:p>
          <a:p>
            <a:pPr algn="ctr">
              <a:lnSpc>
                <a:spcPct val="150000"/>
              </a:lnSpc>
            </a:pPr>
            <a:r>
              <a:rPr lang="en-GB" sz="1200" dirty="0">
                <a:solidFill>
                  <a:srgbClr val="002060"/>
                </a:solidFill>
                <a:latin typeface="Arial Rounded MT Bold" panose="020F0704030504030204" pitchFamily="34" charset="0"/>
              </a:rPr>
              <a:t>Calcium – Ca</a:t>
            </a:r>
          </a:p>
          <a:p>
            <a:pPr algn="ctr">
              <a:lnSpc>
                <a:spcPct val="150000"/>
              </a:lnSpc>
            </a:pPr>
            <a:r>
              <a:rPr lang="en-GB" sz="1200" dirty="0">
                <a:solidFill>
                  <a:srgbClr val="002060"/>
                </a:solidFill>
                <a:latin typeface="Arial Rounded MT Bold" panose="020F0704030504030204" pitchFamily="34" charset="0"/>
              </a:rPr>
              <a:t>Aluminium – Al </a:t>
            </a:r>
          </a:p>
          <a:p>
            <a:pPr algn="ctr">
              <a:lnSpc>
                <a:spcPct val="150000"/>
              </a:lnSpc>
            </a:pPr>
            <a:r>
              <a:rPr lang="en-GB" sz="1200" dirty="0">
                <a:solidFill>
                  <a:srgbClr val="002060"/>
                </a:solidFill>
                <a:latin typeface="Arial Rounded MT Bold" panose="020F0704030504030204" pitchFamily="34" charset="0"/>
              </a:rPr>
              <a:t>Carbon – C</a:t>
            </a:r>
          </a:p>
          <a:p>
            <a:pPr algn="ctr">
              <a:lnSpc>
                <a:spcPct val="150000"/>
              </a:lnSpc>
            </a:pPr>
            <a:r>
              <a:rPr lang="en-GB" sz="1200" dirty="0">
                <a:solidFill>
                  <a:srgbClr val="002060"/>
                </a:solidFill>
                <a:latin typeface="Arial Rounded MT Bold" panose="020F0704030504030204" pitchFamily="34" charset="0"/>
              </a:rPr>
              <a:t>Zinc – Zn</a:t>
            </a:r>
          </a:p>
          <a:p>
            <a:pPr algn="ctr">
              <a:lnSpc>
                <a:spcPct val="150000"/>
              </a:lnSpc>
            </a:pPr>
            <a:r>
              <a:rPr lang="en-GB" sz="1200" dirty="0">
                <a:solidFill>
                  <a:srgbClr val="002060"/>
                </a:solidFill>
                <a:latin typeface="Arial Rounded MT Bold" panose="020F0704030504030204" pitchFamily="34" charset="0"/>
              </a:rPr>
              <a:t>Iron – Fe</a:t>
            </a:r>
          </a:p>
          <a:p>
            <a:pPr algn="ctr">
              <a:lnSpc>
                <a:spcPct val="150000"/>
              </a:lnSpc>
            </a:pPr>
            <a:r>
              <a:rPr lang="en-GB" sz="1200" dirty="0">
                <a:solidFill>
                  <a:srgbClr val="002060"/>
                </a:solidFill>
                <a:latin typeface="Arial Rounded MT Bold" panose="020F0704030504030204" pitchFamily="34" charset="0"/>
              </a:rPr>
              <a:t>Lead – Pb </a:t>
            </a:r>
          </a:p>
          <a:p>
            <a:pPr algn="ctr">
              <a:lnSpc>
                <a:spcPct val="150000"/>
              </a:lnSpc>
            </a:pPr>
            <a:r>
              <a:rPr lang="en-GB" sz="1200" dirty="0">
                <a:solidFill>
                  <a:srgbClr val="002060"/>
                </a:solidFill>
                <a:latin typeface="Arial Rounded MT Bold" panose="020F0704030504030204" pitchFamily="34" charset="0"/>
              </a:rPr>
              <a:t>Copper – Cu</a:t>
            </a:r>
          </a:p>
          <a:p>
            <a:pPr algn="ctr">
              <a:lnSpc>
                <a:spcPct val="150000"/>
              </a:lnSpc>
            </a:pPr>
            <a:r>
              <a:rPr lang="en-GB" sz="1200" dirty="0">
                <a:solidFill>
                  <a:srgbClr val="002060"/>
                </a:solidFill>
                <a:latin typeface="Arial Rounded MT Bold" panose="020F0704030504030204" pitchFamily="34" charset="0"/>
              </a:rPr>
              <a:t>Gold – Au</a:t>
            </a:r>
          </a:p>
          <a:p>
            <a:pPr algn="ctr">
              <a:lnSpc>
                <a:spcPct val="150000"/>
              </a:lnSpc>
            </a:pPr>
            <a:r>
              <a:rPr lang="en-GB" sz="1200" dirty="0">
                <a:solidFill>
                  <a:srgbClr val="002060"/>
                </a:solidFill>
                <a:latin typeface="Arial Rounded MT Bold" panose="020F0704030504030204" pitchFamily="34" charset="0"/>
              </a:rPr>
              <a:t>Least Reactive </a:t>
            </a:r>
          </a:p>
        </p:txBody>
      </p:sp>
      <p:sp>
        <p:nvSpPr>
          <p:cNvPr id="13" name="Arrow: Down 12">
            <a:extLst>
              <a:ext uri="{FF2B5EF4-FFF2-40B4-BE49-F238E27FC236}">
                <a16:creationId xmlns:a16="http://schemas.microsoft.com/office/drawing/2014/main" id="{B851862E-31A8-B124-B336-52132B2ABA13}"/>
              </a:ext>
            </a:extLst>
          </p:cNvPr>
          <p:cNvSpPr/>
          <p:nvPr/>
        </p:nvSpPr>
        <p:spPr>
          <a:xfrm rot="10800000">
            <a:off x="5987093" y="4644016"/>
            <a:ext cx="443915" cy="2465408"/>
          </a:xfrm>
          <a:prstGeom prst="downArrow">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B0CFCF6-97A8-ABA8-F33F-E7D195E460F4}"/>
              </a:ext>
            </a:extLst>
          </p:cNvPr>
          <p:cNvSpPr txBox="1"/>
          <p:nvPr/>
        </p:nvSpPr>
        <p:spPr>
          <a:xfrm>
            <a:off x="134929" y="1753630"/>
            <a:ext cx="6588141" cy="646331"/>
          </a:xfrm>
          <a:prstGeom prst="rect">
            <a:avLst/>
          </a:prstGeom>
          <a:noFill/>
        </p:spPr>
        <p:txBody>
          <a:bodyPr wrap="square">
            <a:spAutoFit/>
          </a:bodyPr>
          <a:lstStyle/>
          <a:p>
            <a:pPr>
              <a:buClr>
                <a:srgbClr val="16ADBF"/>
              </a:buClr>
              <a:buSzPts val="1200"/>
              <a:defRPr/>
            </a:pPr>
            <a:r>
              <a:rPr kumimoji="0" lang="en-US" sz="1200" i="0" strike="noStrike" kern="1200" cap="none" spc="0" normalizeH="0" baseline="0" noProof="0" dirty="0">
                <a:ln>
                  <a:noFill/>
                </a:ln>
                <a:solidFill>
                  <a:srgbClr val="FF0000"/>
                </a:solidFill>
                <a:effectLst/>
                <a:uLnTx/>
                <a:uFillTx/>
                <a:latin typeface="Arial Rounded MT Bold" panose="020F0704030504030204" pitchFamily="34" charset="0"/>
                <a:ea typeface="Arial Rounded"/>
                <a:cs typeface="Arial Rounded"/>
                <a:sym typeface="Arial Rounded"/>
              </a:rPr>
              <a:t>Carbon is included in reactivity </a:t>
            </a:r>
            <a:r>
              <a:rPr kumimoji="0" lang="en-US" sz="1200" i="0" strike="noStrike" kern="1200" cap="none" spc="0" normalizeH="0" baseline="0" noProof="0" dirty="0" err="1">
                <a:ln>
                  <a:noFill/>
                </a:ln>
                <a:solidFill>
                  <a:srgbClr val="FF0000"/>
                </a:solidFill>
                <a:effectLst/>
                <a:uLnTx/>
                <a:uFillTx/>
                <a:latin typeface="Arial Rounded MT Bold" panose="020F0704030504030204" pitchFamily="34" charset="0"/>
                <a:ea typeface="Arial Rounded"/>
                <a:cs typeface="Arial Rounded"/>
                <a:sym typeface="Arial Rounded"/>
              </a:rPr>
              <a:t>serie</a:t>
            </a:r>
            <a:r>
              <a:rPr lang="en-US" sz="1200" dirty="0">
                <a:solidFill>
                  <a:srgbClr val="FF0000"/>
                </a:solidFill>
                <a:latin typeface="Arial Rounded MT Bold" panose="020F0704030504030204" pitchFamily="34" charset="0"/>
                <a:ea typeface="Arial Rounded"/>
                <a:cs typeface="Arial Rounded"/>
                <a:sym typeface="Arial Rounded"/>
              </a:rPr>
              <a:t>s as metals that are below carbon in the reactivity series can be extracted from their ore by heating with carbon. The carbon can displace the less reactive metal from its compound.</a:t>
            </a:r>
            <a:endParaRPr kumimoji="0" lang="en-US" sz="1200" i="0" strike="noStrike" kern="1200" cap="none" spc="0" normalizeH="0" baseline="0" noProof="0" dirty="0">
              <a:ln>
                <a:noFill/>
              </a:ln>
              <a:solidFill>
                <a:srgbClr val="FF0000"/>
              </a:solidFill>
              <a:effectLst/>
              <a:uLnTx/>
              <a:uFillTx/>
              <a:latin typeface="Arial Rounded MT Bold" panose="020F0704030504030204" pitchFamily="34" charset="0"/>
              <a:ea typeface="Arial Rounded"/>
              <a:cs typeface="Arial Rounded"/>
              <a:sym typeface="Arial Rounded"/>
            </a:endParaRPr>
          </a:p>
        </p:txBody>
      </p:sp>
      <p:sp>
        <p:nvSpPr>
          <p:cNvPr id="11" name="TextBox 10">
            <a:extLst>
              <a:ext uri="{FF2B5EF4-FFF2-40B4-BE49-F238E27FC236}">
                <a16:creationId xmlns:a16="http://schemas.microsoft.com/office/drawing/2014/main" id="{873059D7-6DC9-A1A0-C150-59E49F1470AC}"/>
              </a:ext>
            </a:extLst>
          </p:cNvPr>
          <p:cNvSpPr txBox="1"/>
          <p:nvPr/>
        </p:nvSpPr>
        <p:spPr>
          <a:xfrm>
            <a:off x="134929" y="3228274"/>
            <a:ext cx="6533470" cy="1200329"/>
          </a:xfrm>
          <a:prstGeom prst="rect">
            <a:avLst/>
          </a:prstGeom>
          <a:noFill/>
        </p:spPr>
        <p:txBody>
          <a:bodyPr wrap="square">
            <a:spAutoFit/>
          </a:bodyPr>
          <a:lstStyle/>
          <a:p>
            <a:r>
              <a:rPr lang="en-US" sz="1200" b="0" i="0" dirty="0">
                <a:solidFill>
                  <a:srgbClr val="FF0000"/>
                </a:solidFill>
                <a:effectLst/>
                <a:latin typeface="Arial Rounded MT Bold" panose="020F0704030504030204" pitchFamily="34" charset="0"/>
              </a:rPr>
              <a:t>Copper was the first metal to be extracted because it is one of the least reactive metals and occurs in its native form in nature. Iron was next to be extracted because it is slightly more reactive than copper and can be extracted by heating with carbon. Finally, aluminum was extracted last because it is a highly reactive metal and occurs mainly in the form of its oxide, which requires a more complex extraction process so had to wait until electricity was discovered.</a:t>
            </a:r>
          </a:p>
        </p:txBody>
      </p:sp>
      <p:sp>
        <p:nvSpPr>
          <p:cNvPr id="15" name="TextBox 14">
            <a:extLst>
              <a:ext uri="{FF2B5EF4-FFF2-40B4-BE49-F238E27FC236}">
                <a16:creationId xmlns:a16="http://schemas.microsoft.com/office/drawing/2014/main" id="{9566F007-DC3D-161D-8DB6-66C8051D1B86}"/>
              </a:ext>
            </a:extLst>
          </p:cNvPr>
          <p:cNvSpPr txBox="1"/>
          <p:nvPr/>
        </p:nvSpPr>
        <p:spPr>
          <a:xfrm>
            <a:off x="134929" y="5216276"/>
            <a:ext cx="4164559" cy="1015663"/>
          </a:xfrm>
          <a:prstGeom prst="rect">
            <a:avLst/>
          </a:prstGeom>
          <a:noFill/>
        </p:spPr>
        <p:txBody>
          <a:bodyPr wrap="square">
            <a:spAutoFit/>
          </a:bodyPr>
          <a:lstStyle/>
          <a:p>
            <a:pPr lvl="0"/>
            <a:r>
              <a:rPr lang="en-US" sz="1200" b="0" i="0" dirty="0">
                <a:solidFill>
                  <a:srgbClr val="FF0000"/>
                </a:solidFill>
                <a:effectLst/>
                <a:latin typeface="Arial Rounded MT Bold" panose="020F0704030504030204" pitchFamily="34" charset="0"/>
              </a:rPr>
              <a:t>Carbon is used in the extraction of iron from its ore because it is able to displace iron from iron oxide. The reaction between carbon and iron oxide is a displacement reaction in which carbon displaces iron from its oxide to form carbon dioxide and iron. </a:t>
            </a:r>
            <a:endParaRPr lang="en-US" sz="1200" dirty="0">
              <a:solidFill>
                <a:srgbClr val="FF0000"/>
              </a:solidFill>
              <a:latin typeface="Arial Rounded MT Bold" panose="020F0704030504030204" pitchFamily="34" charset="0"/>
            </a:endParaRPr>
          </a:p>
        </p:txBody>
      </p:sp>
      <p:sp>
        <p:nvSpPr>
          <p:cNvPr id="17" name="TextBox 16">
            <a:extLst>
              <a:ext uri="{FF2B5EF4-FFF2-40B4-BE49-F238E27FC236}">
                <a16:creationId xmlns:a16="http://schemas.microsoft.com/office/drawing/2014/main" id="{A90A2C7A-1CBE-2AE9-B56E-7475C2A55606}"/>
              </a:ext>
            </a:extLst>
          </p:cNvPr>
          <p:cNvSpPr txBox="1"/>
          <p:nvPr/>
        </p:nvSpPr>
        <p:spPr>
          <a:xfrm>
            <a:off x="134929" y="7066101"/>
            <a:ext cx="6704469" cy="830997"/>
          </a:xfrm>
          <a:prstGeom prst="rect">
            <a:avLst/>
          </a:prstGeom>
          <a:noFill/>
        </p:spPr>
        <p:txBody>
          <a:bodyPr wrap="square">
            <a:spAutoFit/>
          </a:bodyPr>
          <a:lstStyle/>
          <a:p>
            <a:pPr lvl="0" defTabSz="179388"/>
            <a:r>
              <a:rPr lang="en-US" sz="1200" b="0" i="0" dirty="0">
                <a:solidFill>
                  <a:srgbClr val="FF0000"/>
                </a:solidFill>
                <a:effectLst/>
                <a:latin typeface="Arial Rounded MT Bold" panose="020F0704030504030204" pitchFamily="34" charset="0"/>
              </a:rPr>
              <a:t>Heating </a:t>
            </a:r>
            <a:r>
              <a:rPr lang="en-US" sz="1200" b="0" i="0" dirty="0" err="1">
                <a:solidFill>
                  <a:srgbClr val="FF0000"/>
                </a:solidFill>
                <a:effectLst/>
                <a:latin typeface="Arial Rounded MT Bold" panose="020F0704030504030204" pitchFamily="34" charset="0"/>
              </a:rPr>
              <a:t>aluminium</a:t>
            </a:r>
            <a:r>
              <a:rPr lang="en-US" sz="1200" b="0" i="0" dirty="0">
                <a:solidFill>
                  <a:srgbClr val="FF0000"/>
                </a:solidFill>
                <a:effectLst/>
                <a:latin typeface="Arial Rounded MT Bold" panose="020F0704030504030204" pitchFamily="34" charset="0"/>
              </a:rPr>
              <a:t> with carbon will not extract </a:t>
            </a:r>
            <a:r>
              <a:rPr lang="en-US" sz="1200" b="0" i="0" dirty="0" err="1">
                <a:solidFill>
                  <a:srgbClr val="FF0000"/>
                </a:solidFill>
                <a:effectLst/>
                <a:latin typeface="Arial Rounded MT Bold" panose="020F0704030504030204" pitchFamily="34" charset="0"/>
              </a:rPr>
              <a:t>aluminium</a:t>
            </a:r>
            <a:endParaRPr lang="en-US" sz="1200" dirty="0">
              <a:solidFill>
                <a:srgbClr val="FF0000"/>
              </a:solidFill>
              <a:latin typeface="Arial Rounded MT Bold" panose="020F0704030504030204" pitchFamily="34" charset="0"/>
            </a:endParaRPr>
          </a:p>
          <a:p>
            <a:pPr lvl="0" defTabSz="179388"/>
            <a:r>
              <a:rPr lang="en-US" sz="1200" b="0" i="0" dirty="0">
                <a:solidFill>
                  <a:srgbClr val="FF0000"/>
                </a:solidFill>
                <a:effectLst/>
                <a:latin typeface="Arial Rounded MT Bold" panose="020F0704030504030204" pitchFamily="34" charset="0"/>
              </a:rPr>
              <a:t>because </a:t>
            </a:r>
            <a:r>
              <a:rPr lang="en-US" sz="1200" b="0" i="0" dirty="0" err="1">
                <a:solidFill>
                  <a:srgbClr val="FF0000"/>
                </a:solidFill>
                <a:effectLst/>
                <a:latin typeface="Arial Rounded MT Bold" panose="020F0704030504030204" pitchFamily="34" charset="0"/>
              </a:rPr>
              <a:t>aluminium</a:t>
            </a:r>
            <a:r>
              <a:rPr lang="en-US" sz="1200" b="0" i="0" dirty="0">
                <a:solidFill>
                  <a:srgbClr val="FF0000"/>
                </a:solidFill>
                <a:effectLst/>
                <a:latin typeface="Arial Rounded MT Bold" panose="020F0704030504030204" pitchFamily="34" charset="0"/>
              </a:rPr>
              <a:t> is a more reactive metal than carbon and does not displace carbon from its oxide. Instead, the carbon reacts with oxygen to form carbon dioxide, leaving </a:t>
            </a:r>
          </a:p>
          <a:p>
            <a:pPr lvl="0" defTabSz="179388"/>
            <a:r>
              <a:rPr lang="en-US" sz="1200" b="0" i="0" dirty="0">
                <a:solidFill>
                  <a:srgbClr val="FF0000"/>
                </a:solidFill>
                <a:effectLst/>
                <a:latin typeface="Arial Rounded MT Bold" panose="020F0704030504030204" pitchFamily="34" charset="0"/>
              </a:rPr>
              <a:t>the </a:t>
            </a:r>
            <a:r>
              <a:rPr lang="en-US" sz="1200" b="0" i="0" dirty="0" err="1">
                <a:solidFill>
                  <a:srgbClr val="FF0000"/>
                </a:solidFill>
                <a:effectLst/>
                <a:latin typeface="Arial Rounded MT Bold" panose="020F0704030504030204" pitchFamily="34" charset="0"/>
              </a:rPr>
              <a:t>aluminium</a:t>
            </a:r>
            <a:r>
              <a:rPr lang="en-US" sz="1200" b="0" i="0" dirty="0">
                <a:solidFill>
                  <a:srgbClr val="FF0000"/>
                </a:solidFill>
                <a:effectLst/>
                <a:latin typeface="Arial Rounded MT Bold" panose="020F0704030504030204" pitchFamily="34" charset="0"/>
              </a:rPr>
              <a:t> oxide unchanged</a:t>
            </a:r>
          </a:p>
        </p:txBody>
      </p:sp>
      <p:sp>
        <p:nvSpPr>
          <p:cNvPr id="19" name="TextBox 18">
            <a:extLst>
              <a:ext uri="{FF2B5EF4-FFF2-40B4-BE49-F238E27FC236}">
                <a16:creationId xmlns:a16="http://schemas.microsoft.com/office/drawing/2014/main" id="{D4C83AAD-5DE1-C951-6383-F6C730D731EC}"/>
              </a:ext>
            </a:extLst>
          </p:cNvPr>
          <p:cNvSpPr txBox="1"/>
          <p:nvPr/>
        </p:nvSpPr>
        <p:spPr>
          <a:xfrm>
            <a:off x="1020902" y="9051237"/>
            <a:ext cx="1143178" cy="276999"/>
          </a:xfrm>
          <a:prstGeom prst="rect">
            <a:avLst/>
          </a:prstGeom>
          <a:noFill/>
        </p:spPr>
        <p:txBody>
          <a:bodyPr wrap="square">
            <a:spAutoFit/>
          </a:bodyPr>
          <a:lstStyle/>
          <a:p>
            <a:r>
              <a:rPr lang="en-US" sz="1200" dirty="0">
                <a:solidFill>
                  <a:srgbClr val="FF0000"/>
                </a:solidFill>
                <a:latin typeface="Arial Rounded MT Bold" panose="020F0704030504030204" pitchFamily="34" charset="0"/>
              </a:rPr>
              <a:t>electrolysis</a:t>
            </a:r>
            <a:endParaRPr lang="en-GB" sz="1200" dirty="0"/>
          </a:p>
        </p:txBody>
      </p:sp>
      <p:sp>
        <p:nvSpPr>
          <p:cNvPr id="21" name="TextBox 20">
            <a:extLst>
              <a:ext uri="{FF2B5EF4-FFF2-40B4-BE49-F238E27FC236}">
                <a16:creationId xmlns:a16="http://schemas.microsoft.com/office/drawing/2014/main" id="{E6EC562D-4150-1322-6988-7A04383E3F7C}"/>
              </a:ext>
            </a:extLst>
          </p:cNvPr>
          <p:cNvSpPr txBox="1"/>
          <p:nvPr/>
        </p:nvSpPr>
        <p:spPr>
          <a:xfrm>
            <a:off x="3266735" y="9051236"/>
            <a:ext cx="3429000" cy="276999"/>
          </a:xfrm>
          <a:prstGeom prst="rect">
            <a:avLst/>
          </a:prstGeom>
          <a:noFill/>
        </p:spPr>
        <p:txBody>
          <a:bodyPr wrap="square">
            <a:spAutoFit/>
          </a:bodyPr>
          <a:lstStyle/>
          <a:p>
            <a:r>
              <a:rPr lang="en-US" sz="1200" dirty="0">
                <a:solidFill>
                  <a:srgbClr val="FF0000"/>
                </a:solidFill>
                <a:latin typeface="Arial Rounded MT Bold" panose="020F0704030504030204" pitchFamily="34" charset="0"/>
              </a:rPr>
              <a:t>heating carbon</a:t>
            </a:r>
            <a:endParaRPr lang="en-GB" sz="1200" dirty="0"/>
          </a:p>
        </p:txBody>
      </p:sp>
    </p:spTree>
    <p:extLst>
      <p:ext uri="{BB962C8B-B14F-4D97-AF65-F5344CB8AC3E}">
        <p14:creationId xmlns:p14="http://schemas.microsoft.com/office/powerpoint/2010/main" val="365806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A760D-F49E-78E1-5BCA-554F1A25E169}"/>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9F1523E6-440C-79F7-A405-93E70821667F}"/>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7" name="TextBox 6">
            <a:extLst>
              <a:ext uri="{FF2B5EF4-FFF2-40B4-BE49-F238E27FC236}">
                <a16:creationId xmlns:a16="http://schemas.microsoft.com/office/drawing/2014/main" id="{A699A2E2-121B-92A5-F10F-869BBED5F16B}"/>
              </a:ext>
            </a:extLst>
          </p:cNvPr>
          <p:cNvSpPr txBox="1"/>
          <p:nvPr/>
        </p:nvSpPr>
        <p:spPr>
          <a:xfrm>
            <a:off x="1020902" y="221289"/>
            <a:ext cx="5683567" cy="461665"/>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Explain how metals can be extracted from ores</a:t>
            </a:r>
          </a:p>
          <a:p>
            <a:r>
              <a:rPr lang="en-GB" sz="1200" dirty="0">
                <a:solidFill>
                  <a:schemeClr val="bg1">
                    <a:lumMod val="95000"/>
                  </a:schemeClr>
                </a:solidFill>
                <a:latin typeface="Arial Rounded MT Bold" panose="020F0704030504030204" pitchFamily="34" charset="0"/>
              </a:rPr>
              <a:t>                                                                                                               ANSWERS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8" name="TextBox 7">
            <a:extLst>
              <a:ext uri="{FF2B5EF4-FFF2-40B4-BE49-F238E27FC236}">
                <a16:creationId xmlns:a16="http://schemas.microsoft.com/office/drawing/2014/main" id="{71427613-AAA7-F84E-DD23-843EA47E92E4}"/>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KS3-17-02</a:t>
            </a:r>
          </a:p>
        </p:txBody>
      </p:sp>
      <p:sp>
        <p:nvSpPr>
          <p:cNvPr id="2" name="TextBox 1">
            <a:extLst>
              <a:ext uri="{FF2B5EF4-FFF2-40B4-BE49-F238E27FC236}">
                <a16:creationId xmlns:a16="http://schemas.microsoft.com/office/drawing/2014/main" id="{C91C36C6-11D4-3B61-4565-F9ABBAB01EC3}"/>
              </a:ext>
            </a:extLst>
          </p:cNvPr>
          <p:cNvSpPr txBox="1"/>
          <p:nvPr/>
        </p:nvSpPr>
        <p:spPr>
          <a:xfrm>
            <a:off x="118696" y="1553851"/>
            <a:ext cx="6585773" cy="7540526"/>
          </a:xfrm>
          <a:prstGeom prst="rect">
            <a:avLst/>
          </a:prstGeom>
          <a:noFill/>
        </p:spPr>
        <p:txBody>
          <a:bodyPr wrap="square">
            <a:spAutoFit/>
          </a:bodyPr>
          <a:lstStyle/>
          <a:p>
            <a:pPr lvl="0" defTabSz="914400"/>
            <a:r>
              <a:rPr lang="en-GB" sz="1200" dirty="0">
                <a:solidFill>
                  <a:srgbClr val="002060"/>
                </a:solidFill>
                <a:latin typeface="Arial Rounded MT Bold" panose="020F0704030504030204" pitchFamily="34" charset="77"/>
              </a:rPr>
              <a:t>Challenge: Explain why it more efficient, economical and ecologically responsible to recycle metals instead of extracting them from their ores.</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lvl="0" defTabSz="914400"/>
            <a:endParaRPr lang="en-GB" sz="1200" dirty="0">
              <a:solidFill>
                <a:srgbClr val="002060"/>
              </a:solidFill>
              <a:latin typeface="Arial Rounded MT Bold" panose="020F0704030504030204" pitchFamily="34" charset="77"/>
            </a:endParaRPr>
          </a:p>
          <a:p>
            <a:pPr lvl="0" defTabSz="914400"/>
            <a:endParaRPr lang="en-GB" sz="1200" dirty="0">
              <a:solidFill>
                <a:srgbClr val="002060"/>
              </a:solidFill>
              <a:latin typeface="Arial Rounded MT Bold" panose="020F0704030504030204" pitchFamily="34" charset="77"/>
            </a:endParaRPr>
          </a:p>
          <a:p>
            <a:pPr lvl="0" defTabSz="914400"/>
            <a:endParaRPr lang="en-GB" sz="1200" dirty="0">
              <a:solidFill>
                <a:srgbClr val="002060"/>
              </a:solidFill>
              <a:latin typeface="Arial Rounded MT Bold" panose="020F0704030504030204" pitchFamily="34" charset="77"/>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Balance the following equations for the reactions that take place in the extraction of copper, iron and aluminium.</a:t>
            </a: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GB" altLang="en-US" sz="1200" dirty="0" err="1">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CuO</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 + C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Cu + CO</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2</a:t>
            </a:r>
          </a:p>
          <a:p>
            <a:pPr lvl="0" defTabSz="914400" eaLnBrk="0" fontAlgn="base" hangingPunct="0">
              <a:spcBef>
                <a:spcPct val="0"/>
              </a:spcBef>
              <a:spcAft>
                <a:spcPct val="0"/>
              </a:spcAft>
              <a:defRPr/>
            </a:pPr>
            <a:endPar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C + CO</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2</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CO</a:t>
            </a: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Fe</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2</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O</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3</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CO 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Fe +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CO</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2</a:t>
            </a:r>
          </a:p>
          <a:p>
            <a:pPr lvl="0" defTabSz="914400" eaLnBrk="0" fontAlgn="base" hangingPunct="0">
              <a:spcBef>
                <a:spcPct val="0"/>
              </a:spcBef>
              <a:spcAft>
                <a:spcPct val="0"/>
              </a:spcAft>
              <a:defRPr/>
            </a:pPr>
            <a:endPar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	AlCl</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3</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 +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K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err="1">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KCl</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 Al</a:t>
            </a: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endPar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Al</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2</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O</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3</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Al + </a:t>
            </a:r>
            <a:r>
              <a:rPr lang="en-GB" altLang="en-US" sz="1200" u="sng"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O</a:t>
            </a:r>
            <a:r>
              <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sym typeface="Wingdings" panose="05000000000000000000" pitchFamily="2" charset="2"/>
              </a:rPr>
              <a:t>2</a:t>
            </a:r>
            <a:endParaRPr lang="en-GB" altLang="en-US" sz="1200" baseline="-250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defTabSz="914400"/>
            <a:endParaRPr lang="en-GB" sz="1200" dirty="0">
              <a:solidFill>
                <a:srgbClr val="16ADBF"/>
              </a:solidFill>
              <a:latin typeface="Arial Rounded MT Bold" panose="020F0704030504030204" pitchFamily="34" charset="77"/>
            </a:endParaRPr>
          </a:p>
        </p:txBody>
      </p:sp>
      <p:sp>
        <p:nvSpPr>
          <p:cNvPr id="9" name="TextBox 8">
            <a:extLst>
              <a:ext uri="{FF2B5EF4-FFF2-40B4-BE49-F238E27FC236}">
                <a16:creationId xmlns:a16="http://schemas.microsoft.com/office/drawing/2014/main" id="{14E5577F-7169-0F3E-23EA-271CCD6009D3}"/>
              </a:ext>
            </a:extLst>
          </p:cNvPr>
          <p:cNvSpPr txBox="1"/>
          <p:nvPr/>
        </p:nvSpPr>
        <p:spPr>
          <a:xfrm>
            <a:off x="0" y="1908056"/>
            <a:ext cx="6704469" cy="2677656"/>
          </a:xfrm>
          <a:prstGeom prst="rect">
            <a:avLst/>
          </a:prstGeom>
          <a:noFill/>
        </p:spPr>
        <p:txBody>
          <a:bodyPr wrap="square">
            <a:spAutoFit/>
          </a:bodyPr>
          <a:lstStyle/>
          <a:p>
            <a:pPr marL="171450" indent="-171450" algn="l">
              <a:buFont typeface="Arial" panose="020B0604020202020204" pitchFamily="34" charset="0"/>
              <a:buChar char="•"/>
            </a:pPr>
            <a:r>
              <a:rPr lang="en-US" sz="1200" b="0" i="0" dirty="0">
                <a:solidFill>
                  <a:srgbClr val="FF0000"/>
                </a:solidFill>
                <a:effectLst/>
                <a:latin typeface="Arial Rounded MT Bold" panose="020F0704030504030204" pitchFamily="34" charset="0"/>
              </a:rPr>
              <a:t>Energy savings: Recycling metals requires less energy than extracting them from their ores. Extracting metals from their ores requires a lot of energy to melt the ores and to separate the metal from other impurities. Recycling, on the other hand, requires less energy since the metal is already in a usable form.</a:t>
            </a:r>
          </a:p>
          <a:p>
            <a:pPr marL="171450" indent="-171450" algn="l">
              <a:buFont typeface="Arial" panose="020B0604020202020204" pitchFamily="34" charset="0"/>
              <a:buChar char="•"/>
            </a:pPr>
            <a:r>
              <a:rPr lang="en-US" sz="1200" b="0" i="0" dirty="0">
                <a:solidFill>
                  <a:srgbClr val="FF0000"/>
                </a:solidFill>
                <a:effectLst/>
                <a:latin typeface="Arial Rounded MT Bold" panose="020F0704030504030204" pitchFamily="34" charset="0"/>
              </a:rPr>
              <a:t>Resource conservation: Recycling metals helps conserve natural resources because it reduces the need to mine new ores. This helps preserve natural habitats, reduces the impact of mining on the environment, and prolongs the lifespan of existing mines.</a:t>
            </a:r>
          </a:p>
          <a:p>
            <a:pPr marL="171450" indent="-171450" algn="l">
              <a:buFont typeface="Arial" panose="020B0604020202020204" pitchFamily="34" charset="0"/>
              <a:buChar char="•"/>
            </a:pPr>
            <a:r>
              <a:rPr lang="en-US" sz="1200" b="0" i="0" dirty="0">
                <a:solidFill>
                  <a:srgbClr val="FF0000"/>
                </a:solidFill>
                <a:effectLst/>
                <a:latin typeface="Arial Rounded MT Bold" panose="020F0704030504030204" pitchFamily="34" charset="0"/>
              </a:rPr>
              <a:t>Reduction of greenhouse gas emissions: Extracting metals from their ores is a significant source of greenhouse gas emissions. Recycling metals reduces the amount of emissions produced by mining and refining metals, which helps reduce the environmental impact of metal production.</a:t>
            </a:r>
          </a:p>
          <a:p>
            <a:pPr marL="171450" indent="-171450" algn="l">
              <a:buFont typeface="Arial" panose="020B0604020202020204" pitchFamily="34" charset="0"/>
              <a:buChar char="•"/>
            </a:pPr>
            <a:r>
              <a:rPr lang="en-US" sz="1200" b="0" i="0" dirty="0">
                <a:solidFill>
                  <a:srgbClr val="FF0000"/>
                </a:solidFill>
                <a:effectLst/>
                <a:latin typeface="Arial Rounded MT Bold" panose="020F0704030504030204" pitchFamily="34" charset="0"/>
              </a:rPr>
              <a:t>Cost savings: Recycling metals is often more cost-effective than extracting them from their ores. Recycling facilities can process large amounts of metal quickly and efficiently, reducing the cost of production.</a:t>
            </a:r>
          </a:p>
        </p:txBody>
      </p:sp>
      <p:sp>
        <p:nvSpPr>
          <p:cNvPr id="11" name="TextBox 10">
            <a:extLst>
              <a:ext uri="{FF2B5EF4-FFF2-40B4-BE49-F238E27FC236}">
                <a16:creationId xmlns:a16="http://schemas.microsoft.com/office/drawing/2014/main" id="{7971BBA2-B86A-1F52-532F-6F90B2D92101}"/>
              </a:ext>
            </a:extLst>
          </p:cNvPr>
          <p:cNvSpPr txBox="1"/>
          <p:nvPr/>
        </p:nvSpPr>
        <p:spPr>
          <a:xfrm>
            <a:off x="1076782" y="5761474"/>
            <a:ext cx="284658" cy="276999"/>
          </a:xfrm>
          <a:prstGeom prst="rect">
            <a:avLst/>
          </a:prstGeom>
          <a:noFill/>
        </p:spPr>
        <p:txBody>
          <a:bodyPr wrap="square">
            <a:spAutoFit/>
          </a:bodyPr>
          <a:lstStyle/>
          <a:p>
            <a:r>
              <a:rPr lang="en-GB" altLang="en-US" sz="1200" dirty="0">
                <a:solidFill>
                  <a:srgbClr val="FF0000"/>
                </a:solidFill>
                <a:latin typeface="Arial Rounded MT Bold" panose="020F0704030504030204" pitchFamily="34" charset="0"/>
                <a:ea typeface="Times New Roman" panose="02020603050405020304" pitchFamily="18" charset="0"/>
                <a:cs typeface="Times New Roman" panose="02020603050405020304" pitchFamily="18" charset="0"/>
              </a:rPr>
              <a:t>2</a:t>
            </a:r>
            <a:endParaRPr lang="en-GB" sz="1200" dirty="0"/>
          </a:p>
        </p:txBody>
      </p:sp>
      <p:sp>
        <p:nvSpPr>
          <p:cNvPr id="12" name="TextBox 11">
            <a:extLst>
              <a:ext uri="{FF2B5EF4-FFF2-40B4-BE49-F238E27FC236}">
                <a16:creationId xmlns:a16="http://schemas.microsoft.com/office/drawing/2014/main" id="{169089BA-589A-0652-15BF-7F4A6916CEBA}"/>
              </a:ext>
            </a:extLst>
          </p:cNvPr>
          <p:cNvSpPr txBox="1"/>
          <p:nvPr/>
        </p:nvSpPr>
        <p:spPr>
          <a:xfrm>
            <a:off x="2108022" y="5761474"/>
            <a:ext cx="284658" cy="276999"/>
          </a:xfrm>
          <a:prstGeom prst="rect">
            <a:avLst/>
          </a:prstGeom>
          <a:noFill/>
        </p:spPr>
        <p:txBody>
          <a:bodyPr wrap="square">
            <a:spAutoFit/>
          </a:bodyPr>
          <a:lstStyle/>
          <a:p>
            <a:r>
              <a:rPr lang="en-GB" altLang="en-US" sz="1200" dirty="0">
                <a:solidFill>
                  <a:srgbClr val="FF0000"/>
                </a:solidFill>
                <a:latin typeface="Arial Rounded MT Bold" panose="020F0704030504030204" pitchFamily="34" charset="0"/>
                <a:ea typeface="Times New Roman" panose="02020603050405020304" pitchFamily="18" charset="0"/>
                <a:cs typeface="Times New Roman" panose="02020603050405020304" pitchFamily="18" charset="0"/>
              </a:rPr>
              <a:t>2</a:t>
            </a:r>
            <a:endParaRPr lang="en-GB" sz="1200" dirty="0"/>
          </a:p>
        </p:txBody>
      </p:sp>
      <p:sp>
        <p:nvSpPr>
          <p:cNvPr id="13" name="TextBox 12">
            <a:extLst>
              <a:ext uri="{FF2B5EF4-FFF2-40B4-BE49-F238E27FC236}">
                <a16:creationId xmlns:a16="http://schemas.microsoft.com/office/drawing/2014/main" id="{90F086AD-23FA-DDC8-2F54-4E222DCC66A4}"/>
              </a:ext>
            </a:extLst>
          </p:cNvPr>
          <p:cNvSpPr txBox="1"/>
          <p:nvPr/>
        </p:nvSpPr>
        <p:spPr>
          <a:xfrm>
            <a:off x="1889582" y="6356055"/>
            <a:ext cx="284658" cy="276999"/>
          </a:xfrm>
          <a:prstGeom prst="rect">
            <a:avLst/>
          </a:prstGeom>
          <a:noFill/>
        </p:spPr>
        <p:txBody>
          <a:bodyPr wrap="square">
            <a:spAutoFit/>
          </a:bodyPr>
          <a:lstStyle/>
          <a:p>
            <a:r>
              <a:rPr lang="en-GB" altLang="en-US" sz="1200" dirty="0">
                <a:solidFill>
                  <a:srgbClr val="FF0000"/>
                </a:solidFill>
                <a:latin typeface="Arial Rounded MT Bold" panose="020F0704030504030204" pitchFamily="34" charset="0"/>
                <a:ea typeface="Times New Roman" panose="02020603050405020304" pitchFamily="18" charset="0"/>
                <a:cs typeface="Times New Roman" panose="02020603050405020304" pitchFamily="18" charset="0"/>
              </a:rPr>
              <a:t>2</a:t>
            </a:r>
            <a:endParaRPr lang="en-GB" sz="1200" dirty="0"/>
          </a:p>
        </p:txBody>
      </p:sp>
      <p:sp>
        <p:nvSpPr>
          <p:cNvPr id="14" name="TextBox 13">
            <a:extLst>
              <a:ext uri="{FF2B5EF4-FFF2-40B4-BE49-F238E27FC236}">
                <a16:creationId xmlns:a16="http://schemas.microsoft.com/office/drawing/2014/main" id="{3B6A8904-3A0B-ED61-3689-A064593DF39A}"/>
              </a:ext>
            </a:extLst>
          </p:cNvPr>
          <p:cNvSpPr txBox="1"/>
          <p:nvPr/>
        </p:nvSpPr>
        <p:spPr>
          <a:xfrm>
            <a:off x="1671142" y="7077194"/>
            <a:ext cx="284658" cy="276999"/>
          </a:xfrm>
          <a:prstGeom prst="rect">
            <a:avLst/>
          </a:prstGeom>
          <a:noFill/>
        </p:spPr>
        <p:txBody>
          <a:bodyPr wrap="square">
            <a:spAutoFit/>
          </a:bodyPr>
          <a:lstStyle/>
          <a:p>
            <a:r>
              <a:rPr lang="en-GB" sz="1200" dirty="0">
                <a:solidFill>
                  <a:srgbClr val="FF0000"/>
                </a:solidFill>
                <a:latin typeface="Arial Rounded MT Bold" panose="020F0704030504030204" pitchFamily="34" charset="0"/>
                <a:cs typeface="Times New Roman" panose="02020603050405020304" pitchFamily="18" charset="0"/>
              </a:rPr>
              <a:t>3</a:t>
            </a:r>
            <a:endParaRPr lang="en-GB" sz="1200" dirty="0"/>
          </a:p>
        </p:txBody>
      </p:sp>
      <p:sp>
        <p:nvSpPr>
          <p:cNvPr id="15" name="TextBox 14">
            <a:extLst>
              <a:ext uri="{FF2B5EF4-FFF2-40B4-BE49-F238E27FC236}">
                <a16:creationId xmlns:a16="http://schemas.microsoft.com/office/drawing/2014/main" id="{606D8877-DA0A-E8FF-3133-4D90E16F0069}"/>
              </a:ext>
            </a:extLst>
          </p:cNvPr>
          <p:cNvSpPr txBox="1"/>
          <p:nvPr/>
        </p:nvSpPr>
        <p:spPr>
          <a:xfrm>
            <a:off x="2351862" y="7077194"/>
            <a:ext cx="284658" cy="276999"/>
          </a:xfrm>
          <a:prstGeom prst="rect">
            <a:avLst/>
          </a:prstGeom>
          <a:noFill/>
        </p:spPr>
        <p:txBody>
          <a:bodyPr wrap="square">
            <a:spAutoFit/>
          </a:bodyPr>
          <a:lstStyle/>
          <a:p>
            <a:r>
              <a:rPr lang="en-GB" altLang="en-US" sz="1200" dirty="0">
                <a:solidFill>
                  <a:srgbClr val="FF0000"/>
                </a:solidFill>
                <a:latin typeface="Arial Rounded MT Bold" panose="020F0704030504030204" pitchFamily="34" charset="0"/>
                <a:ea typeface="Times New Roman" panose="02020603050405020304" pitchFamily="18" charset="0"/>
                <a:cs typeface="Times New Roman" panose="02020603050405020304" pitchFamily="18" charset="0"/>
              </a:rPr>
              <a:t>2</a:t>
            </a:r>
            <a:endParaRPr lang="en-GB" sz="1200" dirty="0"/>
          </a:p>
        </p:txBody>
      </p:sp>
      <p:sp>
        <p:nvSpPr>
          <p:cNvPr id="16" name="TextBox 15">
            <a:extLst>
              <a:ext uri="{FF2B5EF4-FFF2-40B4-BE49-F238E27FC236}">
                <a16:creationId xmlns:a16="http://schemas.microsoft.com/office/drawing/2014/main" id="{81DE8651-7F74-9E7E-EC30-E2340AAD9F2D}"/>
              </a:ext>
            </a:extLst>
          </p:cNvPr>
          <p:cNvSpPr txBox="1"/>
          <p:nvPr/>
        </p:nvSpPr>
        <p:spPr>
          <a:xfrm>
            <a:off x="2936062" y="7077194"/>
            <a:ext cx="284658" cy="276999"/>
          </a:xfrm>
          <a:prstGeom prst="rect">
            <a:avLst/>
          </a:prstGeom>
          <a:noFill/>
        </p:spPr>
        <p:txBody>
          <a:bodyPr wrap="square">
            <a:spAutoFit/>
          </a:bodyPr>
          <a:lstStyle/>
          <a:p>
            <a:r>
              <a:rPr lang="en-GB" sz="1200" dirty="0">
                <a:solidFill>
                  <a:srgbClr val="FF0000"/>
                </a:solidFill>
                <a:latin typeface="Arial Rounded MT Bold" panose="020F0704030504030204" pitchFamily="34" charset="0"/>
                <a:cs typeface="Times New Roman" panose="02020603050405020304" pitchFamily="18" charset="0"/>
              </a:rPr>
              <a:t>3</a:t>
            </a:r>
            <a:endParaRPr lang="en-GB" sz="1200" dirty="0"/>
          </a:p>
        </p:txBody>
      </p:sp>
      <p:sp>
        <p:nvSpPr>
          <p:cNvPr id="17" name="TextBox 16">
            <a:extLst>
              <a:ext uri="{FF2B5EF4-FFF2-40B4-BE49-F238E27FC236}">
                <a16:creationId xmlns:a16="http://schemas.microsoft.com/office/drawing/2014/main" id="{22FF1AD5-B5F1-AC2B-446E-F72369E0B168}"/>
              </a:ext>
            </a:extLst>
          </p:cNvPr>
          <p:cNvSpPr txBox="1"/>
          <p:nvPr/>
        </p:nvSpPr>
        <p:spPr>
          <a:xfrm>
            <a:off x="1604924" y="7808786"/>
            <a:ext cx="284658" cy="276999"/>
          </a:xfrm>
          <a:prstGeom prst="rect">
            <a:avLst/>
          </a:prstGeom>
          <a:noFill/>
        </p:spPr>
        <p:txBody>
          <a:bodyPr wrap="square">
            <a:spAutoFit/>
          </a:bodyPr>
          <a:lstStyle/>
          <a:p>
            <a:r>
              <a:rPr lang="en-GB" sz="1200" dirty="0">
                <a:solidFill>
                  <a:srgbClr val="FF0000"/>
                </a:solidFill>
                <a:latin typeface="Arial Rounded MT Bold" panose="020F0704030504030204" pitchFamily="34" charset="0"/>
                <a:cs typeface="Times New Roman" panose="02020603050405020304" pitchFamily="18" charset="0"/>
              </a:rPr>
              <a:t>3</a:t>
            </a:r>
            <a:endParaRPr lang="en-GB" sz="1200" dirty="0"/>
          </a:p>
        </p:txBody>
      </p:sp>
      <p:sp>
        <p:nvSpPr>
          <p:cNvPr id="18" name="TextBox 17">
            <a:extLst>
              <a:ext uri="{FF2B5EF4-FFF2-40B4-BE49-F238E27FC236}">
                <a16:creationId xmlns:a16="http://schemas.microsoft.com/office/drawing/2014/main" id="{4DD056B3-6CB9-310B-8FCE-CEF1E6A56760}"/>
              </a:ext>
            </a:extLst>
          </p:cNvPr>
          <p:cNvSpPr txBox="1"/>
          <p:nvPr/>
        </p:nvSpPr>
        <p:spPr>
          <a:xfrm>
            <a:off x="2184311" y="7808785"/>
            <a:ext cx="284658" cy="276999"/>
          </a:xfrm>
          <a:prstGeom prst="rect">
            <a:avLst/>
          </a:prstGeom>
          <a:noFill/>
        </p:spPr>
        <p:txBody>
          <a:bodyPr wrap="square">
            <a:spAutoFit/>
          </a:bodyPr>
          <a:lstStyle/>
          <a:p>
            <a:r>
              <a:rPr lang="en-GB" sz="1200" dirty="0">
                <a:solidFill>
                  <a:srgbClr val="FF0000"/>
                </a:solidFill>
                <a:latin typeface="Arial Rounded MT Bold" panose="020F0704030504030204" pitchFamily="34" charset="0"/>
                <a:cs typeface="Times New Roman" panose="02020603050405020304" pitchFamily="18" charset="0"/>
              </a:rPr>
              <a:t>3</a:t>
            </a:r>
            <a:endParaRPr lang="en-GB" sz="1200" dirty="0"/>
          </a:p>
        </p:txBody>
      </p:sp>
      <p:sp>
        <p:nvSpPr>
          <p:cNvPr id="19" name="TextBox 18">
            <a:extLst>
              <a:ext uri="{FF2B5EF4-FFF2-40B4-BE49-F238E27FC236}">
                <a16:creationId xmlns:a16="http://schemas.microsoft.com/office/drawing/2014/main" id="{A1DA62C8-8EE3-9399-6FA9-4C616FE404AB}"/>
              </a:ext>
            </a:extLst>
          </p:cNvPr>
          <p:cNvSpPr txBox="1"/>
          <p:nvPr/>
        </p:nvSpPr>
        <p:spPr>
          <a:xfrm>
            <a:off x="1076782" y="8550615"/>
            <a:ext cx="284658" cy="276999"/>
          </a:xfrm>
          <a:prstGeom prst="rect">
            <a:avLst/>
          </a:prstGeom>
          <a:noFill/>
        </p:spPr>
        <p:txBody>
          <a:bodyPr wrap="square">
            <a:spAutoFit/>
          </a:bodyPr>
          <a:lstStyle/>
          <a:p>
            <a:r>
              <a:rPr lang="en-GB" altLang="en-US" sz="1200" dirty="0">
                <a:solidFill>
                  <a:srgbClr val="FF0000"/>
                </a:solidFill>
                <a:latin typeface="Arial Rounded MT Bold" panose="020F0704030504030204" pitchFamily="34" charset="0"/>
                <a:ea typeface="Times New Roman" panose="02020603050405020304" pitchFamily="18" charset="0"/>
                <a:cs typeface="Times New Roman" panose="02020603050405020304" pitchFamily="18" charset="0"/>
              </a:rPr>
              <a:t>2</a:t>
            </a:r>
            <a:endParaRPr lang="en-GB" sz="1200" dirty="0"/>
          </a:p>
        </p:txBody>
      </p:sp>
      <p:sp>
        <p:nvSpPr>
          <p:cNvPr id="20" name="TextBox 19">
            <a:extLst>
              <a:ext uri="{FF2B5EF4-FFF2-40B4-BE49-F238E27FC236}">
                <a16:creationId xmlns:a16="http://schemas.microsoft.com/office/drawing/2014/main" id="{9844CF3E-9864-3AB4-D4AD-780EB8826B35}"/>
              </a:ext>
            </a:extLst>
          </p:cNvPr>
          <p:cNvSpPr txBox="1"/>
          <p:nvPr/>
        </p:nvSpPr>
        <p:spPr>
          <a:xfrm>
            <a:off x="1955711" y="8550615"/>
            <a:ext cx="284658" cy="276999"/>
          </a:xfrm>
          <a:prstGeom prst="rect">
            <a:avLst/>
          </a:prstGeom>
          <a:noFill/>
        </p:spPr>
        <p:txBody>
          <a:bodyPr wrap="square">
            <a:spAutoFit/>
          </a:bodyPr>
          <a:lstStyle/>
          <a:p>
            <a:r>
              <a:rPr lang="en-GB" sz="1200" dirty="0">
                <a:solidFill>
                  <a:srgbClr val="FF0000"/>
                </a:solidFill>
                <a:latin typeface="Arial Rounded MT Bold" panose="020F0704030504030204" pitchFamily="34" charset="0"/>
                <a:cs typeface="Times New Roman" panose="02020603050405020304" pitchFamily="18" charset="0"/>
              </a:rPr>
              <a:t>4</a:t>
            </a:r>
            <a:endParaRPr lang="en-GB" sz="1200" dirty="0"/>
          </a:p>
        </p:txBody>
      </p:sp>
      <p:sp>
        <p:nvSpPr>
          <p:cNvPr id="21" name="TextBox 20">
            <a:extLst>
              <a:ext uri="{FF2B5EF4-FFF2-40B4-BE49-F238E27FC236}">
                <a16:creationId xmlns:a16="http://schemas.microsoft.com/office/drawing/2014/main" id="{DF213758-8D0D-F63C-FE8F-7EC6DE5FCDE5}"/>
              </a:ext>
            </a:extLst>
          </p:cNvPr>
          <p:cNvSpPr txBox="1"/>
          <p:nvPr/>
        </p:nvSpPr>
        <p:spPr>
          <a:xfrm>
            <a:off x="2494191" y="8550614"/>
            <a:ext cx="284658" cy="276999"/>
          </a:xfrm>
          <a:prstGeom prst="rect">
            <a:avLst/>
          </a:prstGeom>
          <a:noFill/>
        </p:spPr>
        <p:txBody>
          <a:bodyPr wrap="square">
            <a:spAutoFit/>
          </a:bodyPr>
          <a:lstStyle/>
          <a:p>
            <a:r>
              <a:rPr lang="en-GB" sz="1200" dirty="0">
                <a:solidFill>
                  <a:srgbClr val="FF0000"/>
                </a:solidFill>
                <a:latin typeface="Arial Rounded MT Bold" panose="020F0704030504030204" pitchFamily="34" charset="0"/>
                <a:cs typeface="Times New Roman" panose="02020603050405020304" pitchFamily="18" charset="0"/>
              </a:rPr>
              <a:t>3</a:t>
            </a:r>
            <a:endParaRPr lang="en-GB" sz="1200" dirty="0"/>
          </a:p>
        </p:txBody>
      </p:sp>
    </p:spTree>
    <p:extLst>
      <p:ext uri="{BB962C8B-B14F-4D97-AF65-F5344CB8AC3E}">
        <p14:creationId xmlns:p14="http://schemas.microsoft.com/office/powerpoint/2010/main" val="26409725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23</TotalTime>
  <Words>1453</Words>
  <Application>Microsoft Office PowerPoint</Application>
  <PresentationFormat>A4 Paper (210x297 mm)</PresentationFormat>
  <Paragraphs>194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Developing Experts</dc:creator>
  <cp:lastModifiedBy>Developing Experts</cp:lastModifiedBy>
  <cp:revision>3</cp:revision>
  <dcterms:created xsi:type="dcterms:W3CDTF">2023-07-13T15:05:17Z</dcterms:created>
  <dcterms:modified xsi:type="dcterms:W3CDTF">2023-09-06T15:58:21Z</dcterms:modified>
</cp:coreProperties>
</file>