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3B7"/>
    <a:srgbClr val="5B42AD"/>
    <a:srgbClr val="00B3B7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01"/>
    <p:restoredTop sz="95906"/>
  </p:normalViewPr>
  <p:slideViewPr>
    <p:cSldViewPr snapToGrid="0" snapToObjects="1">
      <p:cViewPr varScale="1">
        <p:scale>
          <a:sx n="74" d="100"/>
          <a:sy n="74" d="100"/>
        </p:scale>
        <p:origin x="33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706AE-DE1A-1541-84A6-749C272C0DD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B1595-6957-3C44-8D0B-2BDFC33E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7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4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3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5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9B15D316-DA6D-284E-A458-A44DD1407708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5B178AF0-1013-D841-8B3B-C6B2497E9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5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9855F4-F150-4907-9383-ABD80BEA6EC7}"/>
              </a:ext>
            </a:extLst>
          </p:cNvPr>
          <p:cNvSpPr/>
          <p:nvPr userDrawn="1"/>
        </p:nvSpPr>
        <p:spPr>
          <a:xfrm>
            <a:off x="1339905" y="9656701"/>
            <a:ext cx="4178191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541404" algn="ctr"/>
                <a:tab pos="5082810" algn="r"/>
                <a:tab pos="2305502" algn="l"/>
                <a:tab pos="2541404" algn="ctr"/>
                <a:tab pos="5082810" algn="r"/>
              </a:tabLst>
            </a:pPr>
            <a:r>
              <a:rPr lang="en-US" sz="1020" dirty="0">
                <a:solidFill>
                  <a:srgbClr val="10A3B7"/>
                </a:solidFill>
                <a:latin typeface="Arial Rounded MT Bold" charset="0"/>
                <a:ea typeface="ＭＳ 明朝" charset="-128"/>
                <a:cs typeface="Times New Roman" charset="0"/>
              </a:rPr>
              <a:t>Developing Experts Ltd. © 2020</a:t>
            </a:r>
            <a:endParaRPr lang="en-US" sz="1020" dirty="0">
              <a:solidFill>
                <a:srgbClr val="10A3B7"/>
              </a:solidFill>
              <a:latin typeface="Cambria" charset="0"/>
              <a:ea typeface="ＭＳ 明朝" charset="-128"/>
              <a:cs typeface="Times New Roman" charset="0"/>
            </a:endParaRPr>
          </a:p>
        </p:txBody>
      </p:sp>
      <p:sp>
        <p:nvSpPr>
          <p:cNvPr id="8" name="Rounded Rectangle 43">
            <a:extLst>
              <a:ext uri="{FF2B5EF4-FFF2-40B4-BE49-F238E27FC236}">
                <a16:creationId xmlns:a16="http://schemas.microsoft.com/office/drawing/2014/main" id="{E07D8218-09E7-44D3-9BBF-239F059A2941}"/>
              </a:ext>
            </a:extLst>
          </p:cNvPr>
          <p:cNvSpPr/>
          <p:nvPr userDrawn="1"/>
        </p:nvSpPr>
        <p:spPr>
          <a:xfrm>
            <a:off x="171000" y="93213"/>
            <a:ext cx="6516000" cy="167972"/>
          </a:xfrm>
          <a:prstGeom prst="roundRect">
            <a:avLst/>
          </a:prstGeom>
          <a:solidFill>
            <a:srgbClr val="10A3B7"/>
          </a:solidFill>
          <a:ln>
            <a:solidFill>
              <a:srgbClr val="10A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12" dirty="0">
                <a:latin typeface="Arial Rounded MT Bold" charset="0"/>
                <a:ea typeface="Arial Rounded MT Bold" charset="0"/>
                <a:cs typeface="Arial Rounded MT Bold" charset="0"/>
              </a:rPr>
              <a:t>S05.06.06 Handout </a:t>
            </a:r>
          </a:p>
        </p:txBody>
      </p:sp>
      <p:sp>
        <p:nvSpPr>
          <p:cNvPr id="9" name="Rounded Rectangular Callout 44">
            <a:extLst>
              <a:ext uri="{FF2B5EF4-FFF2-40B4-BE49-F238E27FC236}">
                <a16:creationId xmlns:a16="http://schemas.microsoft.com/office/drawing/2014/main" id="{E1D53EA1-89AA-40AA-AC0D-D1C59EE8921E}"/>
              </a:ext>
            </a:extLst>
          </p:cNvPr>
          <p:cNvSpPr/>
          <p:nvPr userDrawn="1"/>
        </p:nvSpPr>
        <p:spPr>
          <a:xfrm rot="10800000" flipV="1">
            <a:off x="1022350" y="361582"/>
            <a:ext cx="5664650" cy="612000"/>
          </a:xfrm>
          <a:prstGeom prst="wedgeRoundRectCallout">
            <a:avLst>
              <a:gd name="adj1" fmla="val 52486"/>
              <a:gd name="adj2" fmla="val -20553"/>
              <a:gd name="adj3" fmla="val 16667"/>
            </a:avLst>
          </a:prstGeom>
          <a:noFill/>
          <a:ln w="12700">
            <a:solidFill>
              <a:srgbClr val="10A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10A3B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Understand that a chemical change </a:t>
            </a:r>
          </a:p>
          <a:p>
            <a:pPr algn="ctr"/>
            <a:r>
              <a:rPr lang="en-US" sz="1800" dirty="0">
                <a:solidFill>
                  <a:srgbClr val="10A3B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alters a molecule permanently</a:t>
            </a:r>
            <a:endParaRPr lang="en-US" sz="1668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CB2F96-7BB3-4450-AD50-621884327F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1000" y="361582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597B440-A861-44C7-BBE6-45C422708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433211"/>
              </p:ext>
            </p:extLst>
          </p:nvPr>
        </p:nvGraphicFramePr>
        <p:xfrm>
          <a:off x="171000" y="1699523"/>
          <a:ext cx="6516000" cy="79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858813074"/>
                    </a:ext>
                  </a:extLst>
                </a:gridCol>
                <a:gridCol w="4896000">
                  <a:extLst>
                    <a:ext uri="{9D8B030D-6E8A-4147-A177-3AD203B41FA5}">
                      <a16:colId xmlns:a16="http://schemas.microsoft.com/office/drawing/2014/main" val="1337816865"/>
                    </a:ext>
                  </a:extLst>
                </a:gridCol>
              </a:tblGrid>
              <a:tr h="1598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10A3B7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cutting an apple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10A3B7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This is a </a:t>
                      </a:r>
                      <a:r>
                        <a:rPr kumimoji="0" lang="en-US" alt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permanent / temporary </a:t>
                      </a:r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change because…</a:t>
                      </a:r>
                    </a:p>
                    <a:p>
                      <a:pPr algn="l"/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</a:p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Explain if the molecules have changed.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  <a:endParaRPr lang="en-GB" sz="1800" dirty="0">
                        <a:solidFill>
                          <a:srgbClr val="10A3B7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84591"/>
                  </a:ext>
                </a:extLst>
              </a:tr>
              <a:tr h="1598400">
                <a:tc>
                  <a:txBody>
                    <a:bodyPr/>
                    <a:lstStyle/>
                    <a:p>
                      <a:pPr marL="0" marR="0" lvl="0" indent="0" algn="ctr" defTabSz="84713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10A3B7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digesting food</a:t>
                      </a:r>
                    </a:p>
                    <a:p>
                      <a:pPr marL="0" marR="0" lvl="0" indent="0" algn="ctr" defTabSz="84713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10A3B7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This is a </a:t>
                      </a:r>
                      <a:r>
                        <a:rPr kumimoji="0" lang="en-US" alt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permanent / temporary </a:t>
                      </a:r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change because…</a:t>
                      </a:r>
                    </a:p>
                    <a:p>
                      <a:pPr algn="l"/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</a:p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Explain if the molecules have changed.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  <a:endParaRPr lang="en-GB" sz="1800" dirty="0">
                        <a:solidFill>
                          <a:srgbClr val="10A3B7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090585"/>
                  </a:ext>
                </a:extLst>
              </a:tr>
              <a:tr h="1598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10A3B7"/>
                          </a:solidFill>
                          <a:latin typeface="Arial Rounded MT Bold" panose="020F0704030504030204" pitchFamily="34" charset="0"/>
                        </a:rPr>
                        <a:t>fireworks exploding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10A3B7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This is a </a:t>
                      </a:r>
                      <a:r>
                        <a:rPr kumimoji="0" lang="en-US" alt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permanent / temporary </a:t>
                      </a:r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change because…</a:t>
                      </a:r>
                    </a:p>
                    <a:p>
                      <a:pPr algn="l"/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</a:p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Explain if the molecules have changed.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  <a:endParaRPr lang="en-GB" sz="1800" dirty="0">
                        <a:solidFill>
                          <a:srgbClr val="10A3B7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733742"/>
                  </a:ext>
                </a:extLst>
              </a:tr>
              <a:tr h="15984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10A3B7"/>
                          </a:solidFill>
                          <a:latin typeface="Arial Rounded MT Bold" panose="020F0704030504030204" pitchFamily="34" charset="0"/>
                        </a:rPr>
                        <a:t>melting ice cream</a:t>
                      </a:r>
                    </a:p>
                    <a:p>
                      <a:pPr algn="ctr"/>
                      <a:endParaRPr lang="en-GB" sz="1200" b="0" dirty="0">
                        <a:solidFill>
                          <a:srgbClr val="10A3B7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This is a </a:t>
                      </a:r>
                      <a:r>
                        <a:rPr kumimoji="0" lang="en-US" alt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permanent / temporary </a:t>
                      </a:r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change because…</a:t>
                      </a:r>
                    </a:p>
                    <a:p>
                      <a:pPr algn="l"/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</a:p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Explain if the molecules have changed.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  <a:endParaRPr lang="en-GB" sz="1800" dirty="0">
                        <a:solidFill>
                          <a:srgbClr val="10A3B7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466838"/>
                  </a:ext>
                </a:extLst>
              </a:tr>
              <a:tr h="1598400">
                <a:tc>
                  <a:txBody>
                    <a:bodyPr/>
                    <a:lstStyle/>
                    <a:p>
                      <a:pPr marL="0" marR="0" lvl="0" indent="0" algn="ctr" defTabSz="84713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10A3B7"/>
                          </a:solidFill>
                          <a:latin typeface="Arial Rounded MT Bold" panose="020F0704030504030204" pitchFamily="34" charset="0"/>
                        </a:rPr>
                        <a:t>making toast</a:t>
                      </a:r>
                    </a:p>
                    <a:p>
                      <a:pPr marL="0" marR="0" lvl="0" indent="0" algn="ctr" defTabSz="84713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10A3B7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This is a </a:t>
                      </a:r>
                      <a:r>
                        <a:rPr kumimoji="0" lang="en-US" alt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permanent / temporary </a:t>
                      </a:r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change because…</a:t>
                      </a:r>
                    </a:p>
                    <a:p>
                      <a:pPr algn="l"/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</a:p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Explain if the molecules have changed.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  <a:endParaRPr lang="en-GB" sz="1800" dirty="0">
                        <a:solidFill>
                          <a:srgbClr val="10A3B7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4412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t="7624" r="7891" b="3156"/>
          <a:stretch/>
        </p:blipFill>
        <p:spPr>
          <a:xfrm>
            <a:off x="198976" y="1744073"/>
            <a:ext cx="1641322" cy="1125012"/>
          </a:xfrm>
          <a:prstGeom prst="roundRect">
            <a:avLst>
              <a:gd name="adj" fmla="val 0"/>
            </a:avLst>
          </a:prstGeom>
          <a:solidFill>
            <a:srgbClr val="10A3B7"/>
          </a:solidFill>
          <a:ln w="12700"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8"/>
          <a:stretch/>
        </p:blipFill>
        <p:spPr>
          <a:xfrm>
            <a:off x="198976" y="3514140"/>
            <a:ext cx="1620000" cy="964076"/>
          </a:xfrm>
          <a:prstGeom prst="roundRect">
            <a:avLst>
              <a:gd name="adj" fmla="val 0"/>
            </a:avLst>
          </a:prstGeom>
          <a:solidFill>
            <a:srgbClr val="10A3B7"/>
          </a:solidFill>
          <a:ln w="12700"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"/>
          <a:stretch/>
        </p:blipFill>
        <p:spPr>
          <a:xfrm>
            <a:off x="198976" y="6671864"/>
            <a:ext cx="1620000" cy="989782"/>
          </a:xfrm>
          <a:prstGeom prst="roundRect">
            <a:avLst>
              <a:gd name="adj" fmla="val 0"/>
            </a:avLst>
          </a:prstGeom>
          <a:solidFill>
            <a:srgbClr val="10A3B7"/>
          </a:solidFill>
          <a:ln w="12700"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 b="15782"/>
          <a:stretch/>
        </p:blipFill>
        <p:spPr>
          <a:xfrm>
            <a:off x="198976" y="4932894"/>
            <a:ext cx="1620000" cy="989782"/>
          </a:xfrm>
          <a:prstGeom prst="roundRect">
            <a:avLst>
              <a:gd name="adj" fmla="val 0"/>
            </a:avLst>
          </a:prstGeom>
          <a:solidFill>
            <a:srgbClr val="10A3B7"/>
          </a:solidFill>
          <a:ln w="12700"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3" b="530"/>
          <a:stretch/>
        </p:blipFill>
        <p:spPr>
          <a:xfrm>
            <a:off x="198976" y="8282140"/>
            <a:ext cx="1620000" cy="989782"/>
          </a:xfrm>
          <a:prstGeom prst="roundRect">
            <a:avLst>
              <a:gd name="adj" fmla="val 0"/>
            </a:avLst>
          </a:prstGeom>
          <a:solidFill>
            <a:srgbClr val="10A3B7"/>
          </a:solidFill>
          <a:ln w="12700"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7DF6090-D768-E049-959F-02F2131C9C05}"/>
              </a:ext>
            </a:extLst>
          </p:cNvPr>
          <p:cNvSpPr/>
          <p:nvPr/>
        </p:nvSpPr>
        <p:spPr>
          <a:xfrm>
            <a:off x="171000" y="1069705"/>
            <a:ext cx="6516000" cy="560577"/>
          </a:xfrm>
          <a:prstGeom prst="roundRect">
            <a:avLst/>
          </a:prstGeom>
          <a:noFill/>
          <a:ln w="12700">
            <a:solidFill>
              <a:srgbClr val="10A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10A3B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Explain if the items have undergone a permanent or temporary change. Then explain if the molecules have changed.</a:t>
            </a:r>
          </a:p>
        </p:txBody>
      </p:sp>
    </p:spTree>
    <p:extLst>
      <p:ext uri="{BB962C8B-B14F-4D97-AF65-F5344CB8AC3E}">
        <p14:creationId xmlns:p14="http://schemas.microsoft.com/office/powerpoint/2010/main" val="155448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24970984-7A0D-4C6D-8F80-71E7524B3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283849"/>
              </p:ext>
            </p:extLst>
          </p:nvPr>
        </p:nvGraphicFramePr>
        <p:xfrm>
          <a:off x="171000" y="1699523"/>
          <a:ext cx="6516000" cy="79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val="858813074"/>
                    </a:ext>
                  </a:extLst>
                </a:gridCol>
                <a:gridCol w="4896000">
                  <a:extLst>
                    <a:ext uri="{9D8B030D-6E8A-4147-A177-3AD203B41FA5}">
                      <a16:colId xmlns:a16="http://schemas.microsoft.com/office/drawing/2014/main" val="1337816865"/>
                    </a:ext>
                  </a:extLst>
                </a:gridCol>
              </a:tblGrid>
              <a:tr h="1598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10A3B7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boiling water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10A3B7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This is a </a:t>
                      </a:r>
                      <a:r>
                        <a:rPr kumimoji="0" lang="en-US" alt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permanent / temporary </a:t>
                      </a:r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change because…</a:t>
                      </a:r>
                    </a:p>
                    <a:p>
                      <a:pPr algn="l"/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</a:p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Explain if the molecules have changed.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  <a:endParaRPr lang="en-GB" sz="1800" dirty="0">
                        <a:solidFill>
                          <a:srgbClr val="10A3B7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584591"/>
                  </a:ext>
                </a:extLst>
              </a:tr>
              <a:tr h="1598400">
                <a:tc>
                  <a:txBody>
                    <a:bodyPr/>
                    <a:lstStyle/>
                    <a:p>
                      <a:pPr marL="0" marR="0" lvl="0" indent="0" algn="ctr" defTabSz="84713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10A3B7"/>
                          </a:solidFill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burning match</a:t>
                      </a:r>
                    </a:p>
                    <a:p>
                      <a:pPr marL="0" marR="0" lvl="0" indent="0" algn="ctr" defTabSz="84713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10A3B7"/>
                        </a:solidFill>
                        <a:latin typeface="Arial Rounded MT Bold" charset="0"/>
                        <a:ea typeface="Arial Rounded MT Bold" charset="0"/>
                        <a:cs typeface="Arial Rounded MT Bold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This is a </a:t>
                      </a:r>
                      <a:r>
                        <a:rPr kumimoji="0" lang="en-US" alt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permanent / temporary </a:t>
                      </a:r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change because…</a:t>
                      </a:r>
                    </a:p>
                    <a:p>
                      <a:pPr algn="l"/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</a:p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Explain if the molecules have changed.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  <a:endParaRPr lang="en-GB" sz="1800" dirty="0">
                        <a:solidFill>
                          <a:srgbClr val="10A3B7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090585"/>
                  </a:ext>
                </a:extLst>
              </a:tr>
              <a:tr h="15984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10A3B7"/>
                          </a:solidFill>
                          <a:latin typeface="Arial Rounded MT Bold" panose="020F0704030504030204" pitchFamily="34" charset="0"/>
                        </a:rPr>
                        <a:t>rusting nails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10A3B7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This is a </a:t>
                      </a:r>
                      <a:r>
                        <a:rPr kumimoji="0" lang="en-US" alt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permanent / temporary </a:t>
                      </a:r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change because…</a:t>
                      </a:r>
                    </a:p>
                    <a:p>
                      <a:pPr algn="l"/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</a:p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Explain if the molecules have changed.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  <a:endParaRPr lang="en-GB" sz="1800" dirty="0">
                        <a:solidFill>
                          <a:srgbClr val="10A3B7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733742"/>
                  </a:ext>
                </a:extLst>
              </a:tr>
              <a:tr h="1598400"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10A3B7"/>
                          </a:solidFill>
                          <a:latin typeface="Arial Rounded MT Bold" panose="020F0704030504030204" pitchFamily="34" charset="0"/>
                        </a:rPr>
                        <a:t>melting wax</a:t>
                      </a:r>
                    </a:p>
                    <a:p>
                      <a:pPr algn="ctr"/>
                      <a:endParaRPr lang="en-GB" sz="1200" b="0" dirty="0">
                        <a:solidFill>
                          <a:srgbClr val="10A3B7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This is a </a:t>
                      </a:r>
                      <a:r>
                        <a:rPr kumimoji="0" lang="en-US" alt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permanent / temporary </a:t>
                      </a:r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change because…</a:t>
                      </a:r>
                    </a:p>
                    <a:p>
                      <a:pPr algn="l"/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</a:p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Explain if the molecules have changed.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  <a:endParaRPr lang="en-GB" sz="1800" dirty="0">
                        <a:solidFill>
                          <a:srgbClr val="10A3B7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466838"/>
                  </a:ext>
                </a:extLst>
              </a:tr>
              <a:tr h="1598400">
                <a:tc>
                  <a:txBody>
                    <a:bodyPr/>
                    <a:lstStyle/>
                    <a:p>
                      <a:pPr marL="0" marR="0" lvl="0" indent="0" algn="ctr" defTabSz="84713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rgbClr val="10A3B7"/>
                          </a:solidFill>
                          <a:latin typeface="Arial Rounded MT Bold" panose="020F0704030504030204" pitchFamily="34" charset="0"/>
                        </a:rPr>
                        <a:t>breaking glass</a:t>
                      </a:r>
                    </a:p>
                    <a:p>
                      <a:pPr marL="0" marR="0" lvl="0" indent="0" algn="ctr" defTabSz="84713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rgbClr val="10A3B7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This is a </a:t>
                      </a:r>
                      <a:r>
                        <a:rPr kumimoji="0" lang="en-US" altLang="en-US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permanent / temporary </a:t>
                      </a:r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change because…</a:t>
                      </a:r>
                    </a:p>
                    <a:p>
                      <a:pPr algn="l"/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</a:p>
                    <a:p>
                      <a:pPr algn="l"/>
                      <a:r>
                        <a:rPr kumimoji="0" lang="en-US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Explain if the molecules have changed.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A3B7"/>
                          </a:solidFill>
                          <a:effectLst/>
                          <a:uLnTx/>
                          <a:uFillTx/>
                          <a:latin typeface="Arial Rounded MT Bold" charset="0"/>
                          <a:ea typeface="Arial Rounded MT Bold" charset="0"/>
                          <a:cs typeface="Arial Rounded MT Bold" charset="0"/>
                        </a:rPr>
                        <a:t>__________________________________________________________________________________</a:t>
                      </a:r>
                      <a:endParaRPr lang="en-GB" sz="1800" dirty="0">
                        <a:solidFill>
                          <a:srgbClr val="10A3B7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4412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0" y="1833264"/>
            <a:ext cx="1620000" cy="1056240"/>
          </a:xfrm>
          <a:prstGeom prst="roundRect">
            <a:avLst>
              <a:gd name="adj" fmla="val 0"/>
            </a:avLst>
          </a:prstGeom>
          <a:ln w="12700"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/>
          <a:stretch/>
        </p:blipFill>
        <p:spPr>
          <a:xfrm>
            <a:off x="215370" y="6544031"/>
            <a:ext cx="1620000" cy="1123363"/>
          </a:xfrm>
          <a:prstGeom prst="roundRect">
            <a:avLst>
              <a:gd name="adj" fmla="val 0"/>
            </a:avLst>
          </a:prstGeom>
          <a:ln w="12700"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"/>
          <a:stretch/>
        </p:blipFill>
        <p:spPr>
          <a:xfrm>
            <a:off x="215370" y="3395857"/>
            <a:ext cx="1620000" cy="1041816"/>
          </a:xfrm>
          <a:prstGeom prst="roundRect">
            <a:avLst>
              <a:gd name="adj" fmla="val 0"/>
            </a:avLst>
          </a:prstGeom>
          <a:ln w="12700"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0" y="8154727"/>
            <a:ext cx="1620000" cy="1080540"/>
          </a:xfrm>
          <a:prstGeom prst="roundRect">
            <a:avLst>
              <a:gd name="adj" fmla="val 0"/>
            </a:avLst>
          </a:prstGeom>
          <a:ln w="12700"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0" y="4976159"/>
            <a:ext cx="1620000" cy="1080539"/>
          </a:xfrm>
          <a:prstGeom prst="roundRect">
            <a:avLst>
              <a:gd name="adj" fmla="val 0"/>
            </a:avLst>
          </a:prstGeom>
          <a:ln w="12700"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4" name="Rounded Rectangle 46">
            <a:extLst>
              <a:ext uri="{FF2B5EF4-FFF2-40B4-BE49-F238E27FC236}">
                <a16:creationId xmlns:a16="http://schemas.microsoft.com/office/drawing/2014/main" id="{14485CCE-6943-439F-83E5-B88450340469}"/>
              </a:ext>
            </a:extLst>
          </p:cNvPr>
          <p:cNvSpPr/>
          <p:nvPr/>
        </p:nvSpPr>
        <p:spPr>
          <a:xfrm>
            <a:off x="171000" y="1069705"/>
            <a:ext cx="6516000" cy="560577"/>
          </a:xfrm>
          <a:prstGeom prst="roundRect">
            <a:avLst/>
          </a:prstGeom>
          <a:noFill/>
          <a:ln w="12700">
            <a:solidFill>
              <a:srgbClr val="10A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10A3B7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Explain if the items have undergone a permanent or temporary change. Then explain if the molecules have changed.</a:t>
            </a:r>
          </a:p>
        </p:txBody>
      </p:sp>
    </p:spTree>
    <p:extLst>
      <p:ext uri="{BB962C8B-B14F-4D97-AF65-F5344CB8AC3E}">
        <p14:creationId xmlns:p14="http://schemas.microsoft.com/office/powerpoint/2010/main" val="98799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</TotalTime>
  <Words>244</Words>
  <Application>Microsoft Office PowerPoint</Application>
  <PresentationFormat>A4 Paper (210x297 mm)</PresentationFormat>
  <Paragraphs>54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Cambria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jonbadgery@developingexperts.com</cp:lastModifiedBy>
  <cp:revision>69</cp:revision>
  <cp:lastPrinted>2016-07-29T07:18:48Z</cp:lastPrinted>
  <dcterms:created xsi:type="dcterms:W3CDTF">2016-06-12T08:53:59Z</dcterms:created>
  <dcterms:modified xsi:type="dcterms:W3CDTF">2020-01-21T16:41:21Z</dcterms:modified>
</cp:coreProperties>
</file>