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uPBw9bVdwv6Czxwf/MYFwWKmd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  <a:srgbClr val="55C7CC"/>
    <a:srgbClr val="38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38"/>
    <p:restoredTop sz="94650"/>
  </p:normalViewPr>
  <p:slideViewPr>
    <p:cSldViewPr snapToGrid="0">
      <p:cViewPr varScale="1">
        <p:scale>
          <a:sx n="83" d="100"/>
          <a:sy n="83" d="100"/>
        </p:scale>
        <p:origin x="5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821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5218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/>
          <p:nvPr/>
        </p:nvSpPr>
        <p:spPr>
          <a:xfrm>
            <a:off x="1093357" y="177564"/>
            <a:ext cx="5580506" cy="71763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69" name="Picture 68" descr="Graphical user interface&#10;&#10;Description automatically generated">
            <a:extLst>
              <a:ext uri="{FF2B5EF4-FFF2-40B4-BE49-F238E27FC236}">
                <a16:creationId xmlns:a16="http://schemas.microsoft.com/office/drawing/2014/main" id="{1AE04517-856E-BB7A-8580-0741698362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79710670-DC7D-3293-9BE4-59CFA57CD1F6}"/>
              </a:ext>
            </a:extLst>
          </p:cNvPr>
          <p:cNvSpPr txBox="1"/>
          <p:nvPr/>
        </p:nvSpPr>
        <p:spPr>
          <a:xfrm>
            <a:off x="4440397" y="87072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KS4_07_11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D3650F-FC8B-4072-CFA0-DAAF7DA361B0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90EA30-2725-E3F5-1284-3A89816A0708}"/>
              </a:ext>
            </a:extLst>
          </p:cNvPr>
          <p:cNvSpPr txBox="1"/>
          <p:nvPr/>
        </p:nvSpPr>
        <p:spPr>
          <a:xfrm flipH="1">
            <a:off x="1342945" y="1373122"/>
            <a:ext cx="4403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Answer questions related to compost and decomposition in gardens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7E5DEFA-6A9F-DA9C-A773-B5DE076B7D27}"/>
              </a:ext>
            </a:extLst>
          </p:cNvPr>
          <p:cNvSpPr/>
          <p:nvPr/>
        </p:nvSpPr>
        <p:spPr>
          <a:xfrm>
            <a:off x="187960" y="1389600"/>
            <a:ext cx="6482079" cy="441060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Google Shape;166;p2">
            <a:extLst>
              <a:ext uri="{FF2B5EF4-FFF2-40B4-BE49-F238E27FC236}">
                <a16:creationId xmlns:a16="http://schemas.microsoft.com/office/drawing/2014/main" id="{448CCF23-596D-EEE2-ECF6-0C93C90E9B43}"/>
              </a:ext>
            </a:extLst>
          </p:cNvPr>
          <p:cNvSpPr txBox="1"/>
          <p:nvPr/>
        </p:nvSpPr>
        <p:spPr>
          <a:xfrm>
            <a:off x="1077098" y="150850"/>
            <a:ext cx="566944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Explain decay</a:t>
            </a:r>
            <a:endParaRPr dirty="0">
              <a:latin typeface="Arial Rounded MT Bold" panose="020F0704030504030204" pitchFamily="34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785BA01A-FF71-FCD9-0730-8A2923F01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3409" y="242402"/>
            <a:ext cx="1330454" cy="58795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BCC9105-0E05-99E7-CB6E-585C9435B26F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57" name="Rectangle 3">
            <a:extLst>
              <a:ext uri="{FF2B5EF4-FFF2-40B4-BE49-F238E27FC236}">
                <a16:creationId xmlns:a16="http://schemas.microsoft.com/office/drawing/2014/main" id="{C3EF5156-49B4-C2B2-A3D6-94F4F0795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98" y="1989055"/>
            <a:ext cx="6479399" cy="1932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Task 1: A gardener investigates if turning over the waste in a compost heap makes the waste decay more quickly. The gardener:</a:t>
            </a:r>
          </a:p>
          <a:p>
            <a:pPr>
              <a:defRPr/>
            </a:pPr>
            <a:endParaRPr lang="en-GB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makes two separate heaps of garden waste, heap A and heap B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turns over the material in heap A every 2 weeks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does not turn over the material in heap B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estimates the amount of decay in the two heaps after 6 months.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GB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The diagram shows the two heaps of garden waste at the beginning of the investigation:</a:t>
            </a:r>
          </a:p>
        </p:txBody>
      </p:sp>
      <p:pic>
        <p:nvPicPr>
          <p:cNvPr id="58" name="Picture 57" descr="A picture containing icon&#10;&#10;Description automatically generated">
            <a:extLst>
              <a:ext uri="{FF2B5EF4-FFF2-40B4-BE49-F238E27FC236}">
                <a16:creationId xmlns:a16="http://schemas.microsoft.com/office/drawing/2014/main" id="{0D7E573E-3CBB-25B7-12FA-5F04085080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298" y="4157407"/>
            <a:ext cx="6449957" cy="1484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>
            <a:reflection blurRad="12700" stA="0" endPos="28000" dist="5000" dir="5400000" sy="-100000" algn="bl" rotWithShape="0"/>
          </a:effectLst>
        </p:spPr>
      </p:pic>
      <p:sp>
        <p:nvSpPr>
          <p:cNvPr id="59" name="Rectangle 3">
            <a:extLst>
              <a:ext uri="{FF2B5EF4-FFF2-40B4-BE49-F238E27FC236}">
                <a16:creationId xmlns:a16="http://schemas.microsoft.com/office/drawing/2014/main" id="{5941FBA3-C99A-3CCC-D1A7-A1360C1D2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624" y="5967816"/>
            <a:ext cx="6479399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(A) Suggest two factors, other than time, the gardener should control to make the investigation fair.</a:t>
            </a:r>
          </a:p>
        </p:txBody>
      </p:sp>
      <p:sp>
        <p:nvSpPr>
          <p:cNvPr id="60" name="Rectangle 3">
            <a:extLst>
              <a:ext uri="{FF2B5EF4-FFF2-40B4-BE49-F238E27FC236}">
                <a16:creationId xmlns:a16="http://schemas.microsoft.com/office/drawing/2014/main" id="{F775C62A-6F7A-50F7-BD0E-4255CCD30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98" y="6459418"/>
            <a:ext cx="6479399" cy="1193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1.____________________________________________________________________________________________________________________________________________________________________________________________________________________________________________________ 2.____________________________________________________________________________________________________________________________________________________________________________________________________________________________________________________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7C12ED63-4260-4724-9944-AFD37278C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625" y="7712566"/>
            <a:ext cx="6479399" cy="2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(B) Name one type of living thing that causes decay. </a:t>
            </a:r>
          </a:p>
        </p:txBody>
      </p:sp>
      <p:sp>
        <p:nvSpPr>
          <p:cNvPr id="62" name="Rectangle 3">
            <a:extLst>
              <a:ext uri="{FF2B5EF4-FFF2-40B4-BE49-F238E27FC236}">
                <a16:creationId xmlns:a16="http://schemas.microsoft.com/office/drawing/2014/main" id="{C4E9CB63-3B62-A5EB-7A59-9E06CEAF3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625" y="7982779"/>
            <a:ext cx="6479399" cy="2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972989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/>
          <p:nvPr/>
        </p:nvSpPr>
        <p:spPr>
          <a:xfrm>
            <a:off x="1093357" y="177564"/>
            <a:ext cx="5580506" cy="71763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69" name="Picture 68" descr="Graphical user interface&#10;&#10;Description automatically generated">
            <a:extLst>
              <a:ext uri="{FF2B5EF4-FFF2-40B4-BE49-F238E27FC236}">
                <a16:creationId xmlns:a16="http://schemas.microsoft.com/office/drawing/2014/main" id="{1AE04517-856E-BB7A-8580-0741698362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79710670-DC7D-3293-9BE4-59CFA57CD1F6}"/>
              </a:ext>
            </a:extLst>
          </p:cNvPr>
          <p:cNvSpPr txBox="1"/>
          <p:nvPr/>
        </p:nvSpPr>
        <p:spPr>
          <a:xfrm>
            <a:off x="4440397" y="87072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KS4_07_11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D3650F-FC8B-4072-CFA0-DAAF7DA361B0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oogle Shape;166;p2">
            <a:extLst>
              <a:ext uri="{FF2B5EF4-FFF2-40B4-BE49-F238E27FC236}">
                <a16:creationId xmlns:a16="http://schemas.microsoft.com/office/drawing/2014/main" id="{448CCF23-596D-EEE2-ECF6-0C93C90E9B43}"/>
              </a:ext>
            </a:extLst>
          </p:cNvPr>
          <p:cNvSpPr txBox="1"/>
          <p:nvPr/>
        </p:nvSpPr>
        <p:spPr>
          <a:xfrm>
            <a:off x="1077098" y="150850"/>
            <a:ext cx="566944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Explain decay</a:t>
            </a:r>
            <a:endParaRPr dirty="0">
              <a:latin typeface="Arial Rounded MT Bold" panose="020F0704030504030204" pitchFamily="34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785BA01A-FF71-FCD9-0730-8A2923F01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3409" y="242402"/>
            <a:ext cx="1330454" cy="58795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BCC9105-0E05-99E7-CB6E-585C9435B26F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7769FBB-938E-2F90-8A74-AE8438464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71" y="4947541"/>
            <a:ext cx="6479399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Task 2: Gardeners often collect fallen leaves in autumn and place them on compost heaps in the garden.</a:t>
            </a: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C67566D6-7552-63B1-F8B5-272BA78831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8241" y="5461603"/>
            <a:ext cx="4401477" cy="1695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>
            <a:reflection blurRad="12700" stA="0" endPos="28000" dist="5000" dir="5400000" sy="-100000" algn="bl" rotWithShape="0"/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17CBD03-7A19-2057-81A3-D5B64BA99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71" y="7253941"/>
            <a:ext cx="6479399" cy="2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(A) Over the next year the leaves decay. Which living things cause decay?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562219D-5C58-D18A-8751-A9DBEB46E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514" y="7524154"/>
            <a:ext cx="6479399" cy="2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F22D1F0-9E67-8499-C45B-B852B9A8D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514" y="7820340"/>
            <a:ext cx="6479399" cy="2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(B) The leaves decay more quickly in summer than in winter. Give one reason why.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CD63DC1-6E9A-BE90-DC23-08A8195C3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414" y="8093678"/>
            <a:ext cx="6479399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F67CC02-8D47-27F0-A9A5-616C8D9EB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414" y="8548557"/>
            <a:ext cx="6479399" cy="1008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(C) The compost heap has holes in its sides to let gases enter. Which gas is needed for decay? Tick one box. </a:t>
            </a:r>
          </a:p>
          <a:p>
            <a:pPr marL="628650" lvl="1" indent="-171450">
              <a:buFont typeface="Wingdings" pitchFamily="2" charset="2"/>
              <a:buChar char="q"/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Carbon dioxide</a:t>
            </a:r>
          </a:p>
          <a:p>
            <a:pPr marL="628650" lvl="1" indent="-171450">
              <a:buFont typeface="Wingdings" pitchFamily="2" charset="2"/>
              <a:buChar char="q"/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Nitrogen</a:t>
            </a:r>
          </a:p>
          <a:p>
            <a:pPr marL="628650" lvl="1" indent="-171450">
              <a:buFont typeface="Wingdings" pitchFamily="2" charset="2"/>
              <a:buChar char="q"/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Oxygen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5E564E77-C40B-DF3E-0FB4-122B951CD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78" y="1305297"/>
            <a:ext cx="6479399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Task 1 continued:</a:t>
            </a:r>
          </a:p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(C) The gardener’s results are shown in the table.</a:t>
            </a:r>
          </a:p>
        </p:txBody>
      </p:sp>
      <p:graphicFrame>
        <p:nvGraphicFramePr>
          <p:cNvPr id="12" name="Table 95">
            <a:extLst>
              <a:ext uri="{FF2B5EF4-FFF2-40B4-BE49-F238E27FC236}">
                <a16:creationId xmlns:a16="http://schemas.microsoft.com/office/drawing/2014/main" id="{BC042D80-2C15-6B7A-4E6C-4814CDF76A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136742"/>
              </p:ext>
            </p:extLst>
          </p:nvPr>
        </p:nvGraphicFramePr>
        <p:xfrm>
          <a:off x="2003564" y="1786149"/>
          <a:ext cx="2850872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436">
                  <a:extLst>
                    <a:ext uri="{9D8B030D-6E8A-4147-A177-3AD203B41FA5}">
                      <a16:colId xmlns:a16="http://schemas.microsoft.com/office/drawing/2014/main" val="3109048388"/>
                    </a:ext>
                  </a:extLst>
                </a:gridCol>
                <a:gridCol w="1425436">
                  <a:extLst>
                    <a:ext uri="{9D8B030D-6E8A-4147-A177-3AD203B41FA5}">
                      <a16:colId xmlns:a16="http://schemas.microsoft.com/office/drawing/2014/main" val="1117212410"/>
                    </a:ext>
                  </a:extLst>
                </a:gridCol>
              </a:tblGrid>
              <a:tr h="36402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Compost heap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Estimated amount of decay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70238"/>
                  </a:ext>
                </a:extLst>
              </a:tr>
              <a:tr h="2447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A lot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900326"/>
                  </a:ext>
                </a:extLst>
              </a:tr>
              <a:tr h="2447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Very little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434484"/>
                  </a:ext>
                </a:extLst>
              </a:tr>
            </a:tbl>
          </a:graphicData>
        </a:graphic>
      </p:graphicFrame>
      <p:sp>
        <p:nvSpPr>
          <p:cNvPr id="13" name="Rectangle 3">
            <a:extLst>
              <a:ext uri="{FF2B5EF4-FFF2-40B4-BE49-F238E27FC236}">
                <a16:creationId xmlns:a16="http://schemas.microsoft.com/office/drawing/2014/main" id="{4C971A61-0836-A656-D35A-EB8590875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75" y="2837548"/>
            <a:ext cx="6479399" cy="2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(i) Why does turning over the material in heap A make the material decay faster?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547C0634-F8F0-E30B-6C49-213871A3F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75" y="3046022"/>
            <a:ext cx="6479399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55778380-B498-89D8-3CC6-91FB1EDE1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81" y="3569513"/>
            <a:ext cx="6479399" cy="639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(ii) The gardener puts decayed material around his plants to help them grow. Suggest why the plants in a woodland grow well each year without material from compost heaps being added.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EA3E2159-34B3-80F2-4326-55BF2283F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00" y="4126898"/>
            <a:ext cx="6479399" cy="1008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defRPr/>
            </a:pPr>
            <a:endParaRPr lang="en-GB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9049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336</Words>
  <Application>Microsoft Macintosh PowerPoint</Application>
  <PresentationFormat>A4 Paper (210x297 mm)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</vt:lpstr>
      <vt:lpstr>Arial Rounded MT Bold</vt:lpstr>
      <vt:lpstr>Calibri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16</cp:revision>
  <dcterms:created xsi:type="dcterms:W3CDTF">2022-04-04T08:08:59Z</dcterms:created>
  <dcterms:modified xsi:type="dcterms:W3CDTF">2022-12-19T15:19:18Z</dcterms:modified>
</cp:coreProperties>
</file>