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  <a:srgbClr val="19A3B7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5840" autoAdjust="0"/>
  </p:normalViewPr>
  <p:slideViewPr>
    <p:cSldViewPr snapToGrid="0" snapToObjects="1">
      <p:cViewPr>
        <p:scale>
          <a:sx n="200" d="100"/>
          <a:sy n="200" d="100"/>
        </p:scale>
        <p:origin x="-1304" y="-76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12/7/21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5949">
            <a:off x="4739744" y="1973500"/>
            <a:ext cx="1364202" cy="258310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9906" y="955502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19A3B7"/>
          </a:solidFill>
          <a:ln>
            <a:solidFill>
              <a:srgbClr val="19A3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S05.01.10 Handout </a:t>
            </a:r>
          </a:p>
        </p:txBody>
      </p:sp>
      <p:sp>
        <p:nvSpPr>
          <p:cNvPr id="11" name="Rounded Rectangular Callout 10"/>
          <p:cNvSpPr/>
          <p:nvPr/>
        </p:nvSpPr>
        <p:spPr>
          <a:xfrm flipV="1">
            <a:off x="1170390" y="556958"/>
            <a:ext cx="5482403" cy="395349"/>
          </a:xfrm>
          <a:prstGeom prst="wedgeRoundRectCallout">
            <a:avLst>
              <a:gd name="adj1" fmla="val -52617"/>
              <a:gd name="adj2" fmla="val 13196"/>
              <a:gd name="adj3" fmla="val 16667"/>
            </a:avLst>
          </a:prstGeom>
          <a:noFill/>
          <a:ln w="15875">
            <a:solidFill>
              <a:srgbClr val="19A3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2" name="TextBox 11"/>
          <p:cNvSpPr txBox="1"/>
          <p:nvPr/>
        </p:nvSpPr>
        <p:spPr>
          <a:xfrm>
            <a:off x="1176528" y="590298"/>
            <a:ext cx="54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9A3B7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Describe the Big Bang theory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5E12255-F13B-497B-B769-1ACFD7B88B49}"/>
              </a:ext>
            </a:extLst>
          </p:cNvPr>
          <p:cNvGrpSpPr/>
          <p:nvPr/>
        </p:nvGrpSpPr>
        <p:grpSpPr>
          <a:xfrm>
            <a:off x="199069" y="1057355"/>
            <a:ext cx="6453724" cy="516435"/>
            <a:chOff x="184289" y="1674795"/>
            <a:chExt cx="6453724" cy="692265"/>
          </a:xfrm>
        </p:grpSpPr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184289" y="1674795"/>
              <a:ext cx="6232084" cy="692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84720" tIns="42360" rIns="84720" bIns="423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Discover what blowing up a balloon can tell us about the universe and the Big Bang theory.</a:t>
              </a: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99281" y="1685001"/>
              <a:ext cx="6438732" cy="671856"/>
            </a:xfrm>
            <a:prstGeom prst="roundRect">
              <a:avLst/>
            </a:prstGeom>
            <a:noFill/>
            <a:ln w="15875"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8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9" y="514601"/>
            <a:ext cx="474031" cy="47403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9E98CCC-A981-4850-8CA5-978841B57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414870"/>
              </p:ext>
            </p:extLst>
          </p:nvPr>
        </p:nvGraphicFramePr>
        <p:xfrm>
          <a:off x="214062" y="4348837"/>
          <a:ext cx="6438733" cy="5163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3057">
                  <a:extLst>
                    <a:ext uri="{9D8B030D-6E8A-4147-A177-3AD203B41FA5}">
                      <a16:colId xmlns:a16="http://schemas.microsoft.com/office/drawing/2014/main" val="1292710833"/>
                    </a:ext>
                  </a:extLst>
                </a:gridCol>
                <a:gridCol w="2382838">
                  <a:extLst>
                    <a:ext uri="{9D8B030D-6E8A-4147-A177-3AD203B41FA5}">
                      <a16:colId xmlns:a16="http://schemas.microsoft.com/office/drawing/2014/main" val="3204270307"/>
                    </a:ext>
                  </a:extLst>
                </a:gridCol>
                <a:gridCol w="2382838">
                  <a:extLst>
                    <a:ext uri="{9D8B030D-6E8A-4147-A177-3AD203B41FA5}">
                      <a16:colId xmlns:a16="http://schemas.microsoft.com/office/drawing/2014/main" val="1037668174"/>
                    </a:ext>
                  </a:extLst>
                </a:gridCol>
              </a:tblGrid>
              <a:tr h="478691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Points on the Balloon</a:t>
                      </a:r>
                      <a:endParaRPr lang="en-GB" sz="13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A3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First Measurement (cm)</a:t>
                      </a:r>
                      <a:endParaRPr lang="en-GB" sz="13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Second Measurement (cm)</a:t>
                      </a:r>
                      <a:endParaRPr lang="en-GB" sz="13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508787"/>
                  </a:ext>
                </a:extLst>
              </a:tr>
              <a:tr h="779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A - B</a:t>
                      </a:r>
                      <a:endParaRPr lang="en-GB" sz="24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A3B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079495"/>
                  </a:ext>
                </a:extLst>
              </a:tr>
              <a:tr h="779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A - C</a:t>
                      </a:r>
                      <a:endParaRPr lang="en-GB" sz="24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A3B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02455"/>
                  </a:ext>
                </a:extLst>
              </a:tr>
              <a:tr h="779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A - D</a:t>
                      </a:r>
                      <a:endParaRPr lang="en-GB" sz="24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A3B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625515"/>
                  </a:ext>
                </a:extLst>
              </a:tr>
              <a:tr h="779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B - C</a:t>
                      </a:r>
                      <a:endParaRPr lang="en-GB" sz="24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A3B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888375"/>
                  </a:ext>
                </a:extLst>
              </a:tr>
              <a:tr h="779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B - D</a:t>
                      </a:r>
                      <a:endParaRPr lang="en-GB" sz="24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A3B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988600"/>
                  </a:ext>
                </a:extLst>
              </a:tr>
              <a:tr h="77928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C - D</a:t>
                      </a:r>
                      <a:endParaRPr lang="en-GB" sz="24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9A3B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8103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56C605C8-E6FB-4F7D-833F-0D7DD50C95C0}"/>
              </a:ext>
            </a:extLst>
          </p:cNvPr>
          <p:cNvSpPr/>
          <p:nvPr/>
        </p:nvSpPr>
        <p:spPr>
          <a:xfrm>
            <a:off x="199281" y="1670576"/>
            <a:ext cx="4359645" cy="2581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Partially blow up a balloon and use a clothes peg or a paperclip to keep the air in.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Draw four dots on the balloon and label them A, B, C, and D.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Measure the distances between each dot using a measuring tape.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Record your results in the table below.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Blow up the balloon up the rest of the way and tie it off.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en-US" sz="12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Measure the new distances between the dots. </a:t>
            </a:r>
            <a:endParaRPr lang="en-GB" sz="1200" dirty="0">
              <a:solidFill>
                <a:srgbClr val="2FA2B4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448F853-F682-43F9-B0FD-BC477F0104B7}"/>
              </a:ext>
            </a:extLst>
          </p:cNvPr>
          <p:cNvSpPr/>
          <p:nvPr/>
        </p:nvSpPr>
        <p:spPr>
          <a:xfrm>
            <a:off x="6067695" y="2554520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1899C41-535A-4DEF-A996-CEA356A89AE0}"/>
              </a:ext>
            </a:extLst>
          </p:cNvPr>
          <p:cNvSpPr/>
          <p:nvPr/>
        </p:nvSpPr>
        <p:spPr>
          <a:xfrm>
            <a:off x="4806682" y="2546526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9421572-706E-4C89-8857-B8260B34EC23}"/>
              </a:ext>
            </a:extLst>
          </p:cNvPr>
          <p:cNvSpPr/>
          <p:nvPr/>
        </p:nvSpPr>
        <p:spPr>
          <a:xfrm>
            <a:off x="5466343" y="3685474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E8B297E-7787-4B0A-B0A6-0672773BC948}"/>
              </a:ext>
            </a:extLst>
          </p:cNvPr>
          <p:cNvSpPr txBox="1"/>
          <p:nvPr/>
        </p:nvSpPr>
        <p:spPr>
          <a:xfrm>
            <a:off x="5782571" y="2425133"/>
            <a:ext cx="29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A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4F1222D-04E3-4DBB-BB7B-D0888134C0C2}"/>
              </a:ext>
            </a:extLst>
          </p:cNvPr>
          <p:cNvSpPr txBox="1"/>
          <p:nvPr/>
        </p:nvSpPr>
        <p:spPr>
          <a:xfrm>
            <a:off x="4531016" y="2436322"/>
            <a:ext cx="29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C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E7528E9-3309-4AB1-9D9F-38463B90136B}"/>
              </a:ext>
            </a:extLst>
          </p:cNvPr>
          <p:cNvSpPr txBox="1"/>
          <p:nvPr/>
        </p:nvSpPr>
        <p:spPr>
          <a:xfrm>
            <a:off x="5197537" y="3575189"/>
            <a:ext cx="29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D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448F853-F682-43F9-B0FD-BC477F0104B7}"/>
              </a:ext>
            </a:extLst>
          </p:cNvPr>
          <p:cNvSpPr/>
          <p:nvPr/>
        </p:nvSpPr>
        <p:spPr>
          <a:xfrm>
            <a:off x="5467954" y="1926079"/>
            <a:ext cx="144000" cy="14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8B297E-7787-4B0A-B0A6-0672773BC948}"/>
              </a:ext>
            </a:extLst>
          </p:cNvPr>
          <p:cNvSpPr txBox="1"/>
          <p:nvPr/>
        </p:nvSpPr>
        <p:spPr>
          <a:xfrm>
            <a:off x="5182830" y="1809392"/>
            <a:ext cx="29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B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D39BA0-4D01-4CAB-842C-E5A2D9E54535}"/>
              </a:ext>
            </a:extLst>
          </p:cNvPr>
          <p:cNvSpPr txBox="1"/>
          <p:nvPr/>
        </p:nvSpPr>
        <p:spPr>
          <a:xfrm>
            <a:off x="193145" y="1481015"/>
            <a:ext cx="6453512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1. What happened to the points on the balloon? Were there any exceptions?</a:t>
            </a:r>
            <a:br>
              <a:rPr lang="en-US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US" sz="1200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r>
              <a:rPr lang="en-US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2. In your model, which points moved the furthest away from each other and which points moved the least distance from each other?</a:t>
            </a:r>
          </a:p>
          <a:p>
            <a:r>
              <a:rPr lang="en-US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Furthest: </a:t>
            </a: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________________________________________________</a:t>
            </a:r>
            <a:br>
              <a:rPr lang="en-US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Least far: </a:t>
            </a: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________________________________________________</a:t>
            </a:r>
          </a:p>
          <a:p>
            <a:endParaRPr lang="en-US" sz="1200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r>
              <a:rPr lang="en-US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3. What do you think this model tells us about the universe? Is it expanding, contracting, or staying the same? Why does the model prove this?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r>
              <a:rPr lang="en-US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4. How long ago do we think the Big Bang was?</a:t>
            </a:r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</a:t>
            </a:r>
          </a:p>
          <a:p>
            <a:endParaRPr lang="en-US" sz="1200" dirty="0">
              <a:solidFill>
                <a:srgbClr val="2FA2B4"/>
              </a:solidFill>
              <a:latin typeface="Arial Rounded MT Bold" panose="020F0704030504030204" pitchFamily="34" charset="0"/>
            </a:endParaRPr>
          </a:p>
          <a:p>
            <a:r>
              <a:rPr lang="en-US" sz="1200" dirty="0">
                <a:solidFill>
                  <a:srgbClr val="2FA2B4"/>
                </a:solidFill>
                <a:latin typeface="Arial Rounded MT Bold" panose="020F0704030504030204" pitchFamily="34" charset="0"/>
              </a:rPr>
              <a:t>5. Scientists are unsure what happened before the Big Bang and what caused it to happen. Write a creative short story describing what you think might have happened.</a:t>
            </a:r>
          </a:p>
          <a:p>
            <a:r>
              <a:rPr lang="en-US" dirty="0">
                <a:solidFill>
                  <a:srgbClr val="2FA2B4"/>
                </a:solidFill>
                <a:latin typeface="Arial Rounded MT Bold" panose="020F070403050403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9906" y="955502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</a:t>
            </a:r>
            <a:r>
              <a:rPr lang="en-US" sz="102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© 2022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AFE3E7-C870-4C37-9E56-E897501E6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145" y="7835555"/>
            <a:ext cx="1491500" cy="1363324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199281" y="176625"/>
            <a:ext cx="6459648" cy="167972"/>
          </a:xfrm>
          <a:prstGeom prst="roundRect">
            <a:avLst/>
          </a:prstGeom>
          <a:solidFill>
            <a:srgbClr val="19A3B7"/>
          </a:solidFill>
          <a:ln>
            <a:solidFill>
              <a:srgbClr val="19A3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S05.01.10 Handout </a:t>
            </a:r>
          </a:p>
        </p:txBody>
      </p:sp>
      <p:sp>
        <p:nvSpPr>
          <p:cNvPr id="16" name="Rounded Rectangular Callout 15"/>
          <p:cNvSpPr/>
          <p:nvPr/>
        </p:nvSpPr>
        <p:spPr>
          <a:xfrm flipV="1">
            <a:off x="1170390" y="442658"/>
            <a:ext cx="5482403" cy="395349"/>
          </a:xfrm>
          <a:prstGeom prst="wedgeRoundRectCallout">
            <a:avLst>
              <a:gd name="adj1" fmla="val -52617"/>
              <a:gd name="adj2" fmla="val 13196"/>
              <a:gd name="adj3" fmla="val 16667"/>
            </a:avLst>
          </a:prstGeom>
          <a:noFill/>
          <a:ln w="15875">
            <a:solidFill>
              <a:srgbClr val="19A3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8" name="TextBox 17"/>
          <p:cNvSpPr txBox="1"/>
          <p:nvPr/>
        </p:nvSpPr>
        <p:spPr>
          <a:xfrm>
            <a:off x="1176528" y="475998"/>
            <a:ext cx="5476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9A3B7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Describe the Big Bang theory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5E12255-F13B-497B-B769-1ACFD7B88B49}"/>
              </a:ext>
            </a:extLst>
          </p:cNvPr>
          <p:cNvGrpSpPr/>
          <p:nvPr/>
        </p:nvGrpSpPr>
        <p:grpSpPr>
          <a:xfrm>
            <a:off x="199069" y="943055"/>
            <a:ext cx="6453724" cy="516435"/>
            <a:chOff x="184289" y="1674795"/>
            <a:chExt cx="6453724" cy="692265"/>
          </a:xfrm>
        </p:grpSpPr>
        <p:sp>
          <p:nvSpPr>
            <p:cNvPr id="20" name="Rectangle 3"/>
            <p:cNvSpPr>
              <a:spLocks noChangeArrowheads="1"/>
            </p:cNvSpPr>
            <p:nvPr/>
          </p:nvSpPr>
          <p:spPr bwMode="auto">
            <a:xfrm>
              <a:off x="184289" y="1674795"/>
              <a:ext cx="6232084" cy="692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84720" tIns="42360" rIns="84720" bIns="4236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8471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dirty="0">
                  <a:solidFill>
                    <a:srgbClr val="2FA2B4"/>
                  </a:solidFill>
                  <a:latin typeface="Arial Rounded MT Bold" charset="0"/>
                  <a:ea typeface="Arial Rounded MT Bold" charset="0"/>
                  <a:cs typeface="Arial Rounded MT Bold" charset="0"/>
                </a:rPr>
                <a:t>Discover what blowing up a balloon can tell us about the universe and the Big Bang theory.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99281" y="1685001"/>
              <a:ext cx="6438732" cy="671856"/>
            </a:xfrm>
            <a:prstGeom prst="roundRect">
              <a:avLst/>
            </a:prstGeom>
            <a:noFill/>
            <a:ln w="15875">
              <a:solidFill>
                <a:srgbClr val="2FA2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8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9" y="400301"/>
            <a:ext cx="474031" cy="47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640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4661</TotalTime>
  <Words>309</Words>
  <Application>Microsoft Macintosh PowerPoint</Application>
  <PresentationFormat>A4 Paper (210x297 mm)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97</cp:revision>
  <dcterms:created xsi:type="dcterms:W3CDTF">2016-06-12T08:53:59Z</dcterms:created>
  <dcterms:modified xsi:type="dcterms:W3CDTF">2021-12-07T17:25:08Z</dcterms:modified>
</cp:coreProperties>
</file>