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86" r:id="rId2"/>
    <p:sldId id="394" r:id="rId3"/>
    <p:sldId id="325" r:id="rId4"/>
    <p:sldId id="395" r:id="rId5"/>
    <p:sldId id="396" r:id="rId6"/>
    <p:sldId id="385" r:id="rId7"/>
    <p:sldId id="397" r:id="rId8"/>
    <p:sldId id="377" r:id="rId9"/>
    <p:sldId id="3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/>
    <p:restoredTop sz="94513"/>
  </p:normalViewPr>
  <p:slideViewPr>
    <p:cSldViewPr snapToGrid="0" snapToObjects="1">
      <p:cViewPr varScale="1">
        <p:scale>
          <a:sx n="116" d="100"/>
          <a:sy n="116" d="100"/>
        </p:scale>
        <p:origin x="2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ow to Defeat the Fossil Fuel Industry | The Nation">
            <a:extLst>
              <a:ext uri="{FF2B5EF4-FFF2-40B4-BE49-F238E27FC236}">
                <a16:creationId xmlns:a16="http://schemas.microsoft.com/office/drawing/2014/main" id="{316E00E3-1982-3E41-BE61-4AF8888FB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" b="5401"/>
          <a:stretch/>
        </p:blipFill>
        <p:spPr bwMode="auto">
          <a:xfrm>
            <a:off x="0" y="0"/>
            <a:ext cx="12197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93D0B4-5A79-1248-97B6-03B38678CFF9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416247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efeat the Fossil Fuel Industry | The Nation">
            <a:extLst>
              <a:ext uri="{FF2B5EF4-FFF2-40B4-BE49-F238E27FC236}">
                <a16:creationId xmlns:a16="http://schemas.microsoft.com/office/drawing/2014/main" id="{316E00E3-1982-3E41-BE61-4AF8888FB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" b="5401"/>
          <a:stretch/>
        </p:blipFill>
        <p:spPr bwMode="auto">
          <a:xfrm>
            <a:off x="-5589" y="0"/>
            <a:ext cx="12197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93D0B4-5A79-1248-97B6-03B38678CFF9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00E6BB-A48A-0E47-A467-18E9AABCE89B}"/>
              </a:ext>
            </a:extLst>
          </p:cNvPr>
          <p:cNvSpPr/>
          <p:nvPr/>
        </p:nvSpPr>
        <p:spPr>
          <a:xfrm>
            <a:off x="1015673" y="979155"/>
            <a:ext cx="70002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/>
              <a:t>Fossil fuels are:</a:t>
            </a:r>
          </a:p>
          <a:p>
            <a:endParaRPr lang="en-GB" sz="2400" dirty="0"/>
          </a:p>
          <a:p>
            <a:r>
              <a:rPr lang="en-GB" sz="4400" b="1" dirty="0">
                <a:solidFill>
                  <a:srgbClr val="00B0F0"/>
                </a:solidFill>
              </a:rPr>
              <a:t>coal, oil, </a:t>
            </a:r>
            <a:r>
              <a:rPr lang="en-GB" sz="4400" dirty="0"/>
              <a:t>and </a:t>
            </a:r>
            <a:r>
              <a:rPr lang="en-GB" sz="4400" b="1" dirty="0">
                <a:solidFill>
                  <a:srgbClr val="00B0F0"/>
                </a:solidFill>
              </a:rPr>
              <a:t>gas. 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Explore non-renewable energy resources - fossil fuels</a:t>
            </a:r>
          </a:p>
          <a:p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522946" y="2265037"/>
            <a:ext cx="4763947" cy="374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Define a </a:t>
            </a:r>
            <a:r>
              <a:rPr lang="en-GB" sz="2400" b="1" dirty="0">
                <a:solidFill>
                  <a:srgbClr val="00B0F0"/>
                </a:solidFill>
              </a:rPr>
              <a:t>non-renewable</a:t>
            </a:r>
            <a:r>
              <a:rPr lang="en-GB" sz="2400" dirty="0"/>
              <a:t> energy resource.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Name some </a:t>
            </a:r>
            <a:r>
              <a:rPr lang="en-GB" sz="2400" b="1" dirty="0">
                <a:solidFill>
                  <a:srgbClr val="00B0F0"/>
                </a:solidFill>
              </a:rPr>
              <a:t>non-renewable</a:t>
            </a:r>
            <a:r>
              <a:rPr lang="en-GB" sz="2400" dirty="0"/>
              <a:t> energy resources.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the </a:t>
            </a:r>
            <a:r>
              <a:rPr lang="en-GB" sz="2400" b="1" dirty="0">
                <a:solidFill>
                  <a:srgbClr val="00B0F0"/>
                </a:solidFill>
              </a:rPr>
              <a:t>environmental impact </a:t>
            </a:r>
            <a:r>
              <a:rPr lang="en-GB" sz="2400" dirty="0"/>
              <a:t>of using some non-renewable resources.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Explain the scientific, environmental, social, ethical and economic </a:t>
            </a:r>
            <a:r>
              <a:rPr lang="en-GB" sz="2400" b="1" dirty="0">
                <a:solidFill>
                  <a:srgbClr val="00B0F0"/>
                </a:solidFill>
              </a:rPr>
              <a:t>considerations </a:t>
            </a:r>
            <a:r>
              <a:rPr lang="en-GB" sz="2400" dirty="0"/>
              <a:t>when using some non-renewable resources.</a:t>
            </a:r>
            <a:br>
              <a:rPr lang="en-GB" sz="2400" dirty="0"/>
            </a:b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3074" name="Picture 2" descr="Facts about fossil fuels - production, consumption &amp; impact on climate">
            <a:extLst>
              <a:ext uri="{FF2B5EF4-FFF2-40B4-BE49-F238E27FC236}">
                <a16:creationId xmlns:a16="http://schemas.microsoft.com/office/drawing/2014/main" id="{3C13E25A-5419-4D49-AAA2-8AD9967DF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r="32457"/>
          <a:stretch/>
        </p:blipFill>
        <p:spPr bwMode="auto">
          <a:xfrm>
            <a:off x="6096000" y="0"/>
            <a:ext cx="6092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5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Uses of energy</a:t>
            </a:r>
          </a:p>
          <a:p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1032003" y="5614082"/>
            <a:ext cx="2188170" cy="590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00B0F0"/>
                </a:solidFill>
              </a:rPr>
              <a:t>Transport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5137697" y="6542657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4100" name="Picture 4" descr="New PEUGEOT Cars | East Sussex &amp; West Sussex | Yeomans PEUGEOT">
            <a:extLst>
              <a:ext uri="{FF2B5EF4-FFF2-40B4-BE49-F238E27FC236}">
                <a16:creationId xmlns:a16="http://schemas.microsoft.com/office/drawing/2014/main" id="{06DF6E26-F076-0D4A-AABC-AED0273A7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" y="2264467"/>
            <a:ext cx="4377828" cy="246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Quest Slimline Portable Electric Heater Camping Essentials | World of  Camping">
            <a:extLst>
              <a:ext uri="{FF2B5EF4-FFF2-40B4-BE49-F238E27FC236}">
                <a16:creationId xmlns:a16="http://schemas.microsoft.com/office/drawing/2014/main" id="{0A39C2ED-14C2-FD40-8DED-682A60A0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500" y="1517013"/>
            <a:ext cx="2643115" cy="336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5E5BCC-418D-1A45-8D8F-8EFBF4726E08}"/>
              </a:ext>
            </a:extLst>
          </p:cNvPr>
          <p:cNvSpPr txBox="1"/>
          <p:nvPr/>
        </p:nvSpPr>
        <p:spPr>
          <a:xfrm>
            <a:off x="9097972" y="5596523"/>
            <a:ext cx="2188170" cy="590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00B0F0"/>
                </a:solidFill>
              </a:rPr>
              <a:t>Heating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110" name="Picture 14" descr="AGL incurs Canberra's wrath over plan to shut coal power plant | Financial  Times">
            <a:extLst>
              <a:ext uri="{FF2B5EF4-FFF2-40B4-BE49-F238E27FC236}">
                <a16:creationId xmlns:a16="http://schemas.microsoft.com/office/drawing/2014/main" id="{A5152BEB-A73A-E54F-9CE4-49989B312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5" r="29451"/>
          <a:stretch/>
        </p:blipFill>
        <p:spPr bwMode="auto">
          <a:xfrm>
            <a:off x="4329527" y="-907"/>
            <a:ext cx="4169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2D3481-FC84-D141-BEFD-129E65B7E550}"/>
              </a:ext>
            </a:extLst>
          </p:cNvPr>
          <p:cNvSpPr txBox="1"/>
          <p:nvPr/>
        </p:nvSpPr>
        <p:spPr>
          <a:xfrm>
            <a:off x="4195575" y="5661489"/>
            <a:ext cx="4169015" cy="60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chemeClr val="bg1"/>
                </a:solidFill>
              </a:rPr>
              <a:t>Generating Electricity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FB9752-B35D-AF40-A09A-AB6DDDA11436}"/>
              </a:ext>
            </a:extLst>
          </p:cNvPr>
          <p:cNvSpPr txBox="1"/>
          <p:nvPr/>
        </p:nvSpPr>
        <p:spPr>
          <a:xfrm>
            <a:off x="5418722" y="656907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0472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1032003" y="5614082"/>
            <a:ext cx="2188170" cy="590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00B0F0"/>
                </a:solidFill>
              </a:rPr>
              <a:t>Coal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5137697" y="6542657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D3481-FC84-D141-BEFD-129E65B7E550}"/>
              </a:ext>
            </a:extLst>
          </p:cNvPr>
          <p:cNvSpPr txBox="1"/>
          <p:nvPr/>
        </p:nvSpPr>
        <p:spPr>
          <a:xfrm>
            <a:off x="4195575" y="5661489"/>
            <a:ext cx="4169015" cy="60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chemeClr val="bg1"/>
                </a:solidFill>
              </a:rPr>
              <a:t>Generating Electricity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Facts about fossil fuels - production, consumption &amp; impact on climate">
            <a:extLst>
              <a:ext uri="{FF2B5EF4-FFF2-40B4-BE49-F238E27FC236}">
                <a16:creationId xmlns:a16="http://schemas.microsoft.com/office/drawing/2014/main" id="{49C79EB5-0850-DC41-A106-D3D246F84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7" r="34914"/>
          <a:stretch/>
        </p:blipFill>
        <p:spPr bwMode="auto">
          <a:xfrm>
            <a:off x="4065660" y="4762"/>
            <a:ext cx="4464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FB9752-B35D-AF40-A09A-AB6DDDA11436}"/>
              </a:ext>
            </a:extLst>
          </p:cNvPr>
          <p:cNvSpPr txBox="1"/>
          <p:nvPr/>
        </p:nvSpPr>
        <p:spPr>
          <a:xfrm>
            <a:off x="5418722" y="656907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5124" name="Picture 4" descr="TurkStream begins pumping Russian gas to Bulgaria, bypassing Ukraine -  Emerging Europe">
            <a:extLst>
              <a:ext uri="{FF2B5EF4-FFF2-40B4-BE49-F238E27FC236}">
                <a16:creationId xmlns:a16="http://schemas.microsoft.com/office/drawing/2014/main" id="{DDC1BFC3-473C-EB43-9079-982B0BFED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2" r="40003"/>
          <a:stretch/>
        </p:blipFill>
        <p:spPr bwMode="auto">
          <a:xfrm>
            <a:off x="8097277" y="96"/>
            <a:ext cx="4094723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5E5BCC-418D-1A45-8D8F-8EFBF4726E08}"/>
              </a:ext>
            </a:extLst>
          </p:cNvPr>
          <p:cNvSpPr txBox="1"/>
          <p:nvPr/>
        </p:nvSpPr>
        <p:spPr>
          <a:xfrm>
            <a:off x="8949793" y="3423539"/>
            <a:ext cx="2188170" cy="590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4400" b="1" dirty="0">
                <a:solidFill>
                  <a:schemeClr val="bg1"/>
                </a:solidFill>
              </a:rPr>
              <a:t>Gas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126" name="Picture 6" descr="Is coal the only way to deal with energy poverty in developing economies?">
            <a:extLst>
              <a:ext uri="{FF2B5EF4-FFF2-40B4-BE49-F238E27FC236}">
                <a16:creationId xmlns:a16="http://schemas.microsoft.com/office/drawing/2014/main" id="{3EA990C9-7DC3-8549-B4F5-EA8B889B8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3"/>
          <a:stretch/>
        </p:blipFill>
        <p:spPr bwMode="auto">
          <a:xfrm>
            <a:off x="-1" y="96"/>
            <a:ext cx="4076678" cy="687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30B352-6B4C-334A-A385-F511B86FAB88}"/>
              </a:ext>
            </a:extLst>
          </p:cNvPr>
          <p:cNvSpPr txBox="1"/>
          <p:nvPr/>
        </p:nvSpPr>
        <p:spPr>
          <a:xfrm>
            <a:off x="4661542" y="3446822"/>
            <a:ext cx="2188170" cy="590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4400" b="1" dirty="0">
                <a:solidFill>
                  <a:schemeClr val="bg1"/>
                </a:solidFill>
              </a:rPr>
              <a:t>Oil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3F03ED-6FF7-7848-BB78-FAB17E33EF98}"/>
              </a:ext>
            </a:extLst>
          </p:cNvPr>
          <p:cNvSpPr txBox="1"/>
          <p:nvPr/>
        </p:nvSpPr>
        <p:spPr>
          <a:xfrm>
            <a:off x="629925" y="3446822"/>
            <a:ext cx="2188170" cy="590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4400" b="1" dirty="0">
                <a:solidFill>
                  <a:schemeClr val="bg1"/>
                </a:solidFill>
              </a:rPr>
              <a:t>Coal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6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8C3ABCD-652F-5F40-9F59-CF5428175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6536336"/>
            <a:ext cx="2184400" cy="317500"/>
          </a:xfrm>
          <a:prstGeom prst="rect">
            <a:avLst/>
          </a:prstGeom>
        </p:spPr>
      </p:pic>
      <p:pic>
        <p:nvPicPr>
          <p:cNvPr id="6146" name="Picture 2" descr="There are so many ways of capturing carbon dioxide: we must start using  them now | by Enrique Dans | Enrique Dans | Medium">
            <a:extLst>
              <a:ext uri="{FF2B5EF4-FFF2-40B4-BE49-F238E27FC236}">
                <a16:creationId xmlns:a16="http://schemas.microsoft.com/office/drawing/2014/main" id="{123E44D0-E24A-D24A-80DB-4ECEA65A0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r="9353"/>
          <a:stretch/>
        </p:blipFill>
        <p:spPr bwMode="auto">
          <a:xfrm>
            <a:off x="-1" y="0"/>
            <a:ext cx="12560969" cy="68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D045F07-D5A4-A449-856B-01418978D49E}"/>
              </a:ext>
            </a:extLst>
          </p:cNvPr>
          <p:cNvSpPr txBox="1"/>
          <p:nvPr/>
        </p:nvSpPr>
        <p:spPr>
          <a:xfrm>
            <a:off x="5418722" y="656907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21496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Distribution of Fossil Fuels | National Geographic Society">
            <a:extLst>
              <a:ext uri="{FF2B5EF4-FFF2-40B4-BE49-F238E27FC236}">
                <a16:creationId xmlns:a16="http://schemas.microsoft.com/office/drawing/2014/main" id="{A8288329-2FD3-5A42-B476-6BA0C5E29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98321-B3B2-B242-8DE9-84F862788FFB}"/>
              </a:ext>
            </a:extLst>
          </p:cNvPr>
          <p:cNvSpPr txBox="1"/>
          <p:nvPr/>
        </p:nvSpPr>
        <p:spPr>
          <a:xfrm>
            <a:off x="5418722" y="656907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81985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405F7-4C8E-7A46-85E6-2AB0579E2217}"/>
              </a:ext>
            </a:extLst>
          </p:cNvPr>
          <p:cNvSpPr/>
          <p:nvPr/>
        </p:nvSpPr>
        <p:spPr>
          <a:xfrm>
            <a:off x="11012541" y="1467546"/>
            <a:ext cx="1165778" cy="96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0025E-72A3-A040-B62C-C945CF3A7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334" y="6540500"/>
            <a:ext cx="2184400" cy="317500"/>
          </a:xfrm>
          <a:prstGeom prst="rect">
            <a:avLst/>
          </a:prstGeom>
        </p:spPr>
      </p:pic>
      <p:pic>
        <p:nvPicPr>
          <p:cNvPr id="8194" name="Picture 2" descr="Exhaust fumes of an old truck.» – Photochain">
            <a:extLst>
              <a:ext uri="{FF2B5EF4-FFF2-40B4-BE49-F238E27FC236}">
                <a16:creationId xmlns:a16="http://schemas.microsoft.com/office/drawing/2014/main" id="{707D6BDE-131B-CA42-A62F-7C1286ED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B30BC36-B1B4-BF43-B0F4-6D9B44E44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3"/>
          <a:stretch/>
        </p:blipFill>
        <p:spPr bwMode="auto">
          <a:xfrm>
            <a:off x="6229350" y="0"/>
            <a:ext cx="59489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3EB480-84F2-9E40-B93A-A07767303A4F}"/>
              </a:ext>
            </a:extLst>
          </p:cNvPr>
          <p:cNvSpPr txBox="1"/>
          <p:nvPr/>
        </p:nvSpPr>
        <p:spPr>
          <a:xfrm>
            <a:off x="5418722" y="656907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9544C-EAFB-704A-9CF0-4207848777EF}"/>
              </a:ext>
            </a:extLst>
          </p:cNvPr>
          <p:cNvSpPr txBox="1"/>
          <p:nvPr/>
        </p:nvSpPr>
        <p:spPr>
          <a:xfrm>
            <a:off x="164593" y="2433319"/>
            <a:ext cx="5429249" cy="590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4400" b="1" dirty="0">
                <a:solidFill>
                  <a:schemeClr val="bg1"/>
                </a:solidFill>
              </a:rPr>
              <a:t>exhaust fumes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FA4C0-D358-BC4F-9E52-488B59A717DF}"/>
              </a:ext>
            </a:extLst>
          </p:cNvPr>
          <p:cNvSpPr txBox="1"/>
          <p:nvPr/>
        </p:nvSpPr>
        <p:spPr>
          <a:xfrm>
            <a:off x="6507321" y="4486910"/>
            <a:ext cx="5429249" cy="590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4400" b="1" dirty="0">
                <a:solidFill>
                  <a:schemeClr val="bg1"/>
                </a:solidFill>
              </a:rPr>
              <a:t>acid rain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2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40025E-72A3-A040-B62C-C945CF3A7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334" y="6540500"/>
            <a:ext cx="2184400" cy="317500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C03D73D4-2654-2946-B0EF-BE334D60A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7"/>
          <a:stretch/>
        </p:blipFill>
        <p:spPr bwMode="auto">
          <a:xfrm>
            <a:off x="-45466" y="1"/>
            <a:ext cx="122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660B96-8CDA-2640-A0E4-BE0349769143}"/>
              </a:ext>
            </a:extLst>
          </p:cNvPr>
          <p:cNvSpPr txBox="1"/>
          <p:nvPr/>
        </p:nvSpPr>
        <p:spPr>
          <a:xfrm>
            <a:off x="5418722" y="656907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049231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153</Words>
  <Application>Microsoft Macintosh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Shannon Weldon (BIO - Postgraduate Researcher)</cp:lastModifiedBy>
  <cp:revision>205</cp:revision>
  <dcterms:created xsi:type="dcterms:W3CDTF">2021-05-21T15:41:32Z</dcterms:created>
  <dcterms:modified xsi:type="dcterms:W3CDTF">2022-08-21T21:41:26Z</dcterms:modified>
</cp:coreProperties>
</file>