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7E80"/>
    <a:srgbClr val="55C7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>
        <p:scale>
          <a:sx n="110" d="100"/>
          <a:sy n="110" d="100"/>
        </p:scale>
        <p:origin x="14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86-1317-42AA-9D5D-1EEDEC55F8FE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60B9-D590-48A6-A56F-45C14F7F3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23270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86-1317-42AA-9D5D-1EEDEC55F8FE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60B9-D590-48A6-A56F-45C14F7F3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8142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86-1317-42AA-9D5D-1EEDEC55F8FE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60B9-D590-48A6-A56F-45C14F7F3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131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86-1317-42AA-9D5D-1EEDEC55F8FE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60B9-D590-48A6-A56F-45C14F7F3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3214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86-1317-42AA-9D5D-1EEDEC55F8FE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60B9-D590-48A6-A56F-45C14F7F3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616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86-1317-42AA-9D5D-1EEDEC55F8FE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60B9-D590-48A6-A56F-45C14F7F3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600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86-1317-42AA-9D5D-1EEDEC55F8FE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60B9-D590-48A6-A56F-45C14F7F3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40260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86-1317-42AA-9D5D-1EEDEC55F8FE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60B9-D590-48A6-A56F-45C14F7F3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16194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86-1317-42AA-9D5D-1EEDEC55F8FE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60B9-D590-48A6-A56F-45C14F7F3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460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86-1317-42AA-9D5D-1EEDEC55F8FE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60B9-D590-48A6-A56F-45C14F7F3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535501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2D686-1317-42AA-9D5D-1EEDEC55F8FE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160B9-D590-48A6-A56F-45C14F7F3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3904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D2D686-1317-42AA-9D5D-1EEDEC55F8FE}" type="datetimeFigureOut">
              <a:rPr lang="en-GB" smtClean="0"/>
              <a:t>14/08/2022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160B9-D590-48A6-A56F-45C14F7F3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5926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emf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2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Graphical user interface&#10;&#10;Description automatically generated">
            <a:extLst>
              <a:ext uri="{FF2B5EF4-FFF2-40B4-BE49-F238E27FC236}">
                <a16:creationId xmlns:a16="http://schemas.microsoft.com/office/drawing/2014/main" id="{1B98FC91-72F4-00BB-CC62-B900A6DB47CE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-203" y="0"/>
            <a:ext cx="6854622" cy="13896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846B8E1E-34A4-A4C3-7909-E6AF156B9428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COP26_01_02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90A31BD-6EAE-0EF9-1015-03C3B55E2C67}"/>
              </a:ext>
            </a:extLst>
          </p:cNvPr>
          <p:cNvSpPr txBox="1"/>
          <p:nvPr/>
        </p:nvSpPr>
        <p:spPr>
          <a:xfrm>
            <a:off x="1042997" y="215435"/>
            <a:ext cx="3843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</a:t>
            </a:r>
            <a:r>
              <a:rPr lang="en-US" sz="1200" b="0" i="0" u="none" strike="noStrike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Explore how to accelerate the phase-out of coal</a:t>
            </a:r>
            <a:endParaRPr lang="en-US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9" name="Picture 8" descr="Text&#10;&#10;Description automatically generated">
            <a:extLst>
              <a:ext uri="{FF2B5EF4-FFF2-40B4-BE49-F238E27FC236}">
                <a16:creationId xmlns:a16="http://schemas.microsoft.com/office/drawing/2014/main" id="{FAD73C37-0E98-F92D-2831-AC3E366FA70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552" y="260165"/>
            <a:ext cx="2001082" cy="528827"/>
          </a:xfrm>
          <a:prstGeom prst="rect">
            <a:avLst/>
          </a:prstGeom>
        </p:spPr>
      </p:pic>
      <p:sp>
        <p:nvSpPr>
          <p:cNvPr id="10" name="Rounded Rectangle 32">
            <a:extLst>
              <a:ext uri="{FF2B5EF4-FFF2-40B4-BE49-F238E27FC236}">
                <a16:creationId xmlns:a16="http://schemas.microsoft.com/office/drawing/2014/main" id="{051C9F3B-0618-FEF8-C2FA-A693B7737E1D}"/>
              </a:ext>
            </a:extLst>
          </p:cNvPr>
          <p:cNvSpPr/>
          <p:nvPr/>
        </p:nvSpPr>
        <p:spPr>
          <a:xfrm>
            <a:off x="193580" y="4113868"/>
            <a:ext cx="6467054" cy="5135702"/>
          </a:xfrm>
          <a:prstGeom prst="roundRect">
            <a:avLst>
              <a:gd name="adj" fmla="val 2594"/>
            </a:avLst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250000"/>
              </a:lnSpc>
            </a:pPr>
            <a:endParaRPr lang="en-US" sz="1200" dirty="0">
              <a:solidFill>
                <a:srgbClr val="807E80"/>
              </a:solidFill>
              <a:latin typeface="Arial Rounded MT Bold" panose="020F0704030504030204" pitchFamily="34" charset="77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01127572-C85B-F708-9493-4CC4AF110D65}"/>
              </a:ext>
            </a:extLst>
          </p:cNvPr>
          <p:cNvSpPr txBox="1"/>
          <p:nvPr/>
        </p:nvSpPr>
        <p:spPr>
          <a:xfrm>
            <a:off x="236553" y="1312127"/>
            <a:ext cx="6381109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Complete a personal audit which outlines your own carbon footprint. Identify the areas of your life that are the biggest contributors to your carbon footprint in the table below.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A33D800-1190-B054-6D6E-3D98356FE6B3}"/>
              </a:ext>
            </a:extLst>
          </p:cNvPr>
          <p:cNvSpPr/>
          <p:nvPr/>
        </p:nvSpPr>
        <p:spPr>
          <a:xfrm>
            <a:off x="362" y="9636314"/>
            <a:ext cx="6856311" cy="274115"/>
          </a:xfrm>
          <a:prstGeom prst="rect">
            <a:avLst/>
          </a:prstGeom>
          <a:solidFill>
            <a:srgbClr val="54C7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CB5DC462-58A6-AC36-7964-90D2C6094C7D}"/>
              </a:ext>
            </a:extLst>
          </p:cNvPr>
          <p:cNvSpPr txBox="1"/>
          <p:nvPr/>
        </p:nvSpPr>
        <p:spPr>
          <a:xfrm>
            <a:off x="3911821" y="9669124"/>
            <a:ext cx="2942598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Developing Experts Copyright 2022 All Rights Reserved</a:t>
            </a: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091DB077-4D1E-FD1F-4EA9-92E2925833A4}"/>
              </a:ext>
            </a:extLst>
          </p:cNvPr>
          <p:cNvSpPr/>
          <p:nvPr/>
        </p:nvSpPr>
        <p:spPr>
          <a:xfrm>
            <a:off x="18029" y="9343447"/>
            <a:ext cx="543164" cy="547038"/>
          </a:xfrm>
          <a:prstGeom prst="ellipse">
            <a:avLst/>
          </a:prstGeom>
          <a:solidFill>
            <a:srgbClr val="54C7CC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F3CB77B1-FF0D-C794-59DD-0D627197E13A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 flipH="1">
            <a:off x="155356" y="9381617"/>
            <a:ext cx="263235" cy="49905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DE2BC897-0B3D-BFF7-0EC4-287DA635586D}"/>
              </a:ext>
            </a:extLst>
          </p:cNvPr>
          <p:cNvSpPr txBox="1"/>
          <p:nvPr/>
        </p:nvSpPr>
        <p:spPr>
          <a:xfrm>
            <a:off x="188913" y="9455891"/>
            <a:ext cx="1134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2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6DAC750-F407-9676-2888-089FEEE293AB}"/>
              </a:ext>
            </a:extLst>
          </p:cNvPr>
          <p:cNvSpPr txBox="1"/>
          <p:nvPr/>
        </p:nvSpPr>
        <p:spPr>
          <a:xfrm>
            <a:off x="98683" y="2233060"/>
            <a:ext cx="6660634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Consider the following areas when creating your audit: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9B0CCA6-A7D0-1088-CC4E-7F75DE9FCB71}"/>
              </a:ext>
            </a:extLst>
          </p:cNvPr>
          <p:cNvSpPr txBox="1"/>
          <p:nvPr/>
        </p:nvSpPr>
        <p:spPr>
          <a:xfrm>
            <a:off x="302379" y="2803795"/>
            <a:ext cx="150217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transport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EED03737-36A6-AD23-3E66-5370E7DFE91C}"/>
              </a:ext>
            </a:extLst>
          </p:cNvPr>
          <p:cNvSpPr txBox="1"/>
          <p:nvPr/>
        </p:nvSpPr>
        <p:spPr>
          <a:xfrm>
            <a:off x="1805008" y="2796431"/>
            <a:ext cx="150217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energy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B9B78B6-3003-A52D-17C7-437ACEF31AAE}"/>
              </a:ext>
            </a:extLst>
          </p:cNvPr>
          <p:cNvSpPr txBox="1"/>
          <p:nvPr/>
        </p:nvSpPr>
        <p:spPr>
          <a:xfrm>
            <a:off x="3460247" y="2796431"/>
            <a:ext cx="150217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shopping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E5FDC2DA-04F0-0E98-797D-66F19407F572}"/>
              </a:ext>
            </a:extLst>
          </p:cNvPr>
          <p:cNvSpPr txBox="1"/>
          <p:nvPr/>
        </p:nvSpPr>
        <p:spPr>
          <a:xfrm>
            <a:off x="5053445" y="2818779"/>
            <a:ext cx="1502176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food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AD170B2E-86B0-BEB1-4CED-9F5437A108CD}"/>
              </a:ext>
            </a:extLst>
          </p:cNvPr>
          <p:cNvSpPr txBox="1"/>
          <p:nvPr/>
        </p:nvSpPr>
        <p:spPr>
          <a:xfrm>
            <a:off x="96790" y="3400099"/>
            <a:ext cx="6660634" cy="58477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Try and think of other areas of your life that contribute to your footprint and include these in your audit.</a:t>
            </a:r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65E07C89-9EFE-C72A-5F54-DDF896A256D4}"/>
              </a:ext>
            </a:extLst>
          </p:cNvPr>
          <p:cNvSpPr/>
          <p:nvPr/>
        </p:nvSpPr>
        <p:spPr>
          <a:xfrm>
            <a:off x="188913" y="2701727"/>
            <a:ext cx="6424081" cy="584600"/>
          </a:xfrm>
          <a:prstGeom prst="roundRect">
            <a:avLst/>
          </a:prstGeom>
          <a:noFill/>
          <a:ln w="28575"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EA766F0-C761-C22A-DA48-6C2DA9EAB97A}"/>
              </a:ext>
            </a:extLst>
          </p:cNvPr>
          <p:cNvSpPr txBox="1"/>
          <p:nvPr/>
        </p:nvSpPr>
        <p:spPr>
          <a:xfrm>
            <a:off x="302379" y="4277741"/>
            <a:ext cx="625324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0"/>
              </a:rPr>
              <a:t>Contributions to my carbon footprint: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0"/>
            </a:endParaRP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0"/>
              </a:rPr>
              <a:t>1: __________________________________________________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0"/>
            </a:endParaRP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0"/>
              </a:rPr>
              <a:t>2: __________________________________________________</a:t>
            </a: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0"/>
              </a:rPr>
              <a:t> </a:t>
            </a: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0"/>
              </a:rPr>
              <a:t>3: __________________________________________________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0"/>
            </a:endParaRP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0"/>
              </a:rPr>
              <a:t>4: __________________________________________________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0"/>
            </a:endParaRP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0"/>
              </a:rPr>
              <a:t>5: __________________________________________________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0"/>
            </a:endParaRP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0"/>
              </a:rPr>
              <a:t>6: __________________________________________________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0"/>
            </a:endParaRP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0"/>
              </a:rPr>
              <a:t>7: __________________________________________________</a:t>
            </a:r>
          </a:p>
          <a:p>
            <a:endParaRPr lang="en-GB" dirty="0">
              <a:solidFill>
                <a:srgbClr val="807E80"/>
              </a:solidFill>
              <a:latin typeface="Arial Rounded MT Bold" panose="020F0704030504030204" pitchFamily="34" charset="0"/>
            </a:endParaRPr>
          </a:p>
          <a:p>
            <a:r>
              <a:rPr lang="en-GB" dirty="0">
                <a:solidFill>
                  <a:srgbClr val="807E80"/>
                </a:solidFill>
                <a:latin typeface="Arial Rounded MT Bold" panose="020F0704030504030204" pitchFamily="34" charset="0"/>
              </a:rPr>
              <a:t>8: __________________________________________________</a:t>
            </a:r>
          </a:p>
        </p:txBody>
      </p:sp>
    </p:spTree>
    <p:extLst>
      <p:ext uri="{BB962C8B-B14F-4D97-AF65-F5344CB8AC3E}">
        <p14:creationId xmlns:p14="http://schemas.microsoft.com/office/powerpoint/2010/main" val="2753389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7545763-02F5-7CFB-A7B2-2758450C5AB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320784"/>
            <a:ext cx="6858000" cy="585216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0F197F60-7985-224A-90D5-877606BDE3F0}"/>
              </a:ext>
            </a:extLst>
          </p:cNvPr>
          <p:cNvSpPr txBox="1"/>
          <p:nvPr/>
        </p:nvSpPr>
        <p:spPr>
          <a:xfrm>
            <a:off x="235689" y="1456751"/>
            <a:ext cx="6381109" cy="83099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Challenge Task: Using the 4 areas you have identified in your audit, create a pie chart to represent the sections that have the largest carbon footprint in your life. </a:t>
            </a:r>
          </a:p>
        </p:txBody>
      </p:sp>
      <p:graphicFrame>
        <p:nvGraphicFramePr>
          <p:cNvPr id="6" name="Table 8">
            <a:extLst>
              <a:ext uri="{FF2B5EF4-FFF2-40B4-BE49-F238E27FC236}">
                <a16:creationId xmlns:a16="http://schemas.microsoft.com/office/drawing/2014/main" id="{6C69F27C-8F94-981E-7271-A978785973A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4459061"/>
              </p:ext>
            </p:extLst>
          </p:nvPr>
        </p:nvGraphicFramePr>
        <p:xfrm>
          <a:off x="402176" y="2366673"/>
          <a:ext cx="6048134" cy="3096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86275">
                  <a:extLst>
                    <a:ext uri="{9D8B030D-6E8A-4147-A177-3AD203B41FA5}">
                      <a16:colId xmlns:a16="http://schemas.microsoft.com/office/drawing/2014/main" val="1475281946"/>
                    </a:ext>
                  </a:extLst>
                </a:gridCol>
                <a:gridCol w="4461859">
                  <a:extLst>
                    <a:ext uri="{9D8B030D-6E8A-4147-A177-3AD203B41FA5}">
                      <a16:colId xmlns:a16="http://schemas.microsoft.com/office/drawing/2014/main" val="1012696998"/>
                    </a:ext>
                  </a:extLst>
                </a:gridCol>
              </a:tblGrid>
              <a:tr h="341899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Area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600" b="0" noProof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Percentage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1911482"/>
                  </a:ext>
                </a:extLst>
              </a:tr>
              <a:tr h="68877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Transport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GB" sz="1600" noProof="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  <a:cs typeface="Arial" panose="020B0604020202020204" pitchFamily="34" charset="0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3346561"/>
                  </a:ext>
                </a:extLst>
              </a:tr>
              <a:tr h="68877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Energy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39240023"/>
                  </a:ext>
                </a:extLst>
              </a:tr>
              <a:tr h="68877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Shopping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09832230"/>
                  </a:ext>
                </a:extLst>
              </a:tr>
              <a:tr h="688775">
                <a:tc>
                  <a:txBody>
                    <a:bodyPr/>
                    <a:lstStyle/>
                    <a:p>
                      <a:pPr marL="0" marR="0" lvl="0" indent="0" algn="ctr" defTabSz="6858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0" dirty="0">
                          <a:solidFill>
                            <a:srgbClr val="807E80"/>
                          </a:solidFill>
                          <a:latin typeface="Arial Rounded MT Bold" panose="020F0704030504030204" pitchFamily="34" charset="77"/>
                          <a:cs typeface="Arial" panose="020B0604020202020204" pitchFamily="34" charset="0"/>
                        </a:rPr>
                        <a:t>Food</a:t>
                      </a: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807E80"/>
                        </a:solidFill>
                        <a:latin typeface="Arial Rounded MT Bold" panose="020F0704030504030204" pitchFamily="34" charset="77"/>
                      </a:endParaRPr>
                    </a:p>
                  </a:txBody>
                  <a:tcPr anchor="ctr">
                    <a:lnL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55C7CC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01148081"/>
                  </a:ext>
                </a:extLst>
              </a:tr>
            </a:tbl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9C9EB2FA-59E5-3343-0CC4-BA34804EB144}"/>
              </a:ext>
            </a:extLst>
          </p:cNvPr>
          <p:cNvSpPr txBox="1"/>
          <p:nvPr/>
        </p:nvSpPr>
        <p:spPr>
          <a:xfrm>
            <a:off x="235690" y="5581944"/>
            <a:ext cx="6381109" cy="33855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600" dirty="0">
                <a:solidFill>
                  <a:srgbClr val="807E80"/>
                </a:solidFill>
                <a:latin typeface="Arial Rounded MT Bold" panose="020F0704030504030204" pitchFamily="34" charset="77"/>
              </a:rPr>
              <a:t>Fill out the pie chart below with your findings:</a:t>
            </a:r>
          </a:p>
        </p:txBody>
      </p:sp>
      <p:sp>
        <p:nvSpPr>
          <p:cNvPr id="8" name="Flowchart: Connector 7">
            <a:extLst>
              <a:ext uri="{FF2B5EF4-FFF2-40B4-BE49-F238E27FC236}">
                <a16:creationId xmlns:a16="http://schemas.microsoft.com/office/drawing/2014/main" id="{68AC4106-F23E-7A9B-BBE2-10943EB65E41}"/>
              </a:ext>
            </a:extLst>
          </p:cNvPr>
          <p:cNvSpPr/>
          <p:nvPr/>
        </p:nvSpPr>
        <p:spPr>
          <a:xfrm>
            <a:off x="1582931" y="5987241"/>
            <a:ext cx="3686629" cy="3534434"/>
          </a:xfrm>
          <a:prstGeom prst="flowChartConnector">
            <a:avLst/>
          </a:prstGeom>
          <a:noFill/>
          <a:ln>
            <a:solidFill>
              <a:srgbClr val="55C7C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pic>
        <p:nvPicPr>
          <p:cNvPr id="4" name="Picture 3" descr="Graphical user interface&#10;&#10;Description automatically generated">
            <a:extLst>
              <a:ext uri="{FF2B5EF4-FFF2-40B4-BE49-F238E27FC236}">
                <a16:creationId xmlns:a16="http://schemas.microsoft.com/office/drawing/2014/main" id="{2F0D1487-8739-9DD7-59FC-2C35E9AAE7D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  <a14:imgEffect>
                      <a14:brightnessContrast contrast="8000"/>
                    </a14:imgEffect>
                  </a14:imgLayer>
                </a14:imgProps>
              </a:ext>
            </a:extLst>
          </a:blip>
          <a:srcRect l="2994" t="13736" r="3923"/>
          <a:stretch/>
        </p:blipFill>
        <p:spPr>
          <a:xfrm>
            <a:off x="-203" y="0"/>
            <a:ext cx="6854622" cy="138960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CF6A5003-0F7F-A0D0-170A-14BBE4E2E76E}"/>
              </a:ext>
            </a:extLst>
          </p:cNvPr>
          <p:cNvSpPr txBox="1"/>
          <p:nvPr/>
        </p:nvSpPr>
        <p:spPr>
          <a:xfrm>
            <a:off x="4440397" y="876273"/>
            <a:ext cx="1305618" cy="215444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r>
              <a:rPr lang="en-US" sz="8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Code: COP26_01_02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87171E6-9101-8DC4-DEF4-F0EAD414EA55}"/>
              </a:ext>
            </a:extLst>
          </p:cNvPr>
          <p:cNvSpPr txBox="1"/>
          <p:nvPr/>
        </p:nvSpPr>
        <p:spPr>
          <a:xfrm>
            <a:off x="1042997" y="215435"/>
            <a:ext cx="38433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/>
                </a:solidFill>
                <a:latin typeface="Arial Rounded MT Bold" panose="020F0704030504030204" pitchFamily="34" charset="77"/>
              </a:rPr>
              <a:t>Mission Assignment: </a:t>
            </a:r>
            <a:r>
              <a:rPr lang="en-US" sz="1200" b="0" i="0" u="none" strike="noStrike" dirty="0">
                <a:solidFill>
                  <a:schemeClr val="bg1"/>
                </a:solidFill>
                <a:effectLst/>
                <a:latin typeface="Arial Rounded MT Bold" panose="020F0704030504030204" pitchFamily="34" charset="0"/>
              </a:rPr>
              <a:t>Explore how to accelerate the phase-out of coal</a:t>
            </a:r>
            <a:endParaRPr lang="en-US" sz="12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pic>
        <p:nvPicPr>
          <p:cNvPr id="11" name="Picture 10" descr="Text&#10;&#10;Description automatically generated">
            <a:extLst>
              <a:ext uri="{FF2B5EF4-FFF2-40B4-BE49-F238E27FC236}">
                <a16:creationId xmlns:a16="http://schemas.microsoft.com/office/drawing/2014/main" id="{956D8377-2A6A-E06A-E9B3-8ACD119F014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9552" y="260165"/>
            <a:ext cx="2001082" cy="5288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7155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</TotalTime>
  <Words>180</Words>
  <Application>Microsoft Office PowerPoint</Application>
  <PresentationFormat>A4 Paper (210x297 mm)</PresentationFormat>
  <Paragraphs>38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Arial Rounded MT Bold</vt:lpstr>
      <vt:lpstr>Calibri</vt:lpstr>
      <vt:lpstr>Calibri Light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Lydia Lane</dc:creator>
  <cp:lastModifiedBy>Developing Experts</cp:lastModifiedBy>
  <cp:revision>2</cp:revision>
  <dcterms:created xsi:type="dcterms:W3CDTF">2022-08-09T16:55:27Z</dcterms:created>
  <dcterms:modified xsi:type="dcterms:W3CDTF">2022-08-14T11:30:13Z</dcterms:modified>
</cp:coreProperties>
</file>