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B25B34-6C0B-4202-AD68-0FC4433A5156}" v="7" dt="2023-07-18T12:55:19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080" y="-7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10289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3" y="190080"/>
            <a:ext cx="472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Describe the states of matter using a particle model                                                                </a:t>
            </a:r>
            <a:endParaRPr lang="en-GB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4D16B9-EB9F-29C3-6266-2ED54928BE89}"/>
              </a:ext>
            </a:extLst>
          </p:cNvPr>
          <p:cNvSpPr txBox="1"/>
          <p:nvPr/>
        </p:nvSpPr>
        <p:spPr>
          <a:xfrm>
            <a:off x="564087" y="5428284"/>
            <a:ext cx="57298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over   compressed   vibrate   poured   shape   tightly   far   quickly</a:t>
            </a:r>
            <a:endParaRPr lang="en-US" sz="14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Rounded Rectangle 74">
            <a:extLst>
              <a:ext uri="{FF2B5EF4-FFF2-40B4-BE49-F238E27FC236}">
                <a16:creationId xmlns:a16="http://schemas.microsoft.com/office/drawing/2014/main" id="{D3913040-69D8-C9D8-AF88-F6FA16E73321}"/>
              </a:ext>
            </a:extLst>
          </p:cNvPr>
          <p:cNvSpPr/>
          <p:nvPr/>
        </p:nvSpPr>
        <p:spPr>
          <a:xfrm>
            <a:off x="4898023" y="4208232"/>
            <a:ext cx="1128649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2" name="Rounded Rectangle 74">
            <a:extLst>
              <a:ext uri="{FF2B5EF4-FFF2-40B4-BE49-F238E27FC236}">
                <a16:creationId xmlns:a16="http://schemas.microsoft.com/office/drawing/2014/main" id="{A72DA83D-DF29-43C5-80B6-0ADF43614885}"/>
              </a:ext>
            </a:extLst>
          </p:cNvPr>
          <p:cNvSpPr/>
          <p:nvPr/>
        </p:nvSpPr>
        <p:spPr>
          <a:xfrm>
            <a:off x="2909047" y="4208232"/>
            <a:ext cx="1128649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Rounded Rectangle 74">
            <a:extLst>
              <a:ext uri="{FF2B5EF4-FFF2-40B4-BE49-F238E27FC236}">
                <a16:creationId xmlns:a16="http://schemas.microsoft.com/office/drawing/2014/main" id="{AA4ADBE2-4807-C10F-D72C-18DB583B953D}"/>
              </a:ext>
            </a:extLst>
          </p:cNvPr>
          <p:cNvSpPr/>
          <p:nvPr/>
        </p:nvSpPr>
        <p:spPr>
          <a:xfrm>
            <a:off x="920071" y="4208232"/>
            <a:ext cx="1128649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18F593-D7BB-6061-C17F-315EAC39E43F}"/>
              </a:ext>
            </a:extLst>
          </p:cNvPr>
          <p:cNvSpPr txBox="1"/>
          <p:nvPr/>
        </p:nvSpPr>
        <p:spPr>
          <a:xfrm>
            <a:off x="186611" y="4702765"/>
            <a:ext cx="6484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2. Use these words to fill in the gaps below for each statement</a:t>
            </a:r>
          </a:p>
        </p:txBody>
      </p:sp>
      <p:graphicFrame>
        <p:nvGraphicFramePr>
          <p:cNvPr id="15" name="Table 26">
            <a:extLst>
              <a:ext uri="{FF2B5EF4-FFF2-40B4-BE49-F238E27FC236}">
                <a16:creationId xmlns:a16="http://schemas.microsoft.com/office/drawing/2014/main" id="{6EF59B77-20AF-D7FA-9A88-D255A5056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982828"/>
              </p:ext>
            </p:extLst>
          </p:nvPr>
        </p:nvGraphicFramePr>
        <p:xfrm>
          <a:off x="564089" y="6265620"/>
          <a:ext cx="6107051" cy="3094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0893">
                  <a:extLst>
                    <a:ext uri="{9D8B030D-6E8A-4147-A177-3AD203B41FA5}">
                      <a16:colId xmlns:a16="http://schemas.microsoft.com/office/drawing/2014/main" val="2104002432"/>
                    </a:ext>
                  </a:extLst>
                </a:gridCol>
                <a:gridCol w="2023079">
                  <a:extLst>
                    <a:ext uri="{9D8B030D-6E8A-4147-A177-3AD203B41FA5}">
                      <a16:colId xmlns:a16="http://schemas.microsoft.com/office/drawing/2014/main" val="1341455361"/>
                    </a:ext>
                  </a:extLst>
                </a:gridCol>
                <a:gridCol w="2023079">
                  <a:extLst>
                    <a:ext uri="{9D8B030D-6E8A-4147-A177-3AD203B41FA5}">
                      <a16:colId xmlns:a16="http://schemas.microsoft.com/office/drawing/2014/main" val="3314640048"/>
                    </a:ext>
                  </a:extLst>
                </a:gridCol>
              </a:tblGrid>
              <a:tr h="44256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Gas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Liquid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Solid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608788"/>
                  </a:ext>
                </a:extLst>
              </a:tr>
              <a:tr h="156522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The particles are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very _____________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apart .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The particles move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very _______________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and can be </a:t>
                      </a: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____________________.</a:t>
                      </a:r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The particles can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move ___________one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another.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Liquids have a fixed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volume and can be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___________________.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The particles are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_____________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packed together and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can only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______________.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Solids have a fixed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_______________.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2854"/>
                  </a:ext>
                </a:extLst>
              </a:tr>
            </a:tbl>
          </a:graphicData>
        </a:graphic>
      </p:graphicFrame>
      <p:sp>
        <p:nvSpPr>
          <p:cNvPr id="16" name="Rounded Rectangle 74">
            <a:extLst>
              <a:ext uri="{FF2B5EF4-FFF2-40B4-BE49-F238E27FC236}">
                <a16:creationId xmlns:a16="http://schemas.microsoft.com/office/drawing/2014/main" id="{DECE3E0B-D99F-26E7-4097-F207F45A486D}"/>
              </a:ext>
            </a:extLst>
          </p:cNvPr>
          <p:cNvSpPr/>
          <p:nvPr/>
        </p:nvSpPr>
        <p:spPr>
          <a:xfrm>
            <a:off x="548218" y="5414460"/>
            <a:ext cx="5787247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24467A-DA67-C1BC-D695-FF0FE74D814F}"/>
              </a:ext>
            </a:extLst>
          </p:cNvPr>
          <p:cNvSpPr txBox="1"/>
          <p:nvPr/>
        </p:nvSpPr>
        <p:spPr>
          <a:xfrm>
            <a:off x="1211647" y="1408637"/>
            <a:ext cx="4602937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Modelling particles in a solid, liquid and gas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51143E-76AD-8554-A8F4-15AAC5ED870D}"/>
              </a:ext>
            </a:extLst>
          </p:cNvPr>
          <p:cNvSpPr txBox="1"/>
          <p:nvPr/>
        </p:nvSpPr>
        <p:spPr>
          <a:xfrm>
            <a:off x="186610" y="1772000"/>
            <a:ext cx="6484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Label each of these three states of matter.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A06CBC-854E-A2F7-AE32-885F1D489679}"/>
              </a:ext>
            </a:extLst>
          </p:cNvPr>
          <p:cNvSpPr/>
          <p:nvPr/>
        </p:nvSpPr>
        <p:spPr>
          <a:xfrm>
            <a:off x="6026672" y="236462"/>
            <a:ext cx="626732" cy="5900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09196F-CB87-3175-F3D6-4B418B8C4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60" y="190080"/>
            <a:ext cx="738010" cy="660917"/>
          </a:xfrm>
          <a:prstGeom prst="rect">
            <a:avLst/>
          </a:prstGeom>
        </p:spPr>
      </p:pic>
      <p:pic>
        <p:nvPicPr>
          <p:cNvPr id="23" name="Picture 22" descr="A different shapes of liquid&#10;&#10;Description automatically generated with medium confidence">
            <a:extLst>
              <a:ext uri="{FF2B5EF4-FFF2-40B4-BE49-F238E27FC236}">
                <a16:creationId xmlns:a16="http://schemas.microsoft.com/office/drawing/2014/main" id="{80AB9E3D-52F8-E0EA-A7CE-E4A5405708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8454" r="6187" b="35964"/>
          <a:stretch/>
        </p:blipFill>
        <p:spPr>
          <a:xfrm>
            <a:off x="406470" y="2317804"/>
            <a:ext cx="6045059" cy="156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9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50A34-96B8-04EC-5315-939C160000CD}"/>
              </a:ext>
            </a:extLst>
          </p:cNvPr>
          <p:cNvSpPr txBox="1"/>
          <p:nvPr/>
        </p:nvSpPr>
        <p:spPr>
          <a:xfrm>
            <a:off x="189086" y="1995494"/>
            <a:ext cx="6484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You have been provided with materials to use to create particle models of a solid, liquid and gas.</a:t>
            </a:r>
          </a:p>
          <a:p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BD7E46-1659-8F71-EF41-971DEC47FD16}"/>
              </a:ext>
            </a:extLst>
          </p:cNvPr>
          <p:cNvSpPr txBox="1"/>
          <p:nvPr/>
        </p:nvSpPr>
        <p:spPr>
          <a:xfrm>
            <a:off x="1211647" y="1480499"/>
            <a:ext cx="46029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Modelling particles in a solid, liquid and gas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Rounded Rectangle 74">
            <a:extLst>
              <a:ext uri="{FF2B5EF4-FFF2-40B4-BE49-F238E27FC236}">
                <a16:creationId xmlns:a16="http://schemas.microsoft.com/office/drawing/2014/main" id="{10DF7598-DA0D-D500-4782-0305372A1129}"/>
              </a:ext>
            </a:extLst>
          </p:cNvPr>
          <p:cNvSpPr/>
          <p:nvPr/>
        </p:nvSpPr>
        <p:spPr>
          <a:xfrm>
            <a:off x="186499" y="2978079"/>
            <a:ext cx="6484777" cy="3940881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https://www.shutterstock.com/image-vector/changing-state-matter-solid-liquid-gas-1279186903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8B05CF-D57E-2F15-CE1B-713831191142}"/>
              </a:ext>
            </a:extLst>
          </p:cNvPr>
          <p:cNvSpPr txBox="1"/>
          <p:nvPr/>
        </p:nvSpPr>
        <p:spPr>
          <a:xfrm>
            <a:off x="186610" y="2511799"/>
            <a:ext cx="6484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Sketch your models here and annotate them with the materials you used.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23A915-99D5-CFCE-6BF6-E785E2B731D0}"/>
              </a:ext>
            </a:extLst>
          </p:cNvPr>
          <p:cNvSpPr txBox="1"/>
          <p:nvPr/>
        </p:nvSpPr>
        <p:spPr>
          <a:xfrm>
            <a:off x="208789" y="7066654"/>
            <a:ext cx="64404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Questions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.</a:t>
            </a:r>
          </a:p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1. How do your models help to understand how particles are arranged in a solid, a liquid, and a gas?</a:t>
            </a: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30FB970-4369-003B-7D13-737C335EB1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10289"/>
            <a:ext cx="6858000" cy="13325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FDC984A-04AD-899D-B66A-CEBBB8F75139}"/>
              </a:ext>
            </a:extLst>
          </p:cNvPr>
          <p:cNvSpPr txBox="1"/>
          <p:nvPr/>
        </p:nvSpPr>
        <p:spPr>
          <a:xfrm>
            <a:off x="1020903" y="190080"/>
            <a:ext cx="472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Describe the states of matter using a particle model                                                                </a:t>
            </a:r>
            <a:endParaRPr lang="en-GB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CD4558-4458-1F63-3C50-28B711F7A200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48CF5B7-2D11-9D21-F5FE-9DFE6B05FB01}"/>
              </a:ext>
            </a:extLst>
          </p:cNvPr>
          <p:cNvSpPr/>
          <p:nvPr/>
        </p:nvSpPr>
        <p:spPr>
          <a:xfrm>
            <a:off x="6026672" y="236462"/>
            <a:ext cx="626732" cy="5900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9F43053-6222-062A-5259-CB5FB97A6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60" y="190080"/>
            <a:ext cx="738010" cy="66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BB1E8A-EBF1-FB5C-C7D8-66C4A44D38AA}"/>
              </a:ext>
            </a:extLst>
          </p:cNvPr>
          <p:cNvSpPr txBox="1"/>
          <p:nvPr/>
        </p:nvSpPr>
        <p:spPr>
          <a:xfrm>
            <a:off x="147873" y="1830752"/>
            <a:ext cx="659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2. What improvements could you make to your model?</a:t>
            </a: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500C3B-8488-1A8A-A8B3-C6F610E28005}"/>
              </a:ext>
            </a:extLst>
          </p:cNvPr>
          <p:cNvSpPr txBox="1"/>
          <p:nvPr/>
        </p:nvSpPr>
        <p:spPr>
          <a:xfrm>
            <a:off x="1215790" y="1471364"/>
            <a:ext cx="44264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Modelling Particles in a solid, liquid and gas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42FCAE-A3BC-B635-4020-9E55A652FC38}"/>
              </a:ext>
            </a:extLst>
          </p:cNvPr>
          <p:cNvSpPr txBox="1"/>
          <p:nvPr/>
        </p:nvSpPr>
        <p:spPr>
          <a:xfrm>
            <a:off x="190537" y="3487257"/>
            <a:ext cx="6462867" cy="5504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Challenge</a:t>
            </a: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endParaRPr lang="en-GB" sz="1200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Compare your model to the drawn particle models above. What are their strengths and weaknesses? </a:t>
            </a: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Rounded Rectangle 74">
            <a:extLst>
              <a:ext uri="{FF2B5EF4-FFF2-40B4-BE49-F238E27FC236}">
                <a16:creationId xmlns:a16="http://schemas.microsoft.com/office/drawing/2014/main" id="{00236C37-5DE6-7E6A-6A91-79AE1F7987D1}"/>
              </a:ext>
            </a:extLst>
          </p:cNvPr>
          <p:cNvSpPr/>
          <p:nvPr/>
        </p:nvSpPr>
        <p:spPr>
          <a:xfrm>
            <a:off x="164291" y="3368233"/>
            <a:ext cx="6503172" cy="594340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3" name="Picture 4" descr="Physical state of matter&#10;">
            <a:extLst>
              <a:ext uri="{FF2B5EF4-FFF2-40B4-BE49-F238E27FC236}">
                <a16:creationId xmlns:a16="http://schemas.microsoft.com/office/drawing/2014/main" id="{3A3989B3-E597-5C67-6ED3-8E7861358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5"/>
          <a:stretch/>
        </p:blipFill>
        <p:spPr bwMode="auto">
          <a:xfrm>
            <a:off x="1380877" y="3809474"/>
            <a:ext cx="4238625" cy="246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89AC6B-EAAE-3221-0C06-237B49F4AD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4" t="13379" r="3460" b="3635"/>
          <a:stretch/>
        </p:blipFill>
        <p:spPr>
          <a:xfrm>
            <a:off x="0" y="-10289"/>
            <a:ext cx="6858000" cy="13325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3EEF04C-F2C6-34E0-AAF2-9CF6AB49CFE6}"/>
              </a:ext>
            </a:extLst>
          </p:cNvPr>
          <p:cNvSpPr txBox="1"/>
          <p:nvPr/>
        </p:nvSpPr>
        <p:spPr>
          <a:xfrm>
            <a:off x="1020903" y="190080"/>
            <a:ext cx="472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Describe the states of matter using a particle model                                                                </a:t>
            </a:r>
            <a:endParaRPr lang="en-GB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75842E-D60E-52EF-1CF1-A6487583A57E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B14E2B5-B079-A553-6C0F-561FA9AD4F1E}"/>
              </a:ext>
            </a:extLst>
          </p:cNvPr>
          <p:cNvSpPr/>
          <p:nvPr/>
        </p:nvSpPr>
        <p:spPr>
          <a:xfrm>
            <a:off x="6026672" y="236462"/>
            <a:ext cx="626732" cy="5900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1688815-C449-B4D1-6289-247B1F9D5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6460" y="190080"/>
            <a:ext cx="738010" cy="66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187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10289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3" y="190080"/>
            <a:ext cx="472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Describe the states of matter using a particle model                                                                ANSWERS</a:t>
            </a:r>
            <a:endParaRPr lang="en-GB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4D16B9-EB9F-29C3-6266-2ED54928BE89}"/>
              </a:ext>
            </a:extLst>
          </p:cNvPr>
          <p:cNvSpPr txBox="1"/>
          <p:nvPr/>
        </p:nvSpPr>
        <p:spPr>
          <a:xfrm>
            <a:off x="564087" y="5428284"/>
            <a:ext cx="57298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over   compressed   vibrate   poured   shape   tightly   far   quickly</a:t>
            </a:r>
            <a:endParaRPr lang="en-US" sz="14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Rounded Rectangle 74">
            <a:extLst>
              <a:ext uri="{FF2B5EF4-FFF2-40B4-BE49-F238E27FC236}">
                <a16:creationId xmlns:a16="http://schemas.microsoft.com/office/drawing/2014/main" id="{D3913040-69D8-C9D8-AF88-F6FA16E73321}"/>
              </a:ext>
            </a:extLst>
          </p:cNvPr>
          <p:cNvSpPr/>
          <p:nvPr/>
        </p:nvSpPr>
        <p:spPr>
          <a:xfrm>
            <a:off x="4898023" y="4208232"/>
            <a:ext cx="1128649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2" name="Rounded Rectangle 74">
            <a:extLst>
              <a:ext uri="{FF2B5EF4-FFF2-40B4-BE49-F238E27FC236}">
                <a16:creationId xmlns:a16="http://schemas.microsoft.com/office/drawing/2014/main" id="{A72DA83D-DF29-43C5-80B6-0ADF43614885}"/>
              </a:ext>
            </a:extLst>
          </p:cNvPr>
          <p:cNvSpPr/>
          <p:nvPr/>
        </p:nvSpPr>
        <p:spPr>
          <a:xfrm>
            <a:off x="2909047" y="4208232"/>
            <a:ext cx="1128649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Rounded Rectangle 74">
            <a:extLst>
              <a:ext uri="{FF2B5EF4-FFF2-40B4-BE49-F238E27FC236}">
                <a16:creationId xmlns:a16="http://schemas.microsoft.com/office/drawing/2014/main" id="{AA4ADBE2-4807-C10F-D72C-18DB583B953D}"/>
              </a:ext>
            </a:extLst>
          </p:cNvPr>
          <p:cNvSpPr/>
          <p:nvPr/>
        </p:nvSpPr>
        <p:spPr>
          <a:xfrm>
            <a:off x="920071" y="4208232"/>
            <a:ext cx="1128649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18F593-D7BB-6061-C17F-315EAC39E43F}"/>
              </a:ext>
            </a:extLst>
          </p:cNvPr>
          <p:cNvSpPr txBox="1"/>
          <p:nvPr/>
        </p:nvSpPr>
        <p:spPr>
          <a:xfrm>
            <a:off x="186611" y="4702765"/>
            <a:ext cx="6484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2. Use these words to fill in the gaps below for each statement</a:t>
            </a:r>
          </a:p>
        </p:txBody>
      </p:sp>
      <p:graphicFrame>
        <p:nvGraphicFramePr>
          <p:cNvPr id="15" name="Table 26">
            <a:extLst>
              <a:ext uri="{FF2B5EF4-FFF2-40B4-BE49-F238E27FC236}">
                <a16:creationId xmlns:a16="http://schemas.microsoft.com/office/drawing/2014/main" id="{6EF59B77-20AF-D7FA-9A88-D255A5056BD7}"/>
              </a:ext>
            </a:extLst>
          </p:cNvPr>
          <p:cNvGraphicFramePr>
            <a:graphicFrameLocks noGrp="1"/>
          </p:cNvGraphicFramePr>
          <p:nvPr/>
        </p:nvGraphicFramePr>
        <p:xfrm>
          <a:off x="564089" y="6265620"/>
          <a:ext cx="6107051" cy="3094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0893">
                  <a:extLst>
                    <a:ext uri="{9D8B030D-6E8A-4147-A177-3AD203B41FA5}">
                      <a16:colId xmlns:a16="http://schemas.microsoft.com/office/drawing/2014/main" val="2104002432"/>
                    </a:ext>
                  </a:extLst>
                </a:gridCol>
                <a:gridCol w="2023079">
                  <a:extLst>
                    <a:ext uri="{9D8B030D-6E8A-4147-A177-3AD203B41FA5}">
                      <a16:colId xmlns:a16="http://schemas.microsoft.com/office/drawing/2014/main" val="1341455361"/>
                    </a:ext>
                  </a:extLst>
                </a:gridCol>
                <a:gridCol w="2023079">
                  <a:extLst>
                    <a:ext uri="{9D8B030D-6E8A-4147-A177-3AD203B41FA5}">
                      <a16:colId xmlns:a16="http://schemas.microsoft.com/office/drawing/2014/main" val="3314640048"/>
                    </a:ext>
                  </a:extLst>
                </a:gridCol>
              </a:tblGrid>
              <a:tr h="442567"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Gas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Liquid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Solid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608788"/>
                  </a:ext>
                </a:extLst>
              </a:tr>
              <a:tr h="156522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The particles are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very _____________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apart .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The particles move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very _______________</a:t>
                      </a:r>
                    </a:p>
                    <a:p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and can be </a:t>
                      </a: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____________________.</a:t>
                      </a:r>
                      <a:endParaRPr lang="en-US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The particles can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move ___________one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another.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Liquids have a fixed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volume and can be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___________________.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The particles are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_____________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packed together and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can only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______________.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Solids have a fixed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_______________. 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2854"/>
                  </a:ext>
                </a:extLst>
              </a:tr>
            </a:tbl>
          </a:graphicData>
        </a:graphic>
      </p:graphicFrame>
      <p:sp>
        <p:nvSpPr>
          <p:cNvPr id="16" name="Rounded Rectangle 74">
            <a:extLst>
              <a:ext uri="{FF2B5EF4-FFF2-40B4-BE49-F238E27FC236}">
                <a16:creationId xmlns:a16="http://schemas.microsoft.com/office/drawing/2014/main" id="{DECE3E0B-D99F-26E7-4097-F207F45A486D}"/>
              </a:ext>
            </a:extLst>
          </p:cNvPr>
          <p:cNvSpPr/>
          <p:nvPr/>
        </p:nvSpPr>
        <p:spPr>
          <a:xfrm>
            <a:off x="548218" y="5414460"/>
            <a:ext cx="5787247" cy="33542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24467A-DA67-C1BC-D695-FF0FE74D814F}"/>
              </a:ext>
            </a:extLst>
          </p:cNvPr>
          <p:cNvSpPr txBox="1"/>
          <p:nvPr/>
        </p:nvSpPr>
        <p:spPr>
          <a:xfrm>
            <a:off x="1211647" y="1408637"/>
            <a:ext cx="4602937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Modelling particles in a solid, liquid and gas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51143E-76AD-8554-A8F4-15AAC5ED870D}"/>
              </a:ext>
            </a:extLst>
          </p:cNvPr>
          <p:cNvSpPr txBox="1"/>
          <p:nvPr/>
        </p:nvSpPr>
        <p:spPr>
          <a:xfrm>
            <a:off x="186610" y="1772000"/>
            <a:ext cx="6484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Label each of these three states of matter.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A06CBC-854E-A2F7-AE32-885F1D489679}"/>
              </a:ext>
            </a:extLst>
          </p:cNvPr>
          <p:cNvSpPr/>
          <p:nvPr/>
        </p:nvSpPr>
        <p:spPr>
          <a:xfrm>
            <a:off x="6026672" y="236462"/>
            <a:ext cx="626732" cy="5900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09196F-CB87-3175-F3D6-4B418B8C4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60" y="190080"/>
            <a:ext cx="738010" cy="660917"/>
          </a:xfrm>
          <a:prstGeom prst="rect">
            <a:avLst/>
          </a:prstGeom>
        </p:spPr>
      </p:pic>
      <p:pic>
        <p:nvPicPr>
          <p:cNvPr id="23" name="Picture 22" descr="A different shapes of liquid&#10;&#10;Description automatically generated with medium confidence">
            <a:extLst>
              <a:ext uri="{FF2B5EF4-FFF2-40B4-BE49-F238E27FC236}">
                <a16:creationId xmlns:a16="http://schemas.microsoft.com/office/drawing/2014/main" id="{80AB9E3D-52F8-E0EA-A7CE-E4A5405708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8454" r="6187" b="35964"/>
          <a:stretch/>
        </p:blipFill>
        <p:spPr>
          <a:xfrm>
            <a:off x="406470" y="2317804"/>
            <a:ext cx="6045059" cy="1563872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0B35787-708C-6C19-77B9-B7983398C901}"/>
              </a:ext>
            </a:extLst>
          </p:cNvPr>
          <p:cNvSpPr txBox="1"/>
          <p:nvPr/>
        </p:nvSpPr>
        <p:spPr>
          <a:xfrm>
            <a:off x="1154350" y="4237445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solid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86DD0E-4C73-041C-82E4-1A7F199558B6}"/>
              </a:ext>
            </a:extLst>
          </p:cNvPr>
          <p:cNvSpPr txBox="1"/>
          <p:nvPr/>
        </p:nvSpPr>
        <p:spPr>
          <a:xfrm>
            <a:off x="3171574" y="4237445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liquid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3CADA7-9349-B3BD-BDE9-3D43A2BB676F}"/>
              </a:ext>
            </a:extLst>
          </p:cNvPr>
          <p:cNvSpPr txBox="1"/>
          <p:nvPr/>
        </p:nvSpPr>
        <p:spPr>
          <a:xfrm>
            <a:off x="5298834" y="4237445"/>
            <a:ext cx="451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gas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6B7EFC-3357-4EB4-C486-E89B0D395129}"/>
              </a:ext>
            </a:extLst>
          </p:cNvPr>
          <p:cNvSpPr txBox="1"/>
          <p:nvPr/>
        </p:nvSpPr>
        <p:spPr>
          <a:xfrm>
            <a:off x="1154350" y="7035743"/>
            <a:ext cx="392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far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CEFDC6-69CC-4516-2B37-9D4E32DE2EEA}"/>
              </a:ext>
            </a:extLst>
          </p:cNvPr>
          <p:cNvSpPr txBox="1"/>
          <p:nvPr/>
        </p:nvSpPr>
        <p:spPr>
          <a:xfrm>
            <a:off x="3242848" y="7035743"/>
            <a:ext cx="515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08BC2C-1CD1-16D4-76D4-2501F623C30D}"/>
              </a:ext>
            </a:extLst>
          </p:cNvPr>
          <p:cNvSpPr txBox="1"/>
          <p:nvPr/>
        </p:nvSpPr>
        <p:spPr>
          <a:xfrm>
            <a:off x="4984164" y="7023275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tightly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5ACE04-8688-4206-21B5-BEF410DA4AE1}"/>
              </a:ext>
            </a:extLst>
          </p:cNvPr>
          <p:cNvSpPr txBox="1"/>
          <p:nvPr/>
        </p:nvSpPr>
        <p:spPr>
          <a:xfrm>
            <a:off x="1169170" y="8134000"/>
            <a:ext cx="710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quickly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78B11A-B644-A89D-9EFA-C5435736F4F8}"/>
              </a:ext>
            </a:extLst>
          </p:cNvPr>
          <p:cNvSpPr txBox="1"/>
          <p:nvPr/>
        </p:nvSpPr>
        <p:spPr>
          <a:xfrm>
            <a:off x="869336" y="8866768"/>
            <a:ext cx="1110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compressed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10BFD5-0E8E-89B2-76B6-D4C25E2534AE}"/>
              </a:ext>
            </a:extLst>
          </p:cNvPr>
          <p:cNvSpPr txBox="1"/>
          <p:nvPr/>
        </p:nvSpPr>
        <p:spPr>
          <a:xfrm>
            <a:off x="3171574" y="8497363"/>
            <a:ext cx="717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poured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E8B8D3-EB0D-8DA5-CD24-C961BB60273F}"/>
              </a:ext>
            </a:extLst>
          </p:cNvPr>
          <p:cNvSpPr txBox="1"/>
          <p:nvPr/>
        </p:nvSpPr>
        <p:spPr>
          <a:xfrm>
            <a:off x="5013450" y="8136064"/>
            <a:ext cx="7027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vibrate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0B2E096-C9CA-79DD-A6D2-237DE6FA08B9}"/>
              </a:ext>
            </a:extLst>
          </p:cNvPr>
          <p:cNvSpPr txBox="1"/>
          <p:nvPr/>
        </p:nvSpPr>
        <p:spPr>
          <a:xfrm>
            <a:off x="5093168" y="8866767"/>
            <a:ext cx="637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shape</a:t>
            </a:r>
          </a:p>
        </p:txBody>
      </p:sp>
    </p:spTree>
    <p:extLst>
      <p:ext uri="{BB962C8B-B14F-4D97-AF65-F5344CB8AC3E}">
        <p14:creationId xmlns:p14="http://schemas.microsoft.com/office/powerpoint/2010/main" val="90369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750A34-96B8-04EC-5315-939C160000CD}"/>
              </a:ext>
            </a:extLst>
          </p:cNvPr>
          <p:cNvSpPr txBox="1"/>
          <p:nvPr/>
        </p:nvSpPr>
        <p:spPr>
          <a:xfrm>
            <a:off x="189086" y="1995494"/>
            <a:ext cx="6484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You have been provided with materials to use to create particle models of a solid, liquid and gas.</a:t>
            </a:r>
          </a:p>
          <a:p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  <a:p>
            <a:endParaRPr lang="en-GB" sz="1200" dirty="0">
              <a:solidFill>
                <a:srgbClr val="16ADBF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BD7E46-1659-8F71-EF41-971DEC47FD16}"/>
              </a:ext>
            </a:extLst>
          </p:cNvPr>
          <p:cNvSpPr txBox="1"/>
          <p:nvPr/>
        </p:nvSpPr>
        <p:spPr>
          <a:xfrm>
            <a:off x="1211647" y="1480499"/>
            <a:ext cx="46029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Modelling particles in a solid, liquid and gas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Rounded Rectangle 74">
            <a:extLst>
              <a:ext uri="{FF2B5EF4-FFF2-40B4-BE49-F238E27FC236}">
                <a16:creationId xmlns:a16="http://schemas.microsoft.com/office/drawing/2014/main" id="{10DF7598-DA0D-D500-4782-0305372A1129}"/>
              </a:ext>
            </a:extLst>
          </p:cNvPr>
          <p:cNvSpPr/>
          <p:nvPr/>
        </p:nvSpPr>
        <p:spPr>
          <a:xfrm>
            <a:off x="186499" y="2978079"/>
            <a:ext cx="6484777" cy="3940881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https://www.shutterstock.com/image-vector/changing-state-matter-solid-liquid-gas-1279186903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8B05CF-D57E-2F15-CE1B-713831191142}"/>
              </a:ext>
            </a:extLst>
          </p:cNvPr>
          <p:cNvSpPr txBox="1"/>
          <p:nvPr/>
        </p:nvSpPr>
        <p:spPr>
          <a:xfrm>
            <a:off x="186610" y="2511799"/>
            <a:ext cx="6484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Sketch your models here and annotate them with the materials you used.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23A915-99D5-CFCE-6BF6-E785E2B731D0}"/>
              </a:ext>
            </a:extLst>
          </p:cNvPr>
          <p:cNvSpPr txBox="1"/>
          <p:nvPr/>
        </p:nvSpPr>
        <p:spPr>
          <a:xfrm>
            <a:off x="208789" y="7066654"/>
            <a:ext cx="644042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Questions</a:t>
            </a: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.</a:t>
            </a:r>
          </a:p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1. How do your models help to understand how particles are arranged in a solid, a liquid, and a gas?</a:t>
            </a: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30FB970-4369-003B-7D13-737C335EB1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10289"/>
            <a:ext cx="6858000" cy="133256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FDC984A-04AD-899D-B66A-CEBBB8F75139}"/>
              </a:ext>
            </a:extLst>
          </p:cNvPr>
          <p:cNvSpPr txBox="1"/>
          <p:nvPr/>
        </p:nvSpPr>
        <p:spPr>
          <a:xfrm>
            <a:off x="1020903" y="190080"/>
            <a:ext cx="472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Describe the states of matter using a particle model                                                                ANSWERS</a:t>
            </a:r>
            <a:endParaRPr lang="en-GB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CD4558-4458-1F63-3C50-28B711F7A200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48CF5B7-2D11-9D21-F5FE-9DFE6B05FB01}"/>
              </a:ext>
            </a:extLst>
          </p:cNvPr>
          <p:cNvSpPr/>
          <p:nvPr/>
        </p:nvSpPr>
        <p:spPr>
          <a:xfrm>
            <a:off x="6026672" y="236462"/>
            <a:ext cx="626732" cy="5900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9F43053-6222-062A-5259-CB5FB97A6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460" y="190080"/>
            <a:ext cx="738010" cy="66091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4B74F9E-D498-EEA4-03CE-C5B4A860CD53}"/>
              </a:ext>
            </a:extLst>
          </p:cNvPr>
          <p:cNvSpPr txBox="1"/>
          <p:nvPr/>
        </p:nvSpPr>
        <p:spPr>
          <a:xfrm>
            <a:off x="392350" y="3188101"/>
            <a:ext cx="57914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Students’ own answers – could also take photos if permitted</a:t>
            </a:r>
            <a:endParaRPr lang="en-US" sz="12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02D876-D800-4B59-0010-159549C985DD}"/>
              </a:ext>
            </a:extLst>
          </p:cNvPr>
          <p:cNvSpPr txBox="1"/>
          <p:nvPr/>
        </p:nvSpPr>
        <p:spPr>
          <a:xfrm>
            <a:off x="235251" y="7773963"/>
            <a:ext cx="641395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Lots of possible answers, 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Show how particles are arranged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Particles close together in solid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In a regular pattern in solid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No room between particles in solid and liquid so cannot be compressed etc.</a:t>
            </a:r>
            <a:endParaRPr lang="en-US" sz="12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19367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BB1E8A-EBF1-FB5C-C7D8-66C4A44D38AA}"/>
              </a:ext>
            </a:extLst>
          </p:cNvPr>
          <p:cNvSpPr txBox="1"/>
          <p:nvPr/>
        </p:nvSpPr>
        <p:spPr>
          <a:xfrm>
            <a:off x="147873" y="1830752"/>
            <a:ext cx="659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2. What improvements could you make to your model?</a:t>
            </a:r>
          </a:p>
          <a:p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500C3B-8488-1A8A-A8B3-C6F610E28005}"/>
              </a:ext>
            </a:extLst>
          </p:cNvPr>
          <p:cNvSpPr txBox="1"/>
          <p:nvPr/>
        </p:nvSpPr>
        <p:spPr>
          <a:xfrm>
            <a:off x="1215790" y="1471364"/>
            <a:ext cx="44264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Modelling Particles in a solid, liquid and gas</a:t>
            </a:r>
            <a:endParaRPr lang="en-US" sz="1200" dirty="0">
              <a:solidFill>
                <a:srgbClr val="00206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42FCAE-A3BC-B635-4020-9E55A652FC38}"/>
              </a:ext>
            </a:extLst>
          </p:cNvPr>
          <p:cNvSpPr txBox="1"/>
          <p:nvPr/>
        </p:nvSpPr>
        <p:spPr>
          <a:xfrm>
            <a:off x="190537" y="3487257"/>
            <a:ext cx="6462867" cy="5504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Challenge</a:t>
            </a: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pPr algn="ctr"/>
            <a:endParaRPr lang="en-GB" sz="1200" b="1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endParaRPr lang="en-GB" sz="1200" dirty="0">
              <a:solidFill>
                <a:srgbClr val="38D4D6"/>
              </a:solidFill>
              <a:latin typeface="Arial Rounded MT Bold" panose="020F0704030504030204" pitchFamily="34" charset="0"/>
            </a:endParaRPr>
          </a:p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Compare your model to the drawn particle models above. What are their strengths and weaknesses? </a:t>
            </a:r>
          </a:p>
          <a:p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Rounded Rectangle 74">
            <a:extLst>
              <a:ext uri="{FF2B5EF4-FFF2-40B4-BE49-F238E27FC236}">
                <a16:creationId xmlns:a16="http://schemas.microsoft.com/office/drawing/2014/main" id="{00236C37-5DE6-7E6A-6A91-79AE1F7987D1}"/>
              </a:ext>
            </a:extLst>
          </p:cNvPr>
          <p:cNvSpPr/>
          <p:nvPr/>
        </p:nvSpPr>
        <p:spPr>
          <a:xfrm>
            <a:off x="164291" y="3368233"/>
            <a:ext cx="6503172" cy="594340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3" name="Picture 4" descr="Physical state of matter&#10;">
            <a:extLst>
              <a:ext uri="{FF2B5EF4-FFF2-40B4-BE49-F238E27FC236}">
                <a16:creationId xmlns:a16="http://schemas.microsoft.com/office/drawing/2014/main" id="{3A3989B3-E597-5C67-6ED3-8E7861358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95"/>
          <a:stretch/>
        </p:blipFill>
        <p:spPr bwMode="auto">
          <a:xfrm>
            <a:off x="1380877" y="3809474"/>
            <a:ext cx="4238625" cy="246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789AC6B-EAAE-3221-0C06-237B49F4AD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4" t="13379" r="3460" b="3635"/>
          <a:stretch/>
        </p:blipFill>
        <p:spPr>
          <a:xfrm>
            <a:off x="0" y="-10289"/>
            <a:ext cx="6858000" cy="13325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3EEF04C-F2C6-34E0-AAF2-9CF6AB49CFE6}"/>
              </a:ext>
            </a:extLst>
          </p:cNvPr>
          <p:cNvSpPr txBox="1"/>
          <p:nvPr/>
        </p:nvSpPr>
        <p:spPr>
          <a:xfrm>
            <a:off x="1020903" y="190080"/>
            <a:ext cx="472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b="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Describe the states of matter using a particle model                                                                ANSWERS</a:t>
            </a:r>
            <a:endParaRPr lang="en-GB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75842E-D60E-52EF-1CF1-A6487583A57E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KS3-02-01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B14E2B5-B079-A553-6C0F-561FA9AD4F1E}"/>
              </a:ext>
            </a:extLst>
          </p:cNvPr>
          <p:cNvSpPr/>
          <p:nvPr/>
        </p:nvSpPr>
        <p:spPr>
          <a:xfrm>
            <a:off x="6026672" y="236462"/>
            <a:ext cx="626732" cy="5900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1688815-C449-B4D1-6289-247B1F9D5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6460" y="190080"/>
            <a:ext cx="738010" cy="66091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0892ACE-7534-C0E4-D9FB-9E702C07EA12}"/>
              </a:ext>
            </a:extLst>
          </p:cNvPr>
          <p:cNvSpPr txBox="1"/>
          <p:nvPr/>
        </p:nvSpPr>
        <p:spPr>
          <a:xfrm>
            <a:off x="137578" y="1989970"/>
            <a:ext cx="65565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Students’ own answers – possibilities may not make 3D model, show movement of particles, solid not in a regular shape etc.</a:t>
            </a:r>
            <a:endParaRPr lang="en-US" sz="1200" dirty="0">
              <a:solidFill>
                <a:srgbClr val="FF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279561-B26C-6CEA-1B73-F194E4038777}"/>
              </a:ext>
            </a:extLst>
          </p:cNvPr>
          <p:cNvSpPr txBox="1"/>
          <p:nvPr/>
        </p:nvSpPr>
        <p:spPr>
          <a:xfrm>
            <a:off x="204596" y="6943281"/>
            <a:ext cx="5791420" cy="887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Students’ own answers – possible answers: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Model 3D drawing 2D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Easier to draw picture that make 3D model</a:t>
            </a:r>
          </a:p>
        </p:txBody>
      </p:sp>
    </p:spTree>
    <p:extLst>
      <p:ext uri="{BB962C8B-B14F-4D97-AF65-F5344CB8AC3E}">
        <p14:creationId xmlns:p14="http://schemas.microsoft.com/office/powerpoint/2010/main" val="303865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32</TotalTime>
  <Words>656</Words>
  <Application>Microsoft Office PowerPoint</Application>
  <PresentationFormat>A4 Paper (210x297 mm)</PresentationFormat>
  <Paragraphs>187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5</cp:revision>
  <dcterms:created xsi:type="dcterms:W3CDTF">2023-07-13T15:05:17Z</dcterms:created>
  <dcterms:modified xsi:type="dcterms:W3CDTF">2023-09-01T09:14:21Z</dcterms:modified>
</cp:coreProperties>
</file>