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
  </p:notesMasterIdLst>
  <p:sldIdLst>
    <p:sldId id="256" r:id="rId2"/>
    <p:sldId id="257" r:id="rId3"/>
    <p:sldId id="258" r:id="rId4"/>
    <p:sldId id="259" r:id="rId5"/>
  </p:sldIdLst>
  <p:sldSz cx="6858000" cy="9906000" type="A4"/>
  <p:notesSz cx="6858000" cy="9144000"/>
  <p:defaultTextStyle>
    <a:defPPr>
      <a:defRPr lang="en-GB"/>
    </a:defPPr>
    <a:lvl1pPr algn="l" defTabSz="457200"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EFAFB233-063F-42B5-8137-9DF3F51BA10A}">
      <p15:sldGuideLst xmlns:p15="http://schemas.microsoft.com/office/powerpoint/2012/main">
        <p15:guide id="1" orient="horz" pos="3165"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133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p:scale>
          <a:sx n="150" d="100"/>
          <a:sy n="150" d="100"/>
        </p:scale>
        <p:origin x="86" y="-6048"/>
      </p:cViewPr>
      <p:guideLst>
        <p:guide orient="horz" pos="3165"/>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2231CC-7710-20E6-8B39-D7E34FF3F6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3A66DCB-7168-5487-1C0F-FFCF5798188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EF1D07C3-8876-44BF-8D1F-0A260DF109E7}" type="datetimeFigureOut">
              <a:rPr lang="en-US"/>
              <a:pPr>
                <a:defRPr/>
              </a:pPr>
              <a:t>2/28/2025</a:t>
            </a:fld>
            <a:endParaRPr lang="en-US"/>
          </a:p>
        </p:txBody>
      </p:sp>
      <p:sp>
        <p:nvSpPr>
          <p:cNvPr id="4" name="Slide Image Placeholder 3">
            <a:extLst>
              <a:ext uri="{FF2B5EF4-FFF2-40B4-BE49-F238E27FC236}">
                <a16:creationId xmlns:a16="http://schemas.microsoft.com/office/drawing/2014/main" id="{C33BEE6A-8A45-FA40-36F3-C9BE4B7695BE}"/>
              </a:ext>
            </a:extLst>
          </p:cNvPr>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ECC7816-CA0E-3EE3-DEB8-652A89720262}"/>
              </a:ext>
            </a:extLst>
          </p:cNvPr>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6" name="Footer Placeholder 5">
            <a:extLst>
              <a:ext uri="{FF2B5EF4-FFF2-40B4-BE49-F238E27FC236}">
                <a16:creationId xmlns:a16="http://schemas.microsoft.com/office/drawing/2014/main" id="{57330515-AD2F-5CC5-BA97-72CA6DB9AD7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10377609-7812-6FF4-01F0-887CF3D6B1F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3B9FE1F3-8CAF-4178-85B6-4DF1B3B2537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a:extLst>
              <a:ext uri="{FF2B5EF4-FFF2-40B4-BE49-F238E27FC236}">
                <a16:creationId xmlns:a16="http://schemas.microsoft.com/office/drawing/2014/main" id="{E3226BDC-BFDA-D2C2-9962-A9F6F5569983}"/>
              </a:ext>
            </a:extLst>
          </p:cNvPr>
          <p:cNvSpPr>
            <a:spLocks noGrp="1"/>
          </p:cNvSpPr>
          <p:nvPr>
            <p:ph type="dt" sz="half" idx="10"/>
          </p:nvPr>
        </p:nvSpPr>
        <p:spPr/>
        <p:txBody>
          <a:bodyPr/>
          <a:lstStyle>
            <a:lvl1pPr>
              <a:defRPr/>
            </a:lvl1pPr>
          </a:lstStyle>
          <a:p>
            <a:pPr>
              <a:defRPr/>
            </a:pPr>
            <a:fld id="{CF0D7D3D-ADFD-40B2-AB78-EA27ACB5C212}" type="datetimeFigureOut">
              <a:rPr lang="en-GB"/>
              <a:pPr>
                <a:defRPr/>
              </a:pPr>
              <a:t>28/02/2025</a:t>
            </a:fld>
            <a:endParaRPr lang="en-GB"/>
          </a:p>
        </p:txBody>
      </p:sp>
      <p:sp>
        <p:nvSpPr>
          <p:cNvPr id="5" name="Footer Placeholder 4">
            <a:extLst>
              <a:ext uri="{FF2B5EF4-FFF2-40B4-BE49-F238E27FC236}">
                <a16:creationId xmlns:a16="http://schemas.microsoft.com/office/drawing/2014/main" id="{7ACD0DA9-9D01-406F-FC56-C6164B115D5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3ECB9D2-9A8F-E257-298E-E1C08A198F13}"/>
              </a:ext>
            </a:extLst>
          </p:cNvPr>
          <p:cNvSpPr>
            <a:spLocks noGrp="1"/>
          </p:cNvSpPr>
          <p:nvPr>
            <p:ph type="sldNum" sz="quarter" idx="12"/>
          </p:nvPr>
        </p:nvSpPr>
        <p:spPr/>
        <p:txBody>
          <a:bodyPr/>
          <a:lstStyle>
            <a:lvl1pPr>
              <a:defRPr/>
            </a:lvl1pPr>
          </a:lstStyle>
          <a:p>
            <a:pPr>
              <a:defRPr/>
            </a:pPr>
            <a:fld id="{70231AF2-EA9B-4520-8C89-0E5FD10AF773}" type="slidenum">
              <a:rPr lang="en-GB"/>
              <a:pPr>
                <a:defRPr/>
              </a:pPr>
              <a:t>‹#›</a:t>
            </a:fld>
            <a:endParaRPr lang="en-GB"/>
          </a:p>
        </p:txBody>
      </p:sp>
    </p:spTree>
    <p:extLst>
      <p:ext uri="{BB962C8B-B14F-4D97-AF65-F5344CB8AC3E}">
        <p14:creationId xmlns:p14="http://schemas.microsoft.com/office/powerpoint/2010/main" val="111133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36257F69-CFCD-F597-1762-C0533A001105}"/>
              </a:ext>
            </a:extLst>
          </p:cNvPr>
          <p:cNvSpPr>
            <a:spLocks noGrp="1"/>
          </p:cNvSpPr>
          <p:nvPr>
            <p:ph type="dt" sz="half" idx="10"/>
          </p:nvPr>
        </p:nvSpPr>
        <p:spPr/>
        <p:txBody>
          <a:bodyPr/>
          <a:lstStyle>
            <a:lvl1pPr>
              <a:defRPr/>
            </a:lvl1pPr>
          </a:lstStyle>
          <a:p>
            <a:pPr>
              <a:defRPr/>
            </a:pPr>
            <a:fld id="{7C0951F1-D09F-4C31-A516-6F9CEEB6F423}" type="datetimeFigureOut">
              <a:rPr lang="en-GB"/>
              <a:pPr>
                <a:defRPr/>
              </a:pPr>
              <a:t>28/02/2025</a:t>
            </a:fld>
            <a:endParaRPr lang="en-GB"/>
          </a:p>
        </p:txBody>
      </p:sp>
      <p:sp>
        <p:nvSpPr>
          <p:cNvPr id="5" name="Footer Placeholder 4">
            <a:extLst>
              <a:ext uri="{FF2B5EF4-FFF2-40B4-BE49-F238E27FC236}">
                <a16:creationId xmlns:a16="http://schemas.microsoft.com/office/drawing/2014/main" id="{0C0F22C0-8AC6-896E-D9A4-2350AAB8882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22DC4F5-8725-2152-B74B-6A681DD2EFE8}"/>
              </a:ext>
            </a:extLst>
          </p:cNvPr>
          <p:cNvSpPr>
            <a:spLocks noGrp="1"/>
          </p:cNvSpPr>
          <p:nvPr>
            <p:ph type="sldNum" sz="quarter" idx="12"/>
          </p:nvPr>
        </p:nvSpPr>
        <p:spPr/>
        <p:txBody>
          <a:bodyPr/>
          <a:lstStyle>
            <a:lvl1pPr>
              <a:defRPr/>
            </a:lvl1pPr>
          </a:lstStyle>
          <a:p>
            <a:pPr>
              <a:defRPr/>
            </a:pPr>
            <a:fld id="{C539EB84-ABA7-4979-8670-3FBFEB2DF0D5}" type="slidenum">
              <a:rPr lang="en-GB"/>
              <a:pPr>
                <a:defRPr/>
              </a:pPr>
              <a:t>‹#›</a:t>
            </a:fld>
            <a:endParaRPr lang="en-GB"/>
          </a:p>
        </p:txBody>
      </p:sp>
    </p:spTree>
    <p:extLst>
      <p:ext uri="{BB962C8B-B14F-4D97-AF65-F5344CB8AC3E}">
        <p14:creationId xmlns:p14="http://schemas.microsoft.com/office/powerpoint/2010/main" val="1209228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D09E180F-62D3-23D3-FCC5-7C883130A8FF}"/>
              </a:ext>
            </a:extLst>
          </p:cNvPr>
          <p:cNvSpPr>
            <a:spLocks noGrp="1"/>
          </p:cNvSpPr>
          <p:nvPr>
            <p:ph type="dt" sz="half" idx="10"/>
          </p:nvPr>
        </p:nvSpPr>
        <p:spPr/>
        <p:txBody>
          <a:bodyPr/>
          <a:lstStyle>
            <a:lvl1pPr>
              <a:defRPr/>
            </a:lvl1pPr>
          </a:lstStyle>
          <a:p>
            <a:pPr>
              <a:defRPr/>
            </a:pPr>
            <a:fld id="{5558EB16-2928-4932-8EE1-522B4B6273B3}" type="datetimeFigureOut">
              <a:rPr lang="en-GB"/>
              <a:pPr>
                <a:defRPr/>
              </a:pPr>
              <a:t>28/02/2025</a:t>
            </a:fld>
            <a:endParaRPr lang="en-GB"/>
          </a:p>
        </p:txBody>
      </p:sp>
      <p:sp>
        <p:nvSpPr>
          <p:cNvPr id="5" name="Footer Placeholder 4">
            <a:extLst>
              <a:ext uri="{FF2B5EF4-FFF2-40B4-BE49-F238E27FC236}">
                <a16:creationId xmlns:a16="http://schemas.microsoft.com/office/drawing/2014/main" id="{281720EF-FC10-808E-47FC-E6C65B51FCD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041221A-4F72-21AD-31AD-E6C1A87197B2}"/>
              </a:ext>
            </a:extLst>
          </p:cNvPr>
          <p:cNvSpPr>
            <a:spLocks noGrp="1"/>
          </p:cNvSpPr>
          <p:nvPr>
            <p:ph type="sldNum" sz="quarter" idx="12"/>
          </p:nvPr>
        </p:nvSpPr>
        <p:spPr/>
        <p:txBody>
          <a:bodyPr/>
          <a:lstStyle>
            <a:lvl1pPr>
              <a:defRPr/>
            </a:lvl1pPr>
          </a:lstStyle>
          <a:p>
            <a:pPr>
              <a:defRPr/>
            </a:pPr>
            <a:fld id="{182D5CE9-FBB4-46DA-9D7F-B63E77E724B4}" type="slidenum">
              <a:rPr lang="en-GB"/>
              <a:pPr>
                <a:defRPr/>
              </a:pPr>
              <a:t>‹#›</a:t>
            </a:fld>
            <a:endParaRPr lang="en-GB"/>
          </a:p>
        </p:txBody>
      </p:sp>
    </p:spTree>
    <p:extLst>
      <p:ext uri="{BB962C8B-B14F-4D97-AF65-F5344CB8AC3E}">
        <p14:creationId xmlns:p14="http://schemas.microsoft.com/office/powerpoint/2010/main" val="2355046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977E7217-A287-2C63-A2A2-108834B5653E}"/>
              </a:ext>
            </a:extLst>
          </p:cNvPr>
          <p:cNvSpPr>
            <a:spLocks noGrp="1"/>
          </p:cNvSpPr>
          <p:nvPr>
            <p:ph type="dt" sz="half" idx="10"/>
          </p:nvPr>
        </p:nvSpPr>
        <p:spPr/>
        <p:txBody>
          <a:bodyPr/>
          <a:lstStyle>
            <a:lvl1pPr>
              <a:defRPr/>
            </a:lvl1pPr>
          </a:lstStyle>
          <a:p>
            <a:pPr>
              <a:defRPr/>
            </a:pPr>
            <a:fld id="{0DA6E9A7-3028-49D4-86FD-8EADD285B59D}" type="datetimeFigureOut">
              <a:rPr lang="en-GB"/>
              <a:pPr>
                <a:defRPr/>
              </a:pPr>
              <a:t>28/02/2025</a:t>
            </a:fld>
            <a:endParaRPr lang="en-GB"/>
          </a:p>
        </p:txBody>
      </p:sp>
      <p:sp>
        <p:nvSpPr>
          <p:cNvPr id="5" name="Footer Placeholder 4">
            <a:extLst>
              <a:ext uri="{FF2B5EF4-FFF2-40B4-BE49-F238E27FC236}">
                <a16:creationId xmlns:a16="http://schemas.microsoft.com/office/drawing/2014/main" id="{811FC73F-B5B3-1031-81AA-4D78461CFA1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CB2FA82-884F-79C0-1313-FE76C2C384B3}"/>
              </a:ext>
            </a:extLst>
          </p:cNvPr>
          <p:cNvSpPr>
            <a:spLocks noGrp="1"/>
          </p:cNvSpPr>
          <p:nvPr>
            <p:ph type="sldNum" sz="quarter" idx="12"/>
          </p:nvPr>
        </p:nvSpPr>
        <p:spPr/>
        <p:txBody>
          <a:bodyPr/>
          <a:lstStyle>
            <a:lvl1pPr>
              <a:defRPr/>
            </a:lvl1pPr>
          </a:lstStyle>
          <a:p>
            <a:pPr>
              <a:defRPr/>
            </a:pPr>
            <a:fld id="{9B16FCEE-A787-489E-9B08-B8D935378C3D}" type="slidenum">
              <a:rPr lang="en-GB"/>
              <a:pPr>
                <a:defRPr/>
              </a:pPr>
              <a:t>‹#›</a:t>
            </a:fld>
            <a:endParaRPr lang="en-GB"/>
          </a:p>
        </p:txBody>
      </p:sp>
    </p:spTree>
    <p:extLst>
      <p:ext uri="{BB962C8B-B14F-4D97-AF65-F5344CB8AC3E}">
        <p14:creationId xmlns:p14="http://schemas.microsoft.com/office/powerpoint/2010/main" val="2564411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5F26AC7-5D52-8B0D-6ABB-98C0D8416CEE}"/>
              </a:ext>
            </a:extLst>
          </p:cNvPr>
          <p:cNvSpPr>
            <a:spLocks noGrp="1"/>
          </p:cNvSpPr>
          <p:nvPr>
            <p:ph type="dt" sz="half" idx="10"/>
          </p:nvPr>
        </p:nvSpPr>
        <p:spPr/>
        <p:txBody>
          <a:bodyPr/>
          <a:lstStyle>
            <a:lvl1pPr>
              <a:defRPr/>
            </a:lvl1pPr>
          </a:lstStyle>
          <a:p>
            <a:pPr>
              <a:defRPr/>
            </a:pPr>
            <a:fld id="{B88DE623-F052-46BB-BD49-A320E2BC0ECC}" type="datetimeFigureOut">
              <a:rPr lang="en-GB"/>
              <a:pPr>
                <a:defRPr/>
              </a:pPr>
              <a:t>28/02/2025</a:t>
            </a:fld>
            <a:endParaRPr lang="en-GB"/>
          </a:p>
        </p:txBody>
      </p:sp>
      <p:sp>
        <p:nvSpPr>
          <p:cNvPr id="5" name="Footer Placeholder 4">
            <a:extLst>
              <a:ext uri="{FF2B5EF4-FFF2-40B4-BE49-F238E27FC236}">
                <a16:creationId xmlns:a16="http://schemas.microsoft.com/office/drawing/2014/main" id="{C8702C2F-12B7-F725-835B-DF3C696B979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B212A3A-2397-974A-D669-8B1BECAB6C22}"/>
              </a:ext>
            </a:extLst>
          </p:cNvPr>
          <p:cNvSpPr>
            <a:spLocks noGrp="1"/>
          </p:cNvSpPr>
          <p:nvPr>
            <p:ph type="sldNum" sz="quarter" idx="12"/>
          </p:nvPr>
        </p:nvSpPr>
        <p:spPr/>
        <p:txBody>
          <a:bodyPr/>
          <a:lstStyle>
            <a:lvl1pPr>
              <a:defRPr/>
            </a:lvl1pPr>
          </a:lstStyle>
          <a:p>
            <a:pPr>
              <a:defRPr/>
            </a:pPr>
            <a:fld id="{3CA3D929-4AC3-4AA1-B705-73FBCB4D8648}" type="slidenum">
              <a:rPr lang="en-GB"/>
              <a:pPr>
                <a:defRPr/>
              </a:pPr>
              <a:t>‹#›</a:t>
            </a:fld>
            <a:endParaRPr lang="en-GB"/>
          </a:p>
        </p:txBody>
      </p:sp>
    </p:spTree>
    <p:extLst>
      <p:ext uri="{BB962C8B-B14F-4D97-AF65-F5344CB8AC3E}">
        <p14:creationId xmlns:p14="http://schemas.microsoft.com/office/powerpoint/2010/main" val="1440443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3">
            <a:extLst>
              <a:ext uri="{FF2B5EF4-FFF2-40B4-BE49-F238E27FC236}">
                <a16:creationId xmlns:a16="http://schemas.microsoft.com/office/drawing/2014/main" id="{C61854EB-9E55-8BF6-8D7C-D474D1864C86}"/>
              </a:ext>
            </a:extLst>
          </p:cNvPr>
          <p:cNvSpPr>
            <a:spLocks noGrp="1"/>
          </p:cNvSpPr>
          <p:nvPr>
            <p:ph type="dt" sz="half" idx="10"/>
          </p:nvPr>
        </p:nvSpPr>
        <p:spPr/>
        <p:txBody>
          <a:bodyPr/>
          <a:lstStyle>
            <a:lvl1pPr>
              <a:defRPr/>
            </a:lvl1pPr>
          </a:lstStyle>
          <a:p>
            <a:pPr>
              <a:defRPr/>
            </a:pPr>
            <a:fld id="{CC0B17A5-2212-4F27-A669-7D2D55823622}" type="datetimeFigureOut">
              <a:rPr lang="en-GB"/>
              <a:pPr>
                <a:defRPr/>
              </a:pPr>
              <a:t>28/02/2025</a:t>
            </a:fld>
            <a:endParaRPr lang="en-GB"/>
          </a:p>
        </p:txBody>
      </p:sp>
      <p:sp>
        <p:nvSpPr>
          <p:cNvPr id="6" name="Footer Placeholder 4">
            <a:extLst>
              <a:ext uri="{FF2B5EF4-FFF2-40B4-BE49-F238E27FC236}">
                <a16:creationId xmlns:a16="http://schemas.microsoft.com/office/drawing/2014/main" id="{6D22526F-4A43-7400-F8A4-1AC8D6D25540}"/>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0654CBD8-87FD-A820-A66B-0BA055037C39}"/>
              </a:ext>
            </a:extLst>
          </p:cNvPr>
          <p:cNvSpPr>
            <a:spLocks noGrp="1"/>
          </p:cNvSpPr>
          <p:nvPr>
            <p:ph type="sldNum" sz="quarter" idx="12"/>
          </p:nvPr>
        </p:nvSpPr>
        <p:spPr/>
        <p:txBody>
          <a:bodyPr/>
          <a:lstStyle>
            <a:lvl1pPr>
              <a:defRPr/>
            </a:lvl1pPr>
          </a:lstStyle>
          <a:p>
            <a:pPr>
              <a:defRPr/>
            </a:pPr>
            <a:fld id="{0F2C4F97-04D6-4FBF-ACF6-7F3CCF14149A}" type="slidenum">
              <a:rPr lang="en-GB"/>
              <a:pPr>
                <a:defRPr/>
              </a:pPr>
              <a:t>‹#›</a:t>
            </a:fld>
            <a:endParaRPr lang="en-GB"/>
          </a:p>
        </p:txBody>
      </p:sp>
    </p:spTree>
    <p:extLst>
      <p:ext uri="{BB962C8B-B14F-4D97-AF65-F5344CB8AC3E}">
        <p14:creationId xmlns:p14="http://schemas.microsoft.com/office/powerpoint/2010/main" val="130422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GB"/>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a:extLst>
              <a:ext uri="{FF2B5EF4-FFF2-40B4-BE49-F238E27FC236}">
                <a16:creationId xmlns:a16="http://schemas.microsoft.com/office/drawing/2014/main" id="{17BF226B-F21E-9225-159C-548BEA6188C6}"/>
              </a:ext>
            </a:extLst>
          </p:cNvPr>
          <p:cNvSpPr>
            <a:spLocks noGrp="1"/>
          </p:cNvSpPr>
          <p:nvPr>
            <p:ph type="dt" sz="half" idx="10"/>
          </p:nvPr>
        </p:nvSpPr>
        <p:spPr/>
        <p:txBody>
          <a:bodyPr/>
          <a:lstStyle>
            <a:lvl1pPr>
              <a:defRPr/>
            </a:lvl1pPr>
          </a:lstStyle>
          <a:p>
            <a:pPr>
              <a:defRPr/>
            </a:pPr>
            <a:fld id="{15D21D07-8939-4083-80B5-C758EC224688}" type="datetimeFigureOut">
              <a:rPr lang="en-GB"/>
              <a:pPr>
                <a:defRPr/>
              </a:pPr>
              <a:t>28/02/2025</a:t>
            </a:fld>
            <a:endParaRPr lang="en-GB"/>
          </a:p>
        </p:txBody>
      </p:sp>
      <p:sp>
        <p:nvSpPr>
          <p:cNvPr id="8" name="Footer Placeholder 4">
            <a:extLst>
              <a:ext uri="{FF2B5EF4-FFF2-40B4-BE49-F238E27FC236}">
                <a16:creationId xmlns:a16="http://schemas.microsoft.com/office/drawing/2014/main" id="{361CB327-A9E3-5ED8-355F-DAA0F859C22C}"/>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768A0A25-EF6A-A96D-0E24-6B5A54C341EB}"/>
              </a:ext>
            </a:extLst>
          </p:cNvPr>
          <p:cNvSpPr>
            <a:spLocks noGrp="1"/>
          </p:cNvSpPr>
          <p:nvPr>
            <p:ph type="sldNum" sz="quarter" idx="12"/>
          </p:nvPr>
        </p:nvSpPr>
        <p:spPr/>
        <p:txBody>
          <a:bodyPr/>
          <a:lstStyle>
            <a:lvl1pPr>
              <a:defRPr/>
            </a:lvl1pPr>
          </a:lstStyle>
          <a:p>
            <a:pPr>
              <a:defRPr/>
            </a:pPr>
            <a:fld id="{160AA771-0955-4951-84B3-28BDA95DB96D}" type="slidenum">
              <a:rPr lang="en-GB"/>
              <a:pPr>
                <a:defRPr/>
              </a:pPr>
              <a:t>‹#›</a:t>
            </a:fld>
            <a:endParaRPr lang="en-GB"/>
          </a:p>
        </p:txBody>
      </p:sp>
    </p:spTree>
    <p:extLst>
      <p:ext uri="{BB962C8B-B14F-4D97-AF65-F5344CB8AC3E}">
        <p14:creationId xmlns:p14="http://schemas.microsoft.com/office/powerpoint/2010/main" val="3998900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3">
            <a:extLst>
              <a:ext uri="{FF2B5EF4-FFF2-40B4-BE49-F238E27FC236}">
                <a16:creationId xmlns:a16="http://schemas.microsoft.com/office/drawing/2014/main" id="{14F02C43-9609-B144-FB1B-FC18338D567D}"/>
              </a:ext>
            </a:extLst>
          </p:cNvPr>
          <p:cNvSpPr>
            <a:spLocks noGrp="1"/>
          </p:cNvSpPr>
          <p:nvPr>
            <p:ph type="dt" sz="half" idx="10"/>
          </p:nvPr>
        </p:nvSpPr>
        <p:spPr/>
        <p:txBody>
          <a:bodyPr/>
          <a:lstStyle>
            <a:lvl1pPr>
              <a:defRPr/>
            </a:lvl1pPr>
          </a:lstStyle>
          <a:p>
            <a:pPr>
              <a:defRPr/>
            </a:pPr>
            <a:fld id="{AF86C78A-3377-436A-8AE3-F418279F8A0C}" type="datetimeFigureOut">
              <a:rPr lang="en-GB"/>
              <a:pPr>
                <a:defRPr/>
              </a:pPr>
              <a:t>28/02/2025</a:t>
            </a:fld>
            <a:endParaRPr lang="en-GB"/>
          </a:p>
        </p:txBody>
      </p:sp>
      <p:sp>
        <p:nvSpPr>
          <p:cNvPr id="4" name="Footer Placeholder 4">
            <a:extLst>
              <a:ext uri="{FF2B5EF4-FFF2-40B4-BE49-F238E27FC236}">
                <a16:creationId xmlns:a16="http://schemas.microsoft.com/office/drawing/2014/main" id="{EF00C46E-42AE-0568-78AB-7462A0F68BB2}"/>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7AFB6369-DACF-4DD6-5ECE-EE5FA109FA84}"/>
              </a:ext>
            </a:extLst>
          </p:cNvPr>
          <p:cNvSpPr>
            <a:spLocks noGrp="1"/>
          </p:cNvSpPr>
          <p:nvPr>
            <p:ph type="sldNum" sz="quarter" idx="12"/>
          </p:nvPr>
        </p:nvSpPr>
        <p:spPr/>
        <p:txBody>
          <a:bodyPr/>
          <a:lstStyle>
            <a:lvl1pPr>
              <a:defRPr/>
            </a:lvl1pPr>
          </a:lstStyle>
          <a:p>
            <a:pPr>
              <a:defRPr/>
            </a:pPr>
            <a:fld id="{B934CCC1-4D31-4CBB-83A2-512535BBAE60}" type="slidenum">
              <a:rPr lang="en-GB"/>
              <a:pPr>
                <a:defRPr/>
              </a:pPr>
              <a:t>‹#›</a:t>
            </a:fld>
            <a:endParaRPr lang="en-GB"/>
          </a:p>
        </p:txBody>
      </p:sp>
    </p:spTree>
    <p:extLst>
      <p:ext uri="{BB962C8B-B14F-4D97-AF65-F5344CB8AC3E}">
        <p14:creationId xmlns:p14="http://schemas.microsoft.com/office/powerpoint/2010/main" val="1275783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923CA3D-E578-E061-1CEC-78DFC26A8C6A}"/>
              </a:ext>
            </a:extLst>
          </p:cNvPr>
          <p:cNvSpPr>
            <a:spLocks noGrp="1"/>
          </p:cNvSpPr>
          <p:nvPr>
            <p:ph type="dt" sz="half" idx="10"/>
          </p:nvPr>
        </p:nvSpPr>
        <p:spPr/>
        <p:txBody>
          <a:bodyPr/>
          <a:lstStyle>
            <a:lvl1pPr>
              <a:defRPr/>
            </a:lvl1pPr>
          </a:lstStyle>
          <a:p>
            <a:pPr>
              <a:defRPr/>
            </a:pPr>
            <a:fld id="{B82ACCC0-BF68-4F2C-AB99-0F2B92B72BEA}" type="datetimeFigureOut">
              <a:rPr lang="en-GB"/>
              <a:pPr>
                <a:defRPr/>
              </a:pPr>
              <a:t>28/02/2025</a:t>
            </a:fld>
            <a:endParaRPr lang="en-GB"/>
          </a:p>
        </p:txBody>
      </p:sp>
      <p:sp>
        <p:nvSpPr>
          <p:cNvPr id="3" name="Footer Placeholder 4">
            <a:extLst>
              <a:ext uri="{FF2B5EF4-FFF2-40B4-BE49-F238E27FC236}">
                <a16:creationId xmlns:a16="http://schemas.microsoft.com/office/drawing/2014/main" id="{B9BC17DC-9026-08D0-883E-59E4B0C113C2}"/>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88C0FAF9-906A-24AD-5CA9-01E13FE8ED89}"/>
              </a:ext>
            </a:extLst>
          </p:cNvPr>
          <p:cNvSpPr>
            <a:spLocks noGrp="1"/>
          </p:cNvSpPr>
          <p:nvPr>
            <p:ph type="sldNum" sz="quarter" idx="12"/>
          </p:nvPr>
        </p:nvSpPr>
        <p:spPr/>
        <p:txBody>
          <a:bodyPr/>
          <a:lstStyle>
            <a:lvl1pPr>
              <a:defRPr/>
            </a:lvl1pPr>
          </a:lstStyle>
          <a:p>
            <a:pPr>
              <a:defRPr/>
            </a:pPr>
            <a:fld id="{F6A118AC-C4C2-48A8-903A-DF098F6010FB}" type="slidenum">
              <a:rPr lang="en-GB"/>
              <a:pPr>
                <a:defRPr/>
              </a:pPr>
              <a:t>‹#›</a:t>
            </a:fld>
            <a:endParaRPr lang="en-GB"/>
          </a:p>
        </p:txBody>
      </p:sp>
    </p:spTree>
    <p:extLst>
      <p:ext uri="{BB962C8B-B14F-4D97-AF65-F5344CB8AC3E}">
        <p14:creationId xmlns:p14="http://schemas.microsoft.com/office/powerpoint/2010/main" val="2931685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3">
            <a:extLst>
              <a:ext uri="{FF2B5EF4-FFF2-40B4-BE49-F238E27FC236}">
                <a16:creationId xmlns:a16="http://schemas.microsoft.com/office/drawing/2014/main" id="{B300C9F8-778C-E546-3446-79C0AA5CDB5C}"/>
              </a:ext>
            </a:extLst>
          </p:cNvPr>
          <p:cNvSpPr>
            <a:spLocks noGrp="1"/>
          </p:cNvSpPr>
          <p:nvPr>
            <p:ph type="dt" sz="half" idx="10"/>
          </p:nvPr>
        </p:nvSpPr>
        <p:spPr/>
        <p:txBody>
          <a:bodyPr/>
          <a:lstStyle>
            <a:lvl1pPr>
              <a:defRPr/>
            </a:lvl1pPr>
          </a:lstStyle>
          <a:p>
            <a:pPr>
              <a:defRPr/>
            </a:pPr>
            <a:fld id="{53D63AE1-0700-4122-A0AF-7CB09ED7941E}" type="datetimeFigureOut">
              <a:rPr lang="en-GB"/>
              <a:pPr>
                <a:defRPr/>
              </a:pPr>
              <a:t>28/02/2025</a:t>
            </a:fld>
            <a:endParaRPr lang="en-GB"/>
          </a:p>
        </p:txBody>
      </p:sp>
      <p:sp>
        <p:nvSpPr>
          <p:cNvPr id="6" name="Footer Placeholder 4">
            <a:extLst>
              <a:ext uri="{FF2B5EF4-FFF2-40B4-BE49-F238E27FC236}">
                <a16:creationId xmlns:a16="http://schemas.microsoft.com/office/drawing/2014/main" id="{140C167E-F158-F51B-7FC2-77B66A27A620}"/>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2457F926-B258-D639-04F0-28F1C3E0A991}"/>
              </a:ext>
            </a:extLst>
          </p:cNvPr>
          <p:cNvSpPr>
            <a:spLocks noGrp="1"/>
          </p:cNvSpPr>
          <p:nvPr>
            <p:ph type="sldNum" sz="quarter" idx="12"/>
          </p:nvPr>
        </p:nvSpPr>
        <p:spPr/>
        <p:txBody>
          <a:bodyPr/>
          <a:lstStyle>
            <a:lvl1pPr>
              <a:defRPr/>
            </a:lvl1pPr>
          </a:lstStyle>
          <a:p>
            <a:pPr>
              <a:defRPr/>
            </a:pPr>
            <a:fld id="{9340C922-C839-4EA3-AB7E-BC3C2B92BEFC}" type="slidenum">
              <a:rPr lang="en-GB"/>
              <a:pPr>
                <a:defRPr/>
              </a:pPr>
              <a:t>‹#›</a:t>
            </a:fld>
            <a:endParaRPr lang="en-GB"/>
          </a:p>
        </p:txBody>
      </p:sp>
    </p:spTree>
    <p:extLst>
      <p:ext uri="{BB962C8B-B14F-4D97-AF65-F5344CB8AC3E}">
        <p14:creationId xmlns:p14="http://schemas.microsoft.com/office/powerpoint/2010/main" val="3704024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rtlCol="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GB" noProof="0"/>
              <a:t>Click icon to add picture</a:t>
            </a:r>
            <a:endParaRPr lang="en-US" noProof="0"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3">
            <a:extLst>
              <a:ext uri="{FF2B5EF4-FFF2-40B4-BE49-F238E27FC236}">
                <a16:creationId xmlns:a16="http://schemas.microsoft.com/office/drawing/2014/main" id="{751F4B91-2844-AD02-506B-648AE758F221}"/>
              </a:ext>
            </a:extLst>
          </p:cNvPr>
          <p:cNvSpPr>
            <a:spLocks noGrp="1"/>
          </p:cNvSpPr>
          <p:nvPr>
            <p:ph type="dt" sz="half" idx="10"/>
          </p:nvPr>
        </p:nvSpPr>
        <p:spPr/>
        <p:txBody>
          <a:bodyPr/>
          <a:lstStyle>
            <a:lvl1pPr>
              <a:defRPr/>
            </a:lvl1pPr>
          </a:lstStyle>
          <a:p>
            <a:pPr>
              <a:defRPr/>
            </a:pPr>
            <a:fld id="{C2B60533-9E9F-408C-9DAB-E31BF102C147}" type="datetimeFigureOut">
              <a:rPr lang="en-GB"/>
              <a:pPr>
                <a:defRPr/>
              </a:pPr>
              <a:t>28/02/2025</a:t>
            </a:fld>
            <a:endParaRPr lang="en-GB"/>
          </a:p>
        </p:txBody>
      </p:sp>
      <p:sp>
        <p:nvSpPr>
          <p:cNvPr id="6" name="Footer Placeholder 4">
            <a:extLst>
              <a:ext uri="{FF2B5EF4-FFF2-40B4-BE49-F238E27FC236}">
                <a16:creationId xmlns:a16="http://schemas.microsoft.com/office/drawing/2014/main" id="{9B2F8759-742A-07D3-2248-D73102689FA3}"/>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5BEA3B8A-2845-9E5F-E7E7-D2AD7F1512EB}"/>
              </a:ext>
            </a:extLst>
          </p:cNvPr>
          <p:cNvSpPr>
            <a:spLocks noGrp="1"/>
          </p:cNvSpPr>
          <p:nvPr>
            <p:ph type="sldNum" sz="quarter" idx="12"/>
          </p:nvPr>
        </p:nvSpPr>
        <p:spPr/>
        <p:txBody>
          <a:bodyPr/>
          <a:lstStyle>
            <a:lvl1pPr>
              <a:defRPr/>
            </a:lvl1pPr>
          </a:lstStyle>
          <a:p>
            <a:pPr>
              <a:defRPr/>
            </a:pPr>
            <a:fld id="{A508E0B3-5318-452D-AB9F-1A44FC7A336A}" type="slidenum">
              <a:rPr lang="en-GB"/>
              <a:pPr>
                <a:defRPr/>
              </a:pPr>
              <a:t>‹#›</a:t>
            </a:fld>
            <a:endParaRPr lang="en-GB"/>
          </a:p>
        </p:txBody>
      </p:sp>
    </p:spTree>
    <p:extLst>
      <p:ext uri="{BB962C8B-B14F-4D97-AF65-F5344CB8AC3E}">
        <p14:creationId xmlns:p14="http://schemas.microsoft.com/office/powerpoint/2010/main" val="1445783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D39F3DD-7B44-5651-5D4C-4897442541A6}"/>
              </a:ext>
            </a:extLst>
          </p:cNvPr>
          <p:cNvSpPr>
            <a:spLocks noGrp="1" noChangeArrowheads="1"/>
          </p:cNvSpPr>
          <p:nvPr>
            <p:ph type="title"/>
          </p:nvPr>
        </p:nvSpPr>
        <p:spPr bwMode="auto">
          <a:xfrm>
            <a:off x="471488" y="527050"/>
            <a:ext cx="591502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3" name="Text Placeholder 2">
            <a:extLst>
              <a:ext uri="{FF2B5EF4-FFF2-40B4-BE49-F238E27FC236}">
                <a16:creationId xmlns:a16="http://schemas.microsoft.com/office/drawing/2014/main" id="{F0E721C8-B67D-D296-23B4-0204BAAF2069}"/>
              </a:ext>
            </a:extLst>
          </p:cNvPr>
          <p:cNvSpPr>
            <a:spLocks noGrp="1"/>
          </p:cNvSpPr>
          <p:nvPr>
            <p:ph type="body" idx="1"/>
          </p:nvPr>
        </p:nvSpPr>
        <p:spPr>
          <a:xfrm>
            <a:off x="471488" y="2636838"/>
            <a:ext cx="5915025" cy="6284912"/>
          </a:xfrm>
          <a:prstGeom prst="rect">
            <a:avLst/>
          </a:prstGeom>
        </p:spPr>
        <p:txBody>
          <a:bodyPr vert="horz" wrap="square" lIns="91440" tIns="45720" rIns="91440" bIns="45720" numCol="1" anchor="t" anchorCtr="0" compatLnSpc="1">
            <a:prstTxWarp prst="textNoShape">
              <a:avLst/>
            </a:prstTxWarp>
            <a:normAutofit/>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 name="Date Placeholder 3">
            <a:extLst>
              <a:ext uri="{FF2B5EF4-FFF2-40B4-BE49-F238E27FC236}">
                <a16:creationId xmlns:a16="http://schemas.microsoft.com/office/drawing/2014/main" id="{0737D989-3281-DDD8-1698-2FBFC968572A}"/>
              </a:ext>
            </a:extLst>
          </p:cNvPr>
          <p:cNvSpPr>
            <a:spLocks noGrp="1"/>
          </p:cNvSpPr>
          <p:nvPr>
            <p:ph type="dt" sz="half" idx="2"/>
          </p:nvPr>
        </p:nvSpPr>
        <p:spPr>
          <a:xfrm>
            <a:off x="471488" y="9182100"/>
            <a:ext cx="1543050" cy="527050"/>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82000"/>
                  </a:schemeClr>
                </a:solidFill>
                <a:latin typeface="+mn-lt"/>
              </a:defRPr>
            </a:lvl1pPr>
          </a:lstStyle>
          <a:p>
            <a:pPr>
              <a:defRPr/>
            </a:pPr>
            <a:fld id="{1E338716-DD95-42BD-9543-79ABECB226B5}" type="datetimeFigureOut">
              <a:rPr lang="en-GB"/>
              <a:pPr>
                <a:defRPr/>
              </a:pPr>
              <a:t>28/02/2025</a:t>
            </a:fld>
            <a:endParaRPr lang="en-GB"/>
          </a:p>
        </p:txBody>
      </p:sp>
      <p:sp>
        <p:nvSpPr>
          <p:cNvPr id="5" name="Footer Placeholder 4">
            <a:extLst>
              <a:ext uri="{FF2B5EF4-FFF2-40B4-BE49-F238E27FC236}">
                <a16:creationId xmlns:a16="http://schemas.microsoft.com/office/drawing/2014/main" id="{1E5E8E98-C7C0-DFC7-05A3-5D77C86D9643}"/>
              </a:ext>
            </a:extLst>
          </p:cNvPr>
          <p:cNvSpPr>
            <a:spLocks noGrp="1"/>
          </p:cNvSpPr>
          <p:nvPr>
            <p:ph type="ftr" sz="quarter" idx="3"/>
          </p:nvPr>
        </p:nvSpPr>
        <p:spPr>
          <a:xfrm>
            <a:off x="2271713" y="9182100"/>
            <a:ext cx="2314575" cy="527050"/>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82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B1093AC0-E03E-048C-F376-D56E89EA7FF3}"/>
              </a:ext>
            </a:extLst>
          </p:cNvPr>
          <p:cNvSpPr>
            <a:spLocks noGrp="1"/>
          </p:cNvSpPr>
          <p:nvPr>
            <p:ph type="sldNum" sz="quarter" idx="4"/>
          </p:nvPr>
        </p:nvSpPr>
        <p:spPr>
          <a:xfrm>
            <a:off x="4843463" y="9182100"/>
            <a:ext cx="1543050" cy="527050"/>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82000"/>
                  </a:schemeClr>
                </a:solidFill>
                <a:latin typeface="+mn-lt"/>
              </a:defRPr>
            </a:lvl1pPr>
          </a:lstStyle>
          <a:p>
            <a:pPr>
              <a:defRPr/>
            </a:pPr>
            <a:fld id="{15D5F905-785C-4500-ADC3-7FCD551AA009}"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Aptos Display" panose="020B0004020202020204" pitchFamily="34" charset="0"/>
        </a:defRPr>
      </a:lvl2pPr>
      <a:lvl3pPr algn="l" defTabSz="685800" rtl="0" eaLnBrk="1" fontAlgn="base" hangingPunct="1">
        <a:lnSpc>
          <a:spcPct val="90000"/>
        </a:lnSpc>
        <a:spcBef>
          <a:spcPct val="0"/>
        </a:spcBef>
        <a:spcAft>
          <a:spcPct val="0"/>
        </a:spcAft>
        <a:defRPr sz="3300">
          <a:solidFill>
            <a:schemeClr val="tx1"/>
          </a:solidFill>
          <a:latin typeface="Aptos Display" panose="020B0004020202020204" pitchFamily="34" charset="0"/>
        </a:defRPr>
      </a:lvl3pPr>
      <a:lvl4pPr algn="l" defTabSz="685800" rtl="0" eaLnBrk="1" fontAlgn="base" hangingPunct="1">
        <a:lnSpc>
          <a:spcPct val="90000"/>
        </a:lnSpc>
        <a:spcBef>
          <a:spcPct val="0"/>
        </a:spcBef>
        <a:spcAft>
          <a:spcPct val="0"/>
        </a:spcAft>
        <a:defRPr sz="3300">
          <a:solidFill>
            <a:schemeClr val="tx1"/>
          </a:solidFill>
          <a:latin typeface="Aptos Display" panose="020B0004020202020204" pitchFamily="34" charset="0"/>
        </a:defRPr>
      </a:lvl4pPr>
      <a:lvl5pPr algn="l" defTabSz="685800" rtl="0" eaLnBrk="1" fontAlgn="base" hangingPunct="1">
        <a:lnSpc>
          <a:spcPct val="90000"/>
        </a:lnSpc>
        <a:spcBef>
          <a:spcPct val="0"/>
        </a:spcBef>
        <a:spcAft>
          <a:spcPct val="0"/>
        </a:spcAft>
        <a:defRPr sz="3300">
          <a:solidFill>
            <a:schemeClr val="tx1"/>
          </a:solidFill>
          <a:latin typeface="Aptos Display" panose="020B0004020202020204" pitchFamily="34" charset="0"/>
        </a:defRPr>
      </a:lvl5pPr>
      <a:lvl6pPr marL="457200" algn="l" defTabSz="685800" rtl="0" eaLnBrk="1" fontAlgn="base" hangingPunct="1">
        <a:lnSpc>
          <a:spcPct val="90000"/>
        </a:lnSpc>
        <a:spcBef>
          <a:spcPct val="0"/>
        </a:spcBef>
        <a:spcAft>
          <a:spcPct val="0"/>
        </a:spcAft>
        <a:defRPr sz="3300">
          <a:solidFill>
            <a:schemeClr val="tx1"/>
          </a:solidFill>
          <a:latin typeface="Aptos Display" panose="020B0004020202020204"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Aptos Display" panose="020B0004020202020204"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Aptos Display" panose="020B0004020202020204"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Aptos Display" panose="020B0004020202020204" pitchFamily="34" charset="0"/>
        </a:defRPr>
      </a:lvl9pPr>
    </p:titleStyle>
    <p:body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g"/><Relationship Id="rId4" Type="http://schemas.openxmlformats.org/officeDocument/2006/relationships/image" Target="../media/image3.pn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nake coiled up in the grass&#10;&#10;Description automatically generated">
            <a:extLst>
              <a:ext uri="{FF2B5EF4-FFF2-40B4-BE49-F238E27FC236}">
                <a16:creationId xmlns:a16="http://schemas.microsoft.com/office/drawing/2014/main" id="{5DF63EDA-6D13-0923-0517-5621B20B2EC4}"/>
              </a:ext>
            </a:extLst>
          </p:cNvPr>
          <p:cNvPicPr>
            <a:picLocks noChangeAspect="1"/>
          </p:cNvPicPr>
          <p:nvPr/>
        </p:nvPicPr>
        <p:blipFill>
          <a:blip r:embed="rId2">
            <a:extLst>
              <a:ext uri="{28A0092B-C50C-407E-A947-70E740481C1C}">
                <a14:useLocalDpi xmlns:a14="http://schemas.microsoft.com/office/drawing/2010/main" val="0"/>
              </a:ext>
            </a:extLst>
          </a:blip>
          <a:srcRect l="4880" r="21871"/>
          <a:stretch/>
        </p:blipFill>
        <p:spPr>
          <a:xfrm>
            <a:off x="447986" y="1566228"/>
            <a:ext cx="1293001" cy="1176815"/>
          </a:xfrm>
          <a:prstGeom prst="roundRect">
            <a:avLst>
              <a:gd name="adj" fmla="val 8594"/>
            </a:avLst>
          </a:prstGeom>
          <a:solidFill>
            <a:srgbClr val="FFFFFF">
              <a:shade val="85000"/>
            </a:srgbClr>
          </a:solidFill>
          <a:ln w="28575">
            <a:solidFill>
              <a:srgbClr val="131339"/>
            </a:solidFill>
          </a:ln>
          <a:effectLst/>
        </p:spPr>
      </p:pic>
      <p:sp>
        <p:nvSpPr>
          <p:cNvPr id="13" name="Rounded Rectangle 9">
            <a:extLst>
              <a:ext uri="{FF2B5EF4-FFF2-40B4-BE49-F238E27FC236}">
                <a16:creationId xmlns:a16="http://schemas.microsoft.com/office/drawing/2014/main" id="{960F0BD1-3BF5-A256-7CA5-BEC830AE930D}"/>
              </a:ext>
            </a:extLst>
          </p:cNvPr>
          <p:cNvSpPr/>
          <p:nvPr/>
        </p:nvSpPr>
        <p:spPr>
          <a:xfrm>
            <a:off x="192088" y="1166813"/>
            <a:ext cx="6467475" cy="3786188"/>
          </a:xfrm>
          <a:prstGeom prst="roundRect">
            <a:avLst>
              <a:gd name="adj" fmla="val 1252"/>
            </a:avLst>
          </a:prstGeom>
          <a:noFill/>
          <a:ln w="28575">
            <a:solidFill>
              <a:srgbClr val="131339"/>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1200" dirty="0">
                <a:solidFill>
                  <a:srgbClr val="130E3C"/>
                </a:solidFill>
                <a:latin typeface="Arial Rounded MT Bold" panose="020F0704030504030204" pitchFamily="34" charset="77"/>
              </a:rPr>
              <a:t>Activity 1: Tick the reptiles.  </a:t>
            </a:r>
          </a:p>
          <a:p>
            <a:pPr algn="ctr" eaLnBrk="1" fontAlgn="auto" hangingPunct="1">
              <a:spcBef>
                <a:spcPts val="0"/>
              </a:spcBef>
              <a:spcAft>
                <a:spcPts val="0"/>
              </a:spcAft>
              <a:defRPr/>
            </a:pPr>
            <a:endParaRPr lang="en-GB" sz="1600" dirty="0">
              <a:solidFill>
                <a:srgbClr val="130E3C"/>
              </a:solidFill>
              <a:latin typeface="Arial Rounded MT Bold" panose="020F0704030504030204" pitchFamily="34" charset="77"/>
            </a:endParaRPr>
          </a:p>
          <a:p>
            <a:pPr algn="ctr" eaLnBrk="1" fontAlgn="auto" hangingPunct="1">
              <a:spcBef>
                <a:spcPts val="0"/>
              </a:spcBef>
              <a:spcAft>
                <a:spcPts val="0"/>
              </a:spcAft>
              <a:defRPr/>
            </a:pPr>
            <a:r>
              <a:rPr lang="en-GB" sz="1600" dirty="0">
                <a:solidFill>
                  <a:srgbClr val="130E3C"/>
                </a:solidFill>
                <a:latin typeface="Arial Rounded MT Bold" panose="020F0704030504030204" pitchFamily="34" charset="77"/>
              </a:rPr>
              <a:t> </a:t>
            </a:r>
            <a:r>
              <a:rPr lang="en-GB" sz="1600" dirty="0">
                <a:sym typeface="Wingdings" panose="05000000000000000000" pitchFamily="2" charset="2"/>
              </a:rPr>
              <a:t></a:t>
            </a:r>
            <a:endParaRPr lang="en-GB" sz="1600" dirty="0">
              <a:solidFill>
                <a:srgbClr val="130E3C"/>
              </a:solidFill>
              <a:latin typeface="Arial Rounded MT Bold" panose="020F0704030504030204" pitchFamily="34" charset="77"/>
            </a:endParaRPr>
          </a:p>
        </p:txBody>
      </p:sp>
      <p:sp>
        <p:nvSpPr>
          <p:cNvPr id="47" name="TextBox 46">
            <a:extLst>
              <a:ext uri="{FF2B5EF4-FFF2-40B4-BE49-F238E27FC236}">
                <a16:creationId xmlns:a16="http://schemas.microsoft.com/office/drawing/2014/main" id="{48821B4D-4D6C-CBF5-CE30-730362D0D784}"/>
              </a:ext>
            </a:extLst>
          </p:cNvPr>
          <p:cNvSpPr txBox="1"/>
          <p:nvPr/>
        </p:nvSpPr>
        <p:spPr>
          <a:xfrm>
            <a:off x="212725" y="5471461"/>
            <a:ext cx="6453188" cy="3842399"/>
          </a:xfrm>
          <a:prstGeom prst="rect">
            <a:avLst/>
          </a:prstGeom>
          <a:noFill/>
        </p:spPr>
        <p:txBody>
          <a:bodyPr wrap="square" rtlCol="0">
            <a:spAutoFit/>
          </a:bodyPr>
          <a:lstStyle/>
          <a:p>
            <a:pPr>
              <a:lnSpc>
                <a:spcPct val="150000"/>
              </a:lnSpc>
            </a:pPr>
            <a:r>
              <a:rPr lang="en-GB" sz="1200" dirty="0">
                <a:solidFill>
                  <a:srgbClr val="131339"/>
                </a:solidFill>
                <a:latin typeface="Arial Rounded MT Bold" panose="020F0704030504030204" pitchFamily="34" charset="0"/>
              </a:rPr>
              <a:t>1. In activity 1, you ticked the animals that are reptiles. Explain why the other animals aren’t reptiles. What type of animal are they? What are the features of a reptile?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GB" sz="1200" dirty="0">
              <a:solidFill>
                <a:srgbClr val="131339"/>
              </a:solidFill>
              <a:latin typeface="Arial Rounded MT Bold" panose="020F0704030504030204" pitchFamily="34" charset="0"/>
            </a:endParaRPr>
          </a:p>
          <a:p>
            <a:pPr>
              <a:lnSpc>
                <a:spcPct val="150000"/>
              </a:lnSpc>
            </a:pPr>
            <a:r>
              <a:rPr lang="en-GB" sz="1200" dirty="0">
                <a:solidFill>
                  <a:srgbClr val="131339"/>
                </a:solidFill>
                <a:latin typeface="Arial Rounded MT Bold" panose="020F0704030504030204" pitchFamily="34" charset="0"/>
              </a:rPr>
              <a:t>2. Do all reptiles lay eggs? Why / why not?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3074" name="TextBox 4">
            <a:extLst>
              <a:ext uri="{FF2B5EF4-FFF2-40B4-BE49-F238E27FC236}">
                <a16:creationId xmlns:a16="http://schemas.microsoft.com/office/drawing/2014/main" id="{04998CC2-6417-7F29-EF22-F914C0D15606}"/>
              </a:ext>
            </a:extLst>
          </p:cNvPr>
          <p:cNvSpPr txBox="1">
            <a:spLocks noChangeArrowheads="1"/>
          </p:cNvSpPr>
          <p:nvPr/>
        </p:nvSpPr>
        <p:spPr bwMode="auto">
          <a:xfrm>
            <a:off x="4419600" y="854075"/>
            <a:ext cx="15097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sz="800">
                <a:solidFill>
                  <a:schemeClr val="bg1"/>
                </a:solidFill>
                <a:latin typeface="Arial Rounded MT Bold" panose="020F0704030504030204" pitchFamily="34" charset="0"/>
              </a:rPr>
              <a:t>Session 2</a:t>
            </a:r>
          </a:p>
        </p:txBody>
      </p:sp>
      <p:sp>
        <p:nvSpPr>
          <p:cNvPr id="3075" name="TextBox 5">
            <a:extLst>
              <a:ext uri="{FF2B5EF4-FFF2-40B4-BE49-F238E27FC236}">
                <a16:creationId xmlns:a16="http://schemas.microsoft.com/office/drawing/2014/main" id="{489BAE05-A0F3-D733-FB91-B6F3F45CBD76}"/>
              </a:ext>
            </a:extLst>
          </p:cNvPr>
          <p:cNvSpPr txBox="1">
            <a:spLocks noChangeArrowheads="1"/>
          </p:cNvSpPr>
          <p:nvPr/>
        </p:nvSpPr>
        <p:spPr bwMode="auto">
          <a:xfrm>
            <a:off x="966788" y="190500"/>
            <a:ext cx="37957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sz="1100" dirty="0">
                <a:solidFill>
                  <a:srgbClr val="130E3C"/>
                </a:solidFill>
                <a:latin typeface="Arial Rounded MT Bold" panose="020F0704030504030204" pitchFamily="34" charset="0"/>
              </a:rPr>
              <a:t>Science Week 2025 </a:t>
            </a:r>
          </a:p>
        </p:txBody>
      </p:sp>
      <p:sp>
        <p:nvSpPr>
          <p:cNvPr id="3076" name="TextBox 8">
            <a:extLst>
              <a:ext uri="{FF2B5EF4-FFF2-40B4-BE49-F238E27FC236}">
                <a16:creationId xmlns:a16="http://schemas.microsoft.com/office/drawing/2014/main" id="{8B6AA6DC-4DFC-AA49-5902-2067A5B47238}"/>
              </a:ext>
            </a:extLst>
          </p:cNvPr>
          <p:cNvSpPr txBox="1">
            <a:spLocks noChangeArrowheads="1"/>
          </p:cNvSpPr>
          <p:nvPr/>
        </p:nvSpPr>
        <p:spPr bwMode="auto">
          <a:xfrm>
            <a:off x="4086925" y="9641681"/>
            <a:ext cx="2674937"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algn="r" eaLnBrk="1" hangingPunct="1"/>
            <a:r>
              <a:rPr lang="en-GB" altLang="en-US" sz="600" dirty="0">
                <a:solidFill>
                  <a:srgbClr val="130E3C"/>
                </a:solidFill>
                <a:latin typeface="Arial Rounded MT Bold" panose="020F0704030504030204" pitchFamily="34" charset="0"/>
              </a:rPr>
              <a:t>Developing Experts Copyright 2025 All Rights Reserved</a:t>
            </a:r>
          </a:p>
        </p:txBody>
      </p:sp>
      <p:pic>
        <p:nvPicPr>
          <p:cNvPr id="3092" name="Picture 6" descr="A blue square with white letters&#10;&#10;Description automatically generated">
            <a:extLst>
              <a:ext uri="{FF2B5EF4-FFF2-40B4-BE49-F238E27FC236}">
                <a16:creationId xmlns:a16="http://schemas.microsoft.com/office/drawing/2014/main" id="{7E4FDC3B-C10C-1E1E-CB6C-1C66F08A6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127000"/>
            <a:ext cx="8128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3" name="TextBox 9">
            <a:extLst>
              <a:ext uri="{FF2B5EF4-FFF2-40B4-BE49-F238E27FC236}">
                <a16:creationId xmlns:a16="http://schemas.microsoft.com/office/drawing/2014/main" id="{E3D6F4AA-9C0D-5281-08D7-B27FFA0111FA}"/>
              </a:ext>
            </a:extLst>
          </p:cNvPr>
          <p:cNvSpPr txBox="1">
            <a:spLocks noChangeArrowheads="1"/>
          </p:cNvSpPr>
          <p:nvPr/>
        </p:nvSpPr>
        <p:spPr bwMode="auto">
          <a:xfrm>
            <a:off x="981075" y="363538"/>
            <a:ext cx="4895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sz="1600" b="0" i="0" dirty="0">
                <a:solidFill>
                  <a:srgbClr val="131339"/>
                </a:solidFill>
                <a:effectLst/>
                <a:latin typeface="Arial Rounded MT Bold" panose="020F0704030504030204" pitchFamily="34" charset="0"/>
              </a:rPr>
              <a:t>KS3 - From Scales to Tails: The Evolution and Adaptation of Reptiles – Answers</a:t>
            </a:r>
            <a:endParaRPr lang="en-GB" altLang="en-US" sz="1600" dirty="0">
              <a:solidFill>
                <a:srgbClr val="131339"/>
              </a:solidFill>
              <a:latin typeface="Arial Rounded MT Bold" panose="020F0704030504030204" pitchFamily="34" charset="0"/>
            </a:endParaRPr>
          </a:p>
        </p:txBody>
      </p:sp>
      <p:cxnSp>
        <p:nvCxnSpPr>
          <p:cNvPr id="35" name="Straight Connector 34">
            <a:extLst>
              <a:ext uri="{FF2B5EF4-FFF2-40B4-BE49-F238E27FC236}">
                <a16:creationId xmlns:a16="http://schemas.microsoft.com/office/drawing/2014/main" id="{EF680BF3-1779-2FFB-6B53-64DA93533FD0}"/>
              </a:ext>
            </a:extLst>
          </p:cNvPr>
          <p:cNvCxnSpPr/>
          <p:nvPr/>
        </p:nvCxnSpPr>
        <p:spPr>
          <a:xfrm>
            <a:off x="206375" y="9551988"/>
            <a:ext cx="6453188" cy="0"/>
          </a:xfrm>
          <a:prstGeom prst="line">
            <a:avLst/>
          </a:prstGeom>
          <a:ln w="28575">
            <a:solidFill>
              <a:srgbClr val="130E3C"/>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428BF3BA-51F2-D409-0A89-C33AA7946DB3}"/>
              </a:ext>
            </a:extLst>
          </p:cNvPr>
          <p:cNvCxnSpPr/>
          <p:nvPr/>
        </p:nvCxnSpPr>
        <p:spPr>
          <a:xfrm>
            <a:off x="206375" y="1000125"/>
            <a:ext cx="6453188" cy="0"/>
          </a:xfrm>
          <a:prstGeom prst="line">
            <a:avLst/>
          </a:prstGeom>
          <a:ln w="28575">
            <a:solidFill>
              <a:srgbClr val="130E3C"/>
            </a:solidFill>
          </a:ln>
        </p:spPr>
        <p:style>
          <a:lnRef idx="2">
            <a:schemeClr val="accent1"/>
          </a:lnRef>
          <a:fillRef idx="0">
            <a:schemeClr val="accent1"/>
          </a:fillRef>
          <a:effectRef idx="1">
            <a:schemeClr val="accent1"/>
          </a:effectRef>
          <a:fontRef idx="minor">
            <a:schemeClr val="tx1"/>
          </a:fontRef>
        </p:style>
      </p:cxnSp>
      <p:sp>
        <p:nvSpPr>
          <p:cNvPr id="3099" name="TextBox 44">
            <a:extLst>
              <a:ext uri="{FF2B5EF4-FFF2-40B4-BE49-F238E27FC236}">
                <a16:creationId xmlns:a16="http://schemas.microsoft.com/office/drawing/2014/main" id="{93DA26FB-2DE6-95A9-6981-925A5B3905E3}"/>
              </a:ext>
            </a:extLst>
          </p:cNvPr>
          <p:cNvSpPr txBox="1">
            <a:spLocks noChangeArrowheads="1"/>
          </p:cNvSpPr>
          <p:nvPr/>
        </p:nvSpPr>
        <p:spPr bwMode="auto">
          <a:xfrm>
            <a:off x="8193088" y="11477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endParaRPr lang="en-US" altLang="en-US"/>
          </a:p>
        </p:txBody>
      </p:sp>
      <p:pic>
        <p:nvPicPr>
          <p:cNvPr id="3100" name="Picture 7" descr="A blue and white logo&#10;&#10;Description automatically generated">
            <a:extLst>
              <a:ext uri="{FF2B5EF4-FFF2-40B4-BE49-F238E27FC236}">
                <a16:creationId xmlns:a16="http://schemas.microsoft.com/office/drawing/2014/main" id="{532613DA-F011-4E97-0654-C039CF8E5C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188" y="171450"/>
            <a:ext cx="841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lizard with black spots&#10;&#10;Description automatically generated">
            <a:extLst>
              <a:ext uri="{FF2B5EF4-FFF2-40B4-BE49-F238E27FC236}">
                <a16:creationId xmlns:a16="http://schemas.microsoft.com/office/drawing/2014/main" id="{B52932A0-E0A9-15DE-F314-968F4CDFF935}"/>
              </a:ext>
            </a:extLst>
          </p:cNvPr>
          <p:cNvPicPr>
            <a:picLocks noChangeAspect="1"/>
          </p:cNvPicPr>
          <p:nvPr/>
        </p:nvPicPr>
        <p:blipFill>
          <a:blip r:embed="rId5">
            <a:extLst>
              <a:ext uri="{28A0092B-C50C-407E-A947-70E740481C1C}">
                <a14:useLocalDpi xmlns:a14="http://schemas.microsoft.com/office/drawing/2010/main" val="0"/>
              </a:ext>
            </a:extLst>
          </a:blip>
          <a:srcRect l="3335" r="23214"/>
          <a:stretch/>
        </p:blipFill>
        <p:spPr>
          <a:xfrm>
            <a:off x="2001963" y="3143288"/>
            <a:ext cx="1293002" cy="1173417"/>
          </a:xfrm>
          <a:prstGeom prst="roundRect">
            <a:avLst>
              <a:gd name="adj" fmla="val 8594"/>
            </a:avLst>
          </a:prstGeom>
          <a:solidFill>
            <a:srgbClr val="FFFFFF">
              <a:shade val="85000"/>
            </a:srgbClr>
          </a:solidFill>
          <a:ln w="28575">
            <a:solidFill>
              <a:srgbClr val="131339"/>
            </a:solidFill>
          </a:ln>
          <a:effectLst/>
        </p:spPr>
      </p:pic>
      <p:pic>
        <p:nvPicPr>
          <p:cNvPr id="12" name="Picture 11" descr="A turtle on a rock&#10;&#10;Description automatically generated">
            <a:extLst>
              <a:ext uri="{FF2B5EF4-FFF2-40B4-BE49-F238E27FC236}">
                <a16:creationId xmlns:a16="http://schemas.microsoft.com/office/drawing/2014/main" id="{80675258-443A-62D1-CE86-70BD6B24CAF0}"/>
              </a:ext>
            </a:extLst>
          </p:cNvPr>
          <p:cNvPicPr>
            <a:picLocks noChangeAspect="1"/>
          </p:cNvPicPr>
          <p:nvPr/>
        </p:nvPicPr>
        <p:blipFill>
          <a:blip r:embed="rId6">
            <a:extLst>
              <a:ext uri="{28A0092B-C50C-407E-A947-70E740481C1C}">
                <a14:useLocalDpi xmlns:a14="http://schemas.microsoft.com/office/drawing/2010/main" val="0"/>
              </a:ext>
            </a:extLst>
          </a:blip>
          <a:srcRect l="26533"/>
          <a:stretch/>
        </p:blipFill>
        <p:spPr>
          <a:xfrm>
            <a:off x="447985" y="3143288"/>
            <a:ext cx="1293001" cy="1173417"/>
          </a:xfrm>
          <a:prstGeom prst="roundRect">
            <a:avLst>
              <a:gd name="adj" fmla="val 8594"/>
            </a:avLst>
          </a:prstGeom>
          <a:solidFill>
            <a:srgbClr val="FFFFFF">
              <a:shade val="85000"/>
            </a:srgbClr>
          </a:solidFill>
          <a:ln w="28575">
            <a:solidFill>
              <a:srgbClr val="131339"/>
            </a:solidFill>
          </a:ln>
          <a:effectLst/>
        </p:spPr>
      </p:pic>
      <p:pic>
        <p:nvPicPr>
          <p:cNvPr id="15" name="Picture 14" descr="A turtle swimming in the ocean&#10;&#10;Description automatically generated">
            <a:extLst>
              <a:ext uri="{FF2B5EF4-FFF2-40B4-BE49-F238E27FC236}">
                <a16:creationId xmlns:a16="http://schemas.microsoft.com/office/drawing/2014/main" id="{A2CFEFA3-A774-4004-5592-6D89785258D3}"/>
              </a:ext>
            </a:extLst>
          </p:cNvPr>
          <p:cNvPicPr>
            <a:picLocks noChangeAspect="1"/>
          </p:cNvPicPr>
          <p:nvPr/>
        </p:nvPicPr>
        <p:blipFill>
          <a:blip r:embed="rId7">
            <a:extLst>
              <a:ext uri="{28A0092B-C50C-407E-A947-70E740481C1C}">
                <a14:useLocalDpi xmlns:a14="http://schemas.microsoft.com/office/drawing/2010/main" val="0"/>
              </a:ext>
            </a:extLst>
          </a:blip>
          <a:srcRect l="38068" t="16080" r="9845" b="5352"/>
          <a:stretch/>
        </p:blipFill>
        <p:spPr>
          <a:xfrm>
            <a:off x="5109922" y="1572812"/>
            <a:ext cx="1293003" cy="1170232"/>
          </a:xfrm>
          <a:prstGeom prst="roundRect">
            <a:avLst>
              <a:gd name="adj" fmla="val 8594"/>
            </a:avLst>
          </a:prstGeom>
          <a:solidFill>
            <a:srgbClr val="FFFFFF">
              <a:shade val="85000"/>
            </a:srgbClr>
          </a:solidFill>
          <a:ln w="28575">
            <a:solidFill>
              <a:srgbClr val="131339"/>
            </a:solidFill>
          </a:ln>
          <a:effectLst/>
        </p:spPr>
      </p:pic>
      <p:pic>
        <p:nvPicPr>
          <p:cNvPr id="19" name="Picture 18" descr="A lizard on a rock&#10;&#10;Description automatically generated">
            <a:extLst>
              <a:ext uri="{FF2B5EF4-FFF2-40B4-BE49-F238E27FC236}">
                <a16:creationId xmlns:a16="http://schemas.microsoft.com/office/drawing/2014/main" id="{C68DF7DC-80CD-F67B-B728-D4DD87AC7A7D}"/>
              </a:ext>
            </a:extLst>
          </p:cNvPr>
          <p:cNvPicPr>
            <a:picLocks noChangeAspect="1"/>
          </p:cNvPicPr>
          <p:nvPr/>
        </p:nvPicPr>
        <p:blipFill>
          <a:blip r:embed="rId8">
            <a:extLst>
              <a:ext uri="{28A0092B-C50C-407E-A947-70E740481C1C}">
                <a14:useLocalDpi xmlns:a14="http://schemas.microsoft.com/office/drawing/2010/main" val="0"/>
              </a:ext>
            </a:extLst>
          </a:blip>
          <a:srcRect l="20583" r="5937"/>
          <a:stretch/>
        </p:blipFill>
        <p:spPr>
          <a:xfrm>
            <a:off x="3552399" y="1566229"/>
            <a:ext cx="1293003" cy="1176815"/>
          </a:xfrm>
          <a:prstGeom prst="roundRect">
            <a:avLst>
              <a:gd name="adj" fmla="val 8594"/>
            </a:avLst>
          </a:prstGeom>
          <a:solidFill>
            <a:srgbClr val="FFFFFF">
              <a:shade val="85000"/>
            </a:srgbClr>
          </a:solidFill>
          <a:ln w="28575">
            <a:solidFill>
              <a:srgbClr val="131339"/>
            </a:solidFill>
          </a:ln>
          <a:effectLst/>
        </p:spPr>
      </p:pic>
      <p:pic>
        <p:nvPicPr>
          <p:cNvPr id="21" name="Picture 20" descr="An animal standing in the grass&#10;&#10;Description automatically generated">
            <a:extLst>
              <a:ext uri="{FF2B5EF4-FFF2-40B4-BE49-F238E27FC236}">
                <a16:creationId xmlns:a16="http://schemas.microsoft.com/office/drawing/2014/main" id="{3DB8D011-EAAC-51F4-9276-5087A2EBC446}"/>
              </a:ext>
            </a:extLst>
          </p:cNvPr>
          <p:cNvPicPr>
            <a:picLocks noChangeAspect="1"/>
          </p:cNvPicPr>
          <p:nvPr/>
        </p:nvPicPr>
        <p:blipFill>
          <a:blip r:embed="rId9">
            <a:extLst>
              <a:ext uri="{28A0092B-C50C-407E-A947-70E740481C1C}">
                <a14:useLocalDpi xmlns:a14="http://schemas.microsoft.com/office/drawing/2010/main" val="0"/>
              </a:ext>
            </a:extLst>
          </a:blip>
          <a:srcRect l="14764" r="11781"/>
          <a:stretch/>
        </p:blipFill>
        <p:spPr>
          <a:xfrm>
            <a:off x="2001964" y="1572812"/>
            <a:ext cx="1293002" cy="1173417"/>
          </a:xfrm>
          <a:prstGeom prst="roundRect">
            <a:avLst>
              <a:gd name="adj" fmla="val 8594"/>
            </a:avLst>
          </a:prstGeom>
          <a:solidFill>
            <a:srgbClr val="FFFFFF">
              <a:shade val="85000"/>
            </a:srgbClr>
          </a:solidFill>
          <a:ln w="28575">
            <a:solidFill>
              <a:srgbClr val="131339"/>
            </a:solidFill>
          </a:ln>
          <a:effectLst/>
        </p:spPr>
      </p:pic>
      <p:sp>
        <p:nvSpPr>
          <p:cNvPr id="27" name="TextBox 26">
            <a:extLst>
              <a:ext uri="{FF2B5EF4-FFF2-40B4-BE49-F238E27FC236}">
                <a16:creationId xmlns:a16="http://schemas.microsoft.com/office/drawing/2014/main" id="{64D52564-1BF1-902C-DD7F-06C377CFE9DA}"/>
              </a:ext>
            </a:extLst>
          </p:cNvPr>
          <p:cNvSpPr txBox="1"/>
          <p:nvPr/>
        </p:nvSpPr>
        <p:spPr>
          <a:xfrm>
            <a:off x="654708" y="2782946"/>
            <a:ext cx="626069" cy="276999"/>
          </a:xfrm>
          <a:prstGeom prst="rect">
            <a:avLst/>
          </a:prstGeom>
          <a:noFill/>
        </p:spPr>
        <p:txBody>
          <a:bodyPr wrap="none" rtlCol="0">
            <a:spAutoFit/>
          </a:bodyPr>
          <a:lstStyle/>
          <a:p>
            <a:r>
              <a:rPr lang="en-GB" sz="1200" dirty="0">
                <a:solidFill>
                  <a:srgbClr val="131339"/>
                </a:solidFill>
                <a:latin typeface="Arial Rounded MT Bold" panose="020F0704030504030204" pitchFamily="34" charset="0"/>
              </a:rPr>
              <a:t>snake</a:t>
            </a:r>
          </a:p>
        </p:txBody>
      </p:sp>
      <p:sp>
        <p:nvSpPr>
          <p:cNvPr id="31" name="TextBox 30">
            <a:extLst>
              <a:ext uri="{FF2B5EF4-FFF2-40B4-BE49-F238E27FC236}">
                <a16:creationId xmlns:a16="http://schemas.microsoft.com/office/drawing/2014/main" id="{B0FB49E3-5DF8-DDCB-152C-9AC68A40622C}"/>
              </a:ext>
            </a:extLst>
          </p:cNvPr>
          <p:cNvSpPr txBox="1"/>
          <p:nvPr/>
        </p:nvSpPr>
        <p:spPr>
          <a:xfrm>
            <a:off x="2032613" y="2782634"/>
            <a:ext cx="885179" cy="276999"/>
          </a:xfrm>
          <a:prstGeom prst="rect">
            <a:avLst/>
          </a:prstGeom>
          <a:noFill/>
        </p:spPr>
        <p:txBody>
          <a:bodyPr wrap="none" rtlCol="0">
            <a:spAutoFit/>
          </a:bodyPr>
          <a:lstStyle/>
          <a:p>
            <a:r>
              <a:rPr lang="en-GB" sz="1200" dirty="0">
                <a:solidFill>
                  <a:srgbClr val="131339"/>
                </a:solidFill>
                <a:latin typeface="Arial Rounded MT Bold" panose="020F0704030504030204" pitchFamily="34" charset="0"/>
              </a:rPr>
              <a:t>armadillo</a:t>
            </a:r>
          </a:p>
        </p:txBody>
      </p:sp>
      <p:sp>
        <p:nvSpPr>
          <p:cNvPr id="34" name="TextBox 33">
            <a:extLst>
              <a:ext uri="{FF2B5EF4-FFF2-40B4-BE49-F238E27FC236}">
                <a16:creationId xmlns:a16="http://schemas.microsoft.com/office/drawing/2014/main" id="{50472586-FEE1-F1C8-E4E2-A302FF3E0450}"/>
              </a:ext>
            </a:extLst>
          </p:cNvPr>
          <p:cNvSpPr txBox="1"/>
          <p:nvPr/>
        </p:nvSpPr>
        <p:spPr>
          <a:xfrm>
            <a:off x="3699533" y="2782946"/>
            <a:ext cx="629211" cy="276999"/>
          </a:xfrm>
          <a:prstGeom prst="rect">
            <a:avLst/>
          </a:prstGeom>
          <a:noFill/>
        </p:spPr>
        <p:txBody>
          <a:bodyPr wrap="none" rtlCol="0">
            <a:spAutoFit/>
          </a:bodyPr>
          <a:lstStyle/>
          <a:p>
            <a:r>
              <a:rPr lang="en-GB" sz="1200" dirty="0">
                <a:solidFill>
                  <a:srgbClr val="131339"/>
                </a:solidFill>
                <a:latin typeface="Arial Rounded MT Bold" panose="020F0704030504030204" pitchFamily="34" charset="0"/>
              </a:rPr>
              <a:t>gecko</a:t>
            </a:r>
          </a:p>
        </p:txBody>
      </p:sp>
      <p:sp>
        <p:nvSpPr>
          <p:cNvPr id="37" name="TextBox 36">
            <a:extLst>
              <a:ext uri="{FF2B5EF4-FFF2-40B4-BE49-F238E27FC236}">
                <a16:creationId xmlns:a16="http://schemas.microsoft.com/office/drawing/2014/main" id="{1EF6D18E-F46D-ED3C-8BA9-A14A8F5ED97D}"/>
              </a:ext>
            </a:extLst>
          </p:cNvPr>
          <p:cNvSpPr txBox="1"/>
          <p:nvPr/>
        </p:nvSpPr>
        <p:spPr>
          <a:xfrm>
            <a:off x="5284798" y="2784189"/>
            <a:ext cx="588879" cy="276999"/>
          </a:xfrm>
          <a:prstGeom prst="rect">
            <a:avLst/>
          </a:prstGeom>
          <a:noFill/>
        </p:spPr>
        <p:txBody>
          <a:bodyPr wrap="none" rtlCol="0">
            <a:spAutoFit/>
          </a:bodyPr>
          <a:lstStyle/>
          <a:p>
            <a:r>
              <a:rPr lang="en-GB" sz="1200" dirty="0">
                <a:solidFill>
                  <a:srgbClr val="131339"/>
                </a:solidFill>
                <a:latin typeface="Arial Rounded MT Bold" panose="020F0704030504030204" pitchFamily="34" charset="0"/>
              </a:rPr>
              <a:t>turtle</a:t>
            </a:r>
          </a:p>
        </p:txBody>
      </p:sp>
      <p:sp>
        <p:nvSpPr>
          <p:cNvPr id="38" name="TextBox 37">
            <a:extLst>
              <a:ext uri="{FF2B5EF4-FFF2-40B4-BE49-F238E27FC236}">
                <a16:creationId xmlns:a16="http://schemas.microsoft.com/office/drawing/2014/main" id="{318AC53A-EACA-570E-3832-15A3346B2FE5}"/>
              </a:ext>
            </a:extLst>
          </p:cNvPr>
          <p:cNvSpPr txBox="1"/>
          <p:nvPr/>
        </p:nvSpPr>
        <p:spPr>
          <a:xfrm>
            <a:off x="528385" y="4395068"/>
            <a:ext cx="779444" cy="276999"/>
          </a:xfrm>
          <a:prstGeom prst="rect">
            <a:avLst/>
          </a:prstGeom>
          <a:noFill/>
        </p:spPr>
        <p:txBody>
          <a:bodyPr wrap="none" rtlCol="0">
            <a:spAutoFit/>
          </a:bodyPr>
          <a:lstStyle/>
          <a:p>
            <a:r>
              <a:rPr lang="en-GB" sz="1200" dirty="0">
                <a:solidFill>
                  <a:srgbClr val="131339"/>
                </a:solidFill>
                <a:latin typeface="Arial Rounded MT Bold" panose="020F0704030504030204" pitchFamily="34" charset="0"/>
              </a:rPr>
              <a:t>terrapin</a:t>
            </a:r>
          </a:p>
        </p:txBody>
      </p:sp>
      <p:sp>
        <p:nvSpPr>
          <p:cNvPr id="39" name="TextBox 38">
            <a:extLst>
              <a:ext uri="{FF2B5EF4-FFF2-40B4-BE49-F238E27FC236}">
                <a16:creationId xmlns:a16="http://schemas.microsoft.com/office/drawing/2014/main" id="{5BA8C0E6-8C34-666B-C20F-E04BC5BF52E6}"/>
              </a:ext>
            </a:extLst>
          </p:cNvPr>
          <p:cNvSpPr txBox="1"/>
          <p:nvPr/>
        </p:nvSpPr>
        <p:spPr>
          <a:xfrm>
            <a:off x="2178061" y="4387848"/>
            <a:ext cx="546496" cy="276999"/>
          </a:xfrm>
          <a:prstGeom prst="rect">
            <a:avLst/>
          </a:prstGeom>
          <a:noFill/>
        </p:spPr>
        <p:txBody>
          <a:bodyPr wrap="none" rtlCol="0">
            <a:spAutoFit/>
          </a:bodyPr>
          <a:lstStyle/>
          <a:p>
            <a:r>
              <a:rPr lang="en-GB" sz="1200" dirty="0">
                <a:solidFill>
                  <a:srgbClr val="131339"/>
                </a:solidFill>
                <a:latin typeface="Arial Rounded MT Bold" panose="020F0704030504030204" pitchFamily="34" charset="0"/>
              </a:rPr>
              <a:t>newt</a:t>
            </a:r>
          </a:p>
        </p:txBody>
      </p:sp>
      <p:sp>
        <p:nvSpPr>
          <p:cNvPr id="40" name="Rectangle: Rounded Corners 39">
            <a:extLst>
              <a:ext uri="{FF2B5EF4-FFF2-40B4-BE49-F238E27FC236}">
                <a16:creationId xmlns:a16="http://schemas.microsoft.com/office/drawing/2014/main" id="{561AF6E5-62DF-00ED-D573-47CF3F42220D}"/>
              </a:ext>
            </a:extLst>
          </p:cNvPr>
          <p:cNvSpPr/>
          <p:nvPr/>
        </p:nvSpPr>
        <p:spPr>
          <a:xfrm>
            <a:off x="1280777" y="2817973"/>
            <a:ext cx="246362" cy="250385"/>
          </a:xfrm>
          <a:prstGeom prst="roundRect">
            <a:avLst/>
          </a:prstGeom>
          <a:solidFill>
            <a:schemeClr val="bg1">
              <a:lumMod val="95000"/>
            </a:schemeClr>
          </a:solidFill>
          <a:ln w="12700">
            <a:solidFill>
              <a:srgbClr val="130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83E2F7C4-0878-31D4-30C2-46043BD22850}"/>
              </a:ext>
            </a:extLst>
          </p:cNvPr>
          <p:cNvSpPr/>
          <p:nvPr/>
        </p:nvSpPr>
        <p:spPr>
          <a:xfrm>
            <a:off x="2917792" y="2814010"/>
            <a:ext cx="246362" cy="250385"/>
          </a:xfrm>
          <a:prstGeom prst="roundRect">
            <a:avLst/>
          </a:prstGeom>
          <a:solidFill>
            <a:schemeClr val="bg1">
              <a:lumMod val="95000"/>
            </a:schemeClr>
          </a:solidFill>
          <a:ln w="12700">
            <a:solidFill>
              <a:srgbClr val="130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19710656-97AB-0770-79C6-2F3D778A8D35}"/>
              </a:ext>
            </a:extLst>
          </p:cNvPr>
          <p:cNvSpPr/>
          <p:nvPr/>
        </p:nvSpPr>
        <p:spPr>
          <a:xfrm>
            <a:off x="4332545" y="2817973"/>
            <a:ext cx="246362" cy="250385"/>
          </a:xfrm>
          <a:prstGeom prst="roundRect">
            <a:avLst/>
          </a:prstGeom>
          <a:solidFill>
            <a:schemeClr val="bg1">
              <a:lumMod val="95000"/>
            </a:schemeClr>
          </a:solidFill>
          <a:ln w="12700">
            <a:solidFill>
              <a:srgbClr val="130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2D42DFC1-74B8-33E1-3E37-B2152E1C7889}"/>
              </a:ext>
            </a:extLst>
          </p:cNvPr>
          <p:cNvSpPr/>
          <p:nvPr/>
        </p:nvSpPr>
        <p:spPr>
          <a:xfrm>
            <a:off x="5871845" y="2809248"/>
            <a:ext cx="246362" cy="250385"/>
          </a:xfrm>
          <a:prstGeom prst="roundRect">
            <a:avLst/>
          </a:prstGeom>
          <a:solidFill>
            <a:schemeClr val="bg1">
              <a:lumMod val="95000"/>
            </a:schemeClr>
          </a:solidFill>
          <a:ln w="12700">
            <a:solidFill>
              <a:srgbClr val="130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7A0F2AC-CAC1-3F21-E943-7023CDC7F4D9}"/>
              </a:ext>
            </a:extLst>
          </p:cNvPr>
          <p:cNvSpPr/>
          <p:nvPr/>
        </p:nvSpPr>
        <p:spPr>
          <a:xfrm>
            <a:off x="1280777" y="4413684"/>
            <a:ext cx="246362" cy="250385"/>
          </a:xfrm>
          <a:prstGeom prst="roundRect">
            <a:avLst/>
          </a:prstGeom>
          <a:solidFill>
            <a:schemeClr val="bg1">
              <a:lumMod val="95000"/>
            </a:schemeClr>
          </a:solidFill>
          <a:ln w="12700">
            <a:solidFill>
              <a:srgbClr val="130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E5E47620-5915-5A9A-294B-6F16B8DAB163}"/>
              </a:ext>
            </a:extLst>
          </p:cNvPr>
          <p:cNvSpPr/>
          <p:nvPr/>
        </p:nvSpPr>
        <p:spPr>
          <a:xfrm>
            <a:off x="2742829" y="4413542"/>
            <a:ext cx="246362" cy="250385"/>
          </a:xfrm>
          <a:prstGeom prst="roundRect">
            <a:avLst/>
          </a:prstGeom>
          <a:solidFill>
            <a:schemeClr val="bg1">
              <a:lumMod val="95000"/>
            </a:schemeClr>
          </a:solidFill>
          <a:ln w="12700">
            <a:solidFill>
              <a:srgbClr val="130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close-up of a worm&#10;&#10;AI-generated content may be incorrect.">
            <a:extLst>
              <a:ext uri="{FF2B5EF4-FFF2-40B4-BE49-F238E27FC236}">
                <a16:creationId xmlns:a16="http://schemas.microsoft.com/office/drawing/2014/main" id="{F4C71229-4766-4558-AF21-F87A120FB7A4}"/>
              </a:ext>
            </a:extLst>
          </p:cNvPr>
          <p:cNvPicPr>
            <a:picLocks noChangeAspect="1"/>
          </p:cNvPicPr>
          <p:nvPr/>
        </p:nvPicPr>
        <p:blipFill>
          <a:blip r:embed="rId10">
            <a:extLst>
              <a:ext uri="{28A0092B-C50C-407E-A947-70E740481C1C}">
                <a14:useLocalDpi xmlns:a14="http://schemas.microsoft.com/office/drawing/2010/main" val="0"/>
              </a:ext>
            </a:extLst>
          </a:blip>
          <a:srcRect l="8688" t="7974" r="30499" b="18227"/>
          <a:stretch/>
        </p:blipFill>
        <p:spPr>
          <a:xfrm>
            <a:off x="3552399" y="3142461"/>
            <a:ext cx="1293001" cy="1176816"/>
          </a:xfrm>
          <a:prstGeom prst="roundRect">
            <a:avLst>
              <a:gd name="adj" fmla="val 8594"/>
            </a:avLst>
          </a:prstGeom>
          <a:solidFill>
            <a:srgbClr val="FFFFFF">
              <a:shade val="85000"/>
            </a:srgbClr>
          </a:solidFill>
          <a:ln w="28575">
            <a:solidFill>
              <a:srgbClr val="131339"/>
            </a:solidFill>
          </a:ln>
          <a:effectLst/>
        </p:spPr>
      </p:pic>
      <p:pic>
        <p:nvPicPr>
          <p:cNvPr id="5" name="Picture 4" descr="An animal on the grass&#10;&#10;AI-generated content may be incorrect.">
            <a:extLst>
              <a:ext uri="{FF2B5EF4-FFF2-40B4-BE49-F238E27FC236}">
                <a16:creationId xmlns:a16="http://schemas.microsoft.com/office/drawing/2014/main" id="{E028C1B2-B51D-8B11-70FD-725E6882A554}"/>
              </a:ext>
            </a:extLst>
          </p:cNvPr>
          <p:cNvPicPr>
            <a:picLocks noChangeAspect="1"/>
          </p:cNvPicPr>
          <p:nvPr/>
        </p:nvPicPr>
        <p:blipFill>
          <a:blip r:embed="rId11">
            <a:extLst>
              <a:ext uri="{28A0092B-C50C-407E-A947-70E740481C1C}">
                <a14:useLocalDpi xmlns:a14="http://schemas.microsoft.com/office/drawing/2010/main" val="0"/>
              </a:ext>
            </a:extLst>
          </a:blip>
          <a:srcRect l="14021" r="12147"/>
          <a:stretch/>
        </p:blipFill>
        <p:spPr>
          <a:xfrm>
            <a:off x="5109921" y="3142461"/>
            <a:ext cx="1293003" cy="1170232"/>
          </a:xfrm>
          <a:prstGeom prst="roundRect">
            <a:avLst>
              <a:gd name="adj" fmla="val 8594"/>
            </a:avLst>
          </a:prstGeom>
          <a:solidFill>
            <a:srgbClr val="FFFFFF">
              <a:shade val="85000"/>
            </a:srgbClr>
          </a:solidFill>
          <a:ln w="28575">
            <a:solidFill>
              <a:srgbClr val="131339"/>
            </a:solidFill>
          </a:ln>
          <a:effectLst/>
        </p:spPr>
      </p:pic>
      <p:sp>
        <p:nvSpPr>
          <p:cNvPr id="6" name="TextBox 5">
            <a:extLst>
              <a:ext uri="{FF2B5EF4-FFF2-40B4-BE49-F238E27FC236}">
                <a16:creationId xmlns:a16="http://schemas.microsoft.com/office/drawing/2014/main" id="{F955E26B-15FE-AD86-DB98-7E6183AE6336}"/>
              </a:ext>
            </a:extLst>
          </p:cNvPr>
          <p:cNvSpPr txBox="1"/>
          <p:nvPr/>
        </p:nvSpPr>
        <p:spPr>
          <a:xfrm>
            <a:off x="3699533" y="4376320"/>
            <a:ext cx="679097" cy="276999"/>
          </a:xfrm>
          <a:prstGeom prst="rect">
            <a:avLst/>
          </a:prstGeom>
          <a:noFill/>
        </p:spPr>
        <p:txBody>
          <a:bodyPr wrap="none" rtlCol="0">
            <a:spAutoFit/>
          </a:bodyPr>
          <a:lstStyle/>
          <a:p>
            <a:r>
              <a:rPr lang="en-GB" sz="1200" dirty="0" err="1">
                <a:solidFill>
                  <a:srgbClr val="131339"/>
                </a:solidFill>
                <a:latin typeface="Arial Rounded MT Bold" panose="020F0704030504030204" pitchFamily="34" charset="0"/>
              </a:rPr>
              <a:t>blanus</a:t>
            </a:r>
            <a:endParaRPr lang="en-GB" sz="1200" dirty="0">
              <a:solidFill>
                <a:srgbClr val="131339"/>
              </a:solidFill>
              <a:latin typeface="Arial Rounded MT Bold" panose="020F0704030504030204" pitchFamily="34" charset="0"/>
            </a:endParaRPr>
          </a:p>
        </p:txBody>
      </p:sp>
      <p:sp>
        <p:nvSpPr>
          <p:cNvPr id="7" name="Rectangle: Rounded Corners 6">
            <a:extLst>
              <a:ext uri="{FF2B5EF4-FFF2-40B4-BE49-F238E27FC236}">
                <a16:creationId xmlns:a16="http://schemas.microsoft.com/office/drawing/2014/main" id="{E0909E24-EE2C-A60B-0503-6146DE2420D4}"/>
              </a:ext>
            </a:extLst>
          </p:cNvPr>
          <p:cNvSpPr/>
          <p:nvPr/>
        </p:nvSpPr>
        <p:spPr>
          <a:xfrm>
            <a:off x="4332545" y="4411347"/>
            <a:ext cx="246362" cy="250385"/>
          </a:xfrm>
          <a:prstGeom prst="roundRect">
            <a:avLst/>
          </a:prstGeom>
          <a:solidFill>
            <a:schemeClr val="bg1">
              <a:lumMod val="95000"/>
            </a:schemeClr>
          </a:solidFill>
          <a:ln w="12700">
            <a:solidFill>
              <a:srgbClr val="130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40E96A2-9573-2BC6-6EA2-662074560EAF}"/>
              </a:ext>
            </a:extLst>
          </p:cNvPr>
          <p:cNvSpPr txBox="1"/>
          <p:nvPr/>
        </p:nvSpPr>
        <p:spPr>
          <a:xfrm>
            <a:off x="5105682" y="4377307"/>
            <a:ext cx="826829" cy="276999"/>
          </a:xfrm>
          <a:prstGeom prst="rect">
            <a:avLst/>
          </a:prstGeom>
          <a:noFill/>
        </p:spPr>
        <p:txBody>
          <a:bodyPr wrap="none" rtlCol="0">
            <a:spAutoFit/>
          </a:bodyPr>
          <a:lstStyle/>
          <a:p>
            <a:r>
              <a:rPr lang="en-GB" sz="1200" dirty="0">
                <a:solidFill>
                  <a:srgbClr val="131339"/>
                </a:solidFill>
                <a:latin typeface="Arial Rounded MT Bold" panose="020F0704030504030204" pitchFamily="34" charset="0"/>
              </a:rPr>
              <a:t>pangolin</a:t>
            </a:r>
          </a:p>
        </p:txBody>
      </p:sp>
      <p:sp>
        <p:nvSpPr>
          <p:cNvPr id="11" name="Rectangle: Rounded Corners 10">
            <a:extLst>
              <a:ext uri="{FF2B5EF4-FFF2-40B4-BE49-F238E27FC236}">
                <a16:creationId xmlns:a16="http://schemas.microsoft.com/office/drawing/2014/main" id="{1183A48A-8BBC-1E24-E2C8-C485A7B9CF8F}"/>
              </a:ext>
            </a:extLst>
          </p:cNvPr>
          <p:cNvSpPr/>
          <p:nvPr/>
        </p:nvSpPr>
        <p:spPr>
          <a:xfrm>
            <a:off x="5871845" y="4407955"/>
            <a:ext cx="246362" cy="250385"/>
          </a:xfrm>
          <a:prstGeom prst="roundRect">
            <a:avLst/>
          </a:prstGeom>
          <a:solidFill>
            <a:schemeClr val="bg1">
              <a:lumMod val="95000"/>
            </a:schemeClr>
          </a:solidFill>
          <a:ln w="12700">
            <a:solidFill>
              <a:srgbClr val="130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le 9">
            <a:extLst>
              <a:ext uri="{FF2B5EF4-FFF2-40B4-BE49-F238E27FC236}">
                <a16:creationId xmlns:a16="http://schemas.microsoft.com/office/drawing/2014/main" id="{024E9AB8-C2DB-6863-B320-6C925D35B2E7}"/>
              </a:ext>
            </a:extLst>
          </p:cNvPr>
          <p:cNvSpPr/>
          <p:nvPr/>
        </p:nvSpPr>
        <p:spPr>
          <a:xfrm>
            <a:off x="192087" y="5129503"/>
            <a:ext cx="6467475" cy="4250715"/>
          </a:xfrm>
          <a:prstGeom prst="roundRect">
            <a:avLst>
              <a:gd name="adj" fmla="val 1206"/>
            </a:avLst>
          </a:prstGeom>
          <a:noFill/>
          <a:ln w="28575">
            <a:solidFill>
              <a:srgbClr val="131339"/>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1200" dirty="0">
                <a:solidFill>
                  <a:srgbClr val="130E3C"/>
                </a:solidFill>
                <a:latin typeface="Arial Rounded MT Bold" panose="020F0704030504030204" pitchFamily="34" charset="77"/>
              </a:rPr>
              <a:t>Activity 2: Answer the questions below.  </a:t>
            </a:r>
          </a:p>
          <a:p>
            <a:pPr algn="ctr" eaLnBrk="1" fontAlgn="auto" hangingPunct="1">
              <a:spcBef>
                <a:spcPts val="0"/>
              </a:spcBef>
              <a:spcAft>
                <a:spcPts val="0"/>
              </a:spcAft>
              <a:defRPr/>
            </a:pPr>
            <a:endParaRPr lang="en-GB" sz="1600" dirty="0">
              <a:solidFill>
                <a:srgbClr val="130E3C"/>
              </a:solidFill>
              <a:latin typeface="Arial Rounded MT Bold" panose="020F0704030504030204" pitchFamily="34" charset="77"/>
            </a:endParaRPr>
          </a:p>
          <a:p>
            <a:pPr algn="ctr" eaLnBrk="1" fontAlgn="auto" hangingPunct="1">
              <a:spcBef>
                <a:spcPts val="0"/>
              </a:spcBef>
              <a:spcAft>
                <a:spcPts val="0"/>
              </a:spcAft>
              <a:defRPr/>
            </a:pPr>
            <a:r>
              <a:rPr lang="en-GB" sz="1600" dirty="0">
                <a:solidFill>
                  <a:srgbClr val="130E3C"/>
                </a:solidFill>
                <a:latin typeface="Arial Rounded MT Bold" panose="020F0704030504030204" pitchFamily="34" charset="77"/>
              </a:rPr>
              <a:t> </a:t>
            </a:r>
            <a:r>
              <a:rPr lang="en-GB" sz="1600" dirty="0">
                <a:sym typeface="Wingdings" panose="05000000000000000000" pitchFamily="2" charset="2"/>
              </a:rPr>
              <a:t></a:t>
            </a:r>
            <a:endParaRPr lang="en-GB" sz="1600" dirty="0">
              <a:solidFill>
                <a:srgbClr val="130E3C"/>
              </a:solidFill>
              <a:latin typeface="Arial Rounded MT Bold" panose="020F0704030504030204" pitchFamily="34" charset="77"/>
            </a:endParaRPr>
          </a:p>
        </p:txBody>
      </p:sp>
      <p:sp>
        <p:nvSpPr>
          <p:cNvPr id="14" name="TextBox 13">
            <a:extLst>
              <a:ext uri="{FF2B5EF4-FFF2-40B4-BE49-F238E27FC236}">
                <a16:creationId xmlns:a16="http://schemas.microsoft.com/office/drawing/2014/main" id="{FDF10232-469F-00AC-8BD2-4B8A7613B2BB}"/>
              </a:ext>
            </a:extLst>
          </p:cNvPr>
          <p:cNvSpPr txBox="1"/>
          <p:nvPr/>
        </p:nvSpPr>
        <p:spPr>
          <a:xfrm>
            <a:off x="0" y="9664670"/>
            <a:ext cx="447985" cy="246221"/>
          </a:xfrm>
          <a:prstGeom prst="rect">
            <a:avLst/>
          </a:prstGeom>
          <a:noFill/>
        </p:spPr>
        <p:txBody>
          <a:bodyPr wrap="square">
            <a:spAutoFit/>
          </a:bodyPr>
          <a:lstStyle/>
          <a:p>
            <a:r>
              <a:rPr lang="en-GB" sz="1000" dirty="0">
                <a:solidFill>
                  <a:srgbClr val="131339"/>
                </a:solidFill>
                <a:latin typeface="Arial Rounded MT Bold" panose="020F0704030504030204" pitchFamily="34" charset="0"/>
              </a:rPr>
              <a:t>1</a:t>
            </a:r>
            <a:endParaRPr lang="en-GB" sz="1000" dirty="0"/>
          </a:p>
        </p:txBody>
      </p:sp>
      <p:sp>
        <p:nvSpPr>
          <p:cNvPr id="4" name="TextBox 3">
            <a:extLst>
              <a:ext uri="{FF2B5EF4-FFF2-40B4-BE49-F238E27FC236}">
                <a16:creationId xmlns:a16="http://schemas.microsoft.com/office/drawing/2014/main" id="{9227F78E-A822-C3EF-74C7-8ABB5E60BFF8}"/>
              </a:ext>
            </a:extLst>
          </p:cNvPr>
          <p:cNvSpPr txBox="1"/>
          <p:nvPr/>
        </p:nvSpPr>
        <p:spPr>
          <a:xfrm>
            <a:off x="1216077" y="2782634"/>
            <a:ext cx="365806" cy="369332"/>
          </a:xfrm>
          <a:prstGeom prst="rect">
            <a:avLst/>
          </a:prstGeom>
          <a:noFill/>
        </p:spPr>
        <p:txBody>
          <a:bodyPr wrap="none" rtlCol="0">
            <a:spAutoFit/>
          </a:bodyPr>
          <a:lstStyle/>
          <a:p>
            <a:r>
              <a:rPr lang="en-GB" dirty="0">
                <a:solidFill>
                  <a:srgbClr val="FF0000"/>
                </a:solidFill>
                <a:sym typeface="Wingdings" panose="05000000000000000000" pitchFamily="2" charset="2"/>
              </a:rPr>
              <a:t></a:t>
            </a:r>
            <a:endParaRPr lang="en-GB" dirty="0">
              <a:solidFill>
                <a:srgbClr val="FF0000"/>
              </a:solidFill>
            </a:endParaRPr>
          </a:p>
        </p:txBody>
      </p:sp>
      <p:sp>
        <p:nvSpPr>
          <p:cNvPr id="16" name="TextBox 15">
            <a:extLst>
              <a:ext uri="{FF2B5EF4-FFF2-40B4-BE49-F238E27FC236}">
                <a16:creationId xmlns:a16="http://schemas.microsoft.com/office/drawing/2014/main" id="{B2ECDB7C-79D7-2A7E-5189-854C59BE7C74}"/>
              </a:ext>
            </a:extLst>
          </p:cNvPr>
          <p:cNvSpPr txBox="1"/>
          <p:nvPr/>
        </p:nvSpPr>
        <p:spPr>
          <a:xfrm>
            <a:off x="4268716" y="2793885"/>
            <a:ext cx="365806" cy="369332"/>
          </a:xfrm>
          <a:prstGeom prst="rect">
            <a:avLst/>
          </a:prstGeom>
          <a:noFill/>
        </p:spPr>
        <p:txBody>
          <a:bodyPr wrap="none" rtlCol="0">
            <a:spAutoFit/>
          </a:bodyPr>
          <a:lstStyle/>
          <a:p>
            <a:r>
              <a:rPr lang="en-GB" dirty="0">
                <a:solidFill>
                  <a:srgbClr val="FF0000"/>
                </a:solidFill>
                <a:sym typeface="Wingdings" panose="05000000000000000000" pitchFamily="2" charset="2"/>
              </a:rPr>
              <a:t></a:t>
            </a:r>
            <a:endParaRPr lang="en-GB" dirty="0">
              <a:solidFill>
                <a:srgbClr val="FF0000"/>
              </a:solidFill>
            </a:endParaRPr>
          </a:p>
        </p:txBody>
      </p:sp>
      <p:sp>
        <p:nvSpPr>
          <p:cNvPr id="17" name="TextBox 16">
            <a:extLst>
              <a:ext uri="{FF2B5EF4-FFF2-40B4-BE49-F238E27FC236}">
                <a16:creationId xmlns:a16="http://schemas.microsoft.com/office/drawing/2014/main" id="{45F778F5-0055-2A44-5295-9631BC0F3898}"/>
              </a:ext>
            </a:extLst>
          </p:cNvPr>
          <p:cNvSpPr txBox="1"/>
          <p:nvPr/>
        </p:nvSpPr>
        <p:spPr>
          <a:xfrm>
            <a:off x="5822695" y="2786025"/>
            <a:ext cx="365806" cy="369332"/>
          </a:xfrm>
          <a:prstGeom prst="rect">
            <a:avLst/>
          </a:prstGeom>
          <a:noFill/>
        </p:spPr>
        <p:txBody>
          <a:bodyPr wrap="none" rtlCol="0">
            <a:spAutoFit/>
          </a:bodyPr>
          <a:lstStyle/>
          <a:p>
            <a:r>
              <a:rPr lang="en-GB" dirty="0">
                <a:solidFill>
                  <a:srgbClr val="FF0000"/>
                </a:solidFill>
                <a:sym typeface="Wingdings" panose="05000000000000000000" pitchFamily="2" charset="2"/>
              </a:rPr>
              <a:t></a:t>
            </a:r>
            <a:endParaRPr lang="en-GB" dirty="0">
              <a:solidFill>
                <a:srgbClr val="FF0000"/>
              </a:solidFill>
            </a:endParaRPr>
          </a:p>
        </p:txBody>
      </p:sp>
      <p:sp>
        <p:nvSpPr>
          <p:cNvPr id="18" name="TextBox 17">
            <a:extLst>
              <a:ext uri="{FF2B5EF4-FFF2-40B4-BE49-F238E27FC236}">
                <a16:creationId xmlns:a16="http://schemas.microsoft.com/office/drawing/2014/main" id="{45BF69E8-0F33-C638-A3D4-CEECA8C49863}"/>
              </a:ext>
            </a:extLst>
          </p:cNvPr>
          <p:cNvSpPr txBox="1"/>
          <p:nvPr/>
        </p:nvSpPr>
        <p:spPr>
          <a:xfrm>
            <a:off x="1221055" y="4387848"/>
            <a:ext cx="365806" cy="369332"/>
          </a:xfrm>
          <a:prstGeom prst="rect">
            <a:avLst/>
          </a:prstGeom>
          <a:noFill/>
        </p:spPr>
        <p:txBody>
          <a:bodyPr wrap="none" rtlCol="0">
            <a:spAutoFit/>
          </a:bodyPr>
          <a:lstStyle/>
          <a:p>
            <a:r>
              <a:rPr lang="en-GB" dirty="0">
                <a:solidFill>
                  <a:srgbClr val="FF0000"/>
                </a:solidFill>
                <a:sym typeface="Wingdings" panose="05000000000000000000" pitchFamily="2" charset="2"/>
              </a:rPr>
              <a:t></a:t>
            </a:r>
            <a:endParaRPr lang="en-GB" dirty="0">
              <a:solidFill>
                <a:srgbClr val="FF0000"/>
              </a:solidFill>
            </a:endParaRPr>
          </a:p>
        </p:txBody>
      </p:sp>
      <p:sp>
        <p:nvSpPr>
          <p:cNvPr id="22" name="TextBox 21">
            <a:extLst>
              <a:ext uri="{FF2B5EF4-FFF2-40B4-BE49-F238E27FC236}">
                <a16:creationId xmlns:a16="http://schemas.microsoft.com/office/drawing/2014/main" id="{A8AE50F1-6F0A-A811-895E-26A9D4029883}"/>
              </a:ext>
            </a:extLst>
          </p:cNvPr>
          <p:cNvSpPr txBox="1"/>
          <p:nvPr/>
        </p:nvSpPr>
        <p:spPr>
          <a:xfrm>
            <a:off x="2689511" y="4353372"/>
            <a:ext cx="398571" cy="369332"/>
          </a:xfrm>
          <a:prstGeom prst="rect">
            <a:avLst/>
          </a:prstGeom>
          <a:noFill/>
        </p:spPr>
        <p:txBody>
          <a:bodyPr wrap="square">
            <a:spAutoFit/>
          </a:bodyPr>
          <a:lstStyle/>
          <a:p>
            <a:r>
              <a:rPr lang="en-GB" dirty="0">
                <a:solidFill>
                  <a:srgbClr val="FF0000"/>
                </a:solidFill>
                <a:sym typeface="Wingdings" panose="05000000000000000000" pitchFamily="2" charset="2"/>
              </a:rPr>
              <a:t></a:t>
            </a:r>
            <a:endParaRPr lang="en-GB" dirty="0">
              <a:solidFill>
                <a:srgbClr val="FF0000"/>
              </a:solidFill>
            </a:endParaRPr>
          </a:p>
        </p:txBody>
      </p:sp>
      <p:sp>
        <p:nvSpPr>
          <p:cNvPr id="24" name="TextBox 23">
            <a:extLst>
              <a:ext uri="{FF2B5EF4-FFF2-40B4-BE49-F238E27FC236}">
                <a16:creationId xmlns:a16="http://schemas.microsoft.com/office/drawing/2014/main" id="{F16C49A2-D99E-F64D-3E8F-58D7F2A57646}"/>
              </a:ext>
            </a:extLst>
          </p:cNvPr>
          <p:cNvSpPr txBox="1"/>
          <p:nvPr/>
        </p:nvSpPr>
        <p:spPr>
          <a:xfrm>
            <a:off x="5826074" y="4348481"/>
            <a:ext cx="398571" cy="369332"/>
          </a:xfrm>
          <a:prstGeom prst="rect">
            <a:avLst/>
          </a:prstGeom>
          <a:noFill/>
        </p:spPr>
        <p:txBody>
          <a:bodyPr wrap="square">
            <a:spAutoFit/>
          </a:bodyPr>
          <a:lstStyle/>
          <a:p>
            <a:r>
              <a:rPr lang="en-GB" dirty="0">
                <a:solidFill>
                  <a:srgbClr val="FF0000"/>
                </a:solidFill>
                <a:sym typeface="Wingdings" panose="05000000000000000000" pitchFamily="2" charset="2"/>
              </a:rPr>
              <a:t></a:t>
            </a:r>
            <a:endParaRPr lang="en-GB" dirty="0">
              <a:solidFill>
                <a:srgbClr val="FF0000"/>
              </a:solidFill>
            </a:endParaRPr>
          </a:p>
        </p:txBody>
      </p:sp>
      <p:sp>
        <p:nvSpPr>
          <p:cNvPr id="25" name="TextBox 24">
            <a:extLst>
              <a:ext uri="{FF2B5EF4-FFF2-40B4-BE49-F238E27FC236}">
                <a16:creationId xmlns:a16="http://schemas.microsoft.com/office/drawing/2014/main" id="{47D3B187-73F0-3460-20D5-F1F1595B212D}"/>
              </a:ext>
            </a:extLst>
          </p:cNvPr>
          <p:cNvSpPr txBox="1"/>
          <p:nvPr/>
        </p:nvSpPr>
        <p:spPr>
          <a:xfrm>
            <a:off x="2864466" y="2770060"/>
            <a:ext cx="398571" cy="369332"/>
          </a:xfrm>
          <a:prstGeom prst="rect">
            <a:avLst/>
          </a:prstGeom>
          <a:noFill/>
        </p:spPr>
        <p:txBody>
          <a:bodyPr wrap="square">
            <a:spAutoFit/>
          </a:bodyPr>
          <a:lstStyle/>
          <a:p>
            <a:r>
              <a:rPr lang="en-GB" dirty="0">
                <a:solidFill>
                  <a:srgbClr val="FF0000"/>
                </a:solidFill>
                <a:sym typeface="Wingdings" panose="05000000000000000000" pitchFamily="2" charset="2"/>
              </a:rPr>
              <a:t></a:t>
            </a:r>
            <a:endParaRPr lang="en-GB" dirty="0">
              <a:solidFill>
                <a:srgbClr val="FF0000"/>
              </a:solidFill>
            </a:endParaRPr>
          </a:p>
        </p:txBody>
      </p:sp>
      <p:sp>
        <p:nvSpPr>
          <p:cNvPr id="28" name="TextBox 27">
            <a:extLst>
              <a:ext uri="{FF2B5EF4-FFF2-40B4-BE49-F238E27FC236}">
                <a16:creationId xmlns:a16="http://schemas.microsoft.com/office/drawing/2014/main" id="{C63809A8-B729-52AF-133F-8AEC9F1F5AB3}"/>
              </a:ext>
            </a:extLst>
          </p:cNvPr>
          <p:cNvSpPr txBox="1"/>
          <p:nvPr/>
        </p:nvSpPr>
        <p:spPr>
          <a:xfrm>
            <a:off x="185759" y="6012150"/>
            <a:ext cx="6486481" cy="1441741"/>
          </a:xfrm>
          <a:prstGeom prst="rect">
            <a:avLst/>
          </a:prstGeom>
          <a:noFill/>
        </p:spPr>
        <p:txBody>
          <a:bodyPr wrap="square">
            <a:spAutoFit/>
          </a:bodyPr>
          <a:lstStyle/>
          <a:p>
            <a:pPr>
              <a:lnSpc>
                <a:spcPct val="150000"/>
              </a:lnSpc>
            </a:pPr>
            <a:r>
              <a:rPr lang="en-GB" sz="1200" dirty="0">
                <a:solidFill>
                  <a:srgbClr val="FF0000"/>
                </a:solidFill>
                <a:latin typeface="Arial Rounded MT Bold" panose="020F0704030504030204" pitchFamily="34" charset="0"/>
              </a:rPr>
              <a:t>Armadillos and pangolins are mammals, meaning they have fur and give birth to live young. Newts are amphibians, which means they have moist skin and spend part of their life in water and part on land. Reptiles are cold-blooded animals that have dry, scaly skin and breathe with lungs. They usually lay eggs, and their young look like smaller versions of the adults when they hatch.</a:t>
            </a:r>
          </a:p>
        </p:txBody>
      </p:sp>
      <p:sp>
        <p:nvSpPr>
          <p:cNvPr id="30" name="TextBox 29">
            <a:extLst>
              <a:ext uri="{FF2B5EF4-FFF2-40B4-BE49-F238E27FC236}">
                <a16:creationId xmlns:a16="http://schemas.microsoft.com/office/drawing/2014/main" id="{597339DE-FA69-C6AB-2A78-089166A12148}"/>
              </a:ext>
            </a:extLst>
          </p:cNvPr>
          <p:cNvSpPr txBox="1"/>
          <p:nvPr/>
        </p:nvSpPr>
        <p:spPr>
          <a:xfrm>
            <a:off x="192087" y="7843571"/>
            <a:ext cx="6446838" cy="1164742"/>
          </a:xfrm>
          <a:prstGeom prst="rect">
            <a:avLst/>
          </a:prstGeom>
          <a:noFill/>
        </p:spPr>
        <p:txBody>
          <a:bodyPr wrap="square">
            <a:spAutoFit/>
          </a:bodyPr>
          <a:lstStyle/>
          <a:p>
            <a:pPr>
              <a:lnSpc>
                <a:spcPct val="150000"/>
              </a:lnSpc>
            </a:pPr>
            <a:r>
              <a:rPr lang="en-GB" sz="1200" dirty="0">
                <a:solidFill>
                  <a:srgbClr val="FF0000"/>
                </a:solidFill>
                <a:latin typeface="Arial Rounded MT Bold" panose="020F0704030504030204" pitchFamily="34" charset="0"/>
              </a:rPr>
              <a:t>No, not all reptiles lay eggs. While most reptiles, like turtles and many lizards, lay eggs, some give birth to live young. For example, some species of snakes and lizards, such as boa constrictors and some skinks, give birth to live offspring. This adaptation helps them survive in colder environments where eggs might not develop properly.</a:t>
            </a:r>
          </a:p>
        </p:txBody>
      </p:sp>
      <p:sp>
        <p:nvSpPr>
          <p:cNvPr id="20" name="TextBox 19">
            <a:extLst>
              <a:ext uri="{FF2B5EF4-FFF2-40B4-BE49-F238E27FC236}">
                <a16:creationId xmlns:a16="http://schemas.microsoft.com/office/drawing/2014/main" id="{E4904ED3-4581-655D-9CBC-0CF4F3154945}"/>
              </a:ext>
            </a:extLst>
          </p:cNvPr>
          <p:cNvSpPr txBox="1"/>
          <p:nvPr/>
        </p:nvSpPr>
        <p:spPr>
          <a:xfrm>
            <a:off x="4274175" y="4376320"/>
            <a:ext cx="365806" cy="369332"/>
          </a:xfrm>
          <a:prstGeom prst="rect">
            <a:avLst/>
          </a:prstGeom>
          <a:noFill/>
        </p:spPr>
        <p:txBody>
          <a:bodyPr wrap="none" rtlCol="0">
            <a:spAutoFit/>
          </a:bodyPr>
          <a:lstStyle/>
          <a:p>
            <a:r>
              <a:rPr lang="en-GB" dirty="0">
                <a:solidFill>
                  <a:srgbClr val="FF0000"/>
                </a:solidFill>
                <a:sym typeface="Wingdings" panose="05000000000000000000" pitchFamily="2" charset="2"/>
              </a:rPr>
              <a:t></a:t>
            </a:r>
            <a:endParaRPr lang="en-GB" dirty="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7CB50-C55D-3276-074C-CE604F0F11B2}"/>
            </a:ext>
          </a:extLst>
        </p:cNvPr>
        <p:cNvGrpSpPr/>
        <p:nvPr/>
      </p:nvGrpSpPr>
      <p:grpSpPr>
        <a:xfrm>
          <a:off x="0" y="0"/>
          <a:ext cx="0" cy="0"/>
          <a:chOff x="0" y="0"/>
          <a:chExt cx="0" cy="0"/>
        </a:xfrm>
      </p:grpSpPr>
      <p:sp>
        <p:nvSpPr>
          <p:cNvPr id="3074" name="TextBox 4">
            <a:extLst>
              <a:ext uri="{FF2B5EF4-FFF2-40B4-BE49-F238E27FC236}">
                <a16:creationId xmlns:a16="http://schemas.microsoft.com/office/drawing/2014/main" id="{21A93431-662D-F014-FD55-0FFEB0BA1B63}"/>
              </a:ext>
            </a:extLst>
          </p:cNvPr>
          <p:cNvSpPr txBox="1">
            <a:spLocks noChangeArrowheads="1"/>
          </p:cNvSpPr>
          <p:nvPr/>
        </p:nvSpPr>
        <p:spPr bwMode="auto">
          <a:xfrm>
            <a:off x="4419600" y="854075"/>
            <a:ext cx="15097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sz="800">
                <a:solidFill>
                  <a:schemeClr val="bg1"/>
                </a:solidFill>
                <a:latin typeface="Arial Rounded MT Bold" panose="020F0704030504030204" pitchFamily="34" charset="0"/>
              </a:rPr>
              <a:t>Session 2</a:t>
            </a:r>
          </a:p>
        </p:txBody>
      </p:sp>
      <p:sp>
        <p:nvSpPr>
          <p:cNvPr id="3075" name="TextBox 5">
            <a:extLst>
              <a:ext uri="{FF2B5EF4-FFF2-40B4-BE49-F238E27FC236}">
                <a16:creationId xmlns:a16="http://schemas.microsoft.com/office/drawing/2014/main" id="{5E9259CF-B0D4-3661-FA30-4BBED933DCEC}"/>
              </a:ext>
            </a:extLst>
          </p:cNvPr>
          <p:cNvSpPr txBox="1">
            <a:spLocks noChangeArrowheads="1"/>
          </p:cNvSpPr>
          <p:nvPr/>
        </p:nvSpPr>
        <p:spPr bwMode="auto">
          <a:xfrm>
            <a:off x="966788" y="190500"/>
            <a:ext cx="37957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sz="1100" dirty="0">
                <a:solidFill>
                  <a:srgbClr val="130E3C"/>
                </a:solidFill>
                <a:latin typeface="Arial Rounded MT Bold" panose="020F0704030504030204" pitchFamily="34" charset="0"/>
              </a:rPr>
              <a:t>Science Week 2025 </a:t>
            </a:r>
          </a:p>
        </p:txBody>
      </p:sp>
      <p:sp>
        <p:nvSpPr>
          <p:cNvPr id="13" name="Rounded Rectangle 9">
            <a:extLst>
              <a:ext uri="{FF2B5EF4-FFF2-40B4-BE49-F238E27FC236}">
                <a16:creationId xmlns:a16="http://schemas.microsoft.com/office/drawing/2014/main" id="{B3B09218-1EC5-2EEC-6BED-83E4BF64C4F7}"/>
              </a:ext>
            </a:extLst>
          </p:cNvPr>
          <p:cNvSpPr/>
          <p:nvPr/>
        </p:nvSpPr>
        <p:spPr>
          <a:xfrm>
            <a:off x="192088" y="1166812"/>
            <a:ext cx="6467475" cy="8230018"/>
          </a:xfrm>
          <a:prstGeom prst="roundRect">
            <a:avLst>
              <a:gd name="adj" fmla="val 588"/>
            </a:avLst>
          </a:prstGeom>
          <a:noFill/>
          <a:ln w="28575">
            <a:solidFill>
              <a:srgbClr val="131339"/>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GB" sz="1200" dirty="0">
              <a:solidFill>
                <a:srgbClr val="130E3C"/>
              </a:solidFill>
              <a:latin typeface="Arial Rounded MT Bold" panose="020F0704030504030204" pitchFamily="34" charset="77"/>
            </a:endParaRPr>
          </a:p>
        </p:txBody>
      </p:sp>
      <p:pic>
        <p:nvPicPr>
          <p:cNvPr id="3092" name="Picture 6" descr="A blue square with white letters&#10;&#10;Description automatically generated">
            <a:extLst>
              <a:ext uri="{FF2B5EF4-FFF2-40B4-BE49-F238E27FC236}">
                <a16:creationId xmlns:a16="http://schemas.microsoft.com/office/drawing/2014/main" id="{7A7DB720-86C5-46E2-392C-08A63C1A60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8" y="127000"/>
            <a:ext cx="8128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Connector 34">
            <a:extLst>
              <a:ext uri="{FF2B5EF4-FFF2-40B4-BE49-F238E27FC236}">
                <a16:creationId xmlns:a16="http://schemas.microsoft.com/office/drawing/2014/main" id="{0FBBEF12-9657-62F5-52B2-83AACB8E03C6}"/>
              </a:ext>
            </a:extLst>
          </p:cNvPr>
          <p:cNvCxnSpPr/>
          <p:nvPr/>
        </p:nvCxnSpPr>
        <p:spPr>
          <a:xfrm>
            <a:off x="206375" y="9551988"/>
            <a:ext cx="6453188" cy="0"/>
          </a:xfrm>
          <a:prstGeom prst="line">
            <a:avLst/>
          </a:prstGeom>
          <a:ln w="28575">
            <a:solidFill>
              <a:srgbClr val="130E3C"/>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CF671548-BF0E-AEDA-AE1E-E9053CB5BBE6}"/>
              </a:ext>
            </a:extLst>
          </p:cNvPr>
          <p:cNvCxnSpPr/>
          <p:nvPr/>
        </p:nvCxnSpPr>
        <p:spPr>
          <a:xfrm>
            <a:off x="206375" y="1000125"/>
            <a:ext cx="6453188" cy="0"/>
          </a:xfrm>
          <a:prstGeom prst="line">
            <a:avLst/>
          </a:prstGeom>
          <a:ln w="28575">
            <a:solidFill>
              <a:srgbClr val="130E3C"/>
            </a:solidFill>
          </a:ln>
        </p:spPr>
        <p:style>
          <a:lnRef idx="2">
            <a:schemeClr val="accent1"/>
          </a:lnRef>
          <a:fillRef idx="0">
            <a:schemeClr val="accent1"/>
          </a:fillRef>
          <a:effectRef idx="1">
            <a:schemeClr val="accent1"/>
          </a:effectRef>
          <a:fontRef idx="minor">
            <a:schemeClr val="tx1"/>
          </a:fontRef>
        </p:style>
      </p:cxnSp>
      <p:sp>
        <p:nvSpPr>
          <p:cNvPr id="3099" name="TextBox 44">
            <a:extLst>
              <a:ext uri="{FF2B5EF4-FFF2-40B4-BE49-F238E27FC236}">
                <a16:creationId xmlns:a16="http://schemas.microsoft.com/office/drawing/2014/main" id="{FEE9081A-1E7D-F9CC-99CA-91DC88CAA960}"/>
              </a:ext>
            </a:extLst>
          </p:cNvPr>
          <p:cNvSpPr txBox="1">
            <a:spLocks noChangeArrowheads="1"/>
          </p:cNvSpPr>
          <p:nvPr/>
        </p:nvSpPr>
        <p:spPr bwMode="auto">
          <a:xfrm>
            <a:off x="8193088" y="11477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endParaRPr lang="en-US" altLang="en-US"/>
          </a:p>
        </p:txBody>
      </p:sp>
      <p:pic>
        <p:nvPicPr>
          <p:cNvPr id="3100" name="Picture 7" descr="A blue and white logo&#10;&#10;Description automatically generated">
            <a:extLst>
              <a:ext uri="{FF2B5EF4-FFF2-40B4-BE49-F238E27FC236}">
                <a16:creationId xmlns:a16="http://schemas.microsoft.com/office/drawing/2014/main" id="{D2F608F3-21C0-E888-6E32-B2C2DCE525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188" y="171450"/>
            <a:ext cx="841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red and black snake on a rock&#10;&#10;Description automatically generated">
            <a:extLst>
              <a:ext uri="{FF2B5EF4-FFF2-40B4-BE49-F238E27FC236}">
                <a16:creationId xmlns:a16="http://schemas.microsoft.com/office/drawing/2014/main" id="{FD6D38E4-2849-2650-966E-3ED78EBACFA6}"/>
              </a:ext>
            </a:extLst>
          </p:cNvPr>
          <p:cNvPicPr>
            <a:picLocks noChangeAspect="1"/>
          </p:cNvPicPr>
          <p:nvPr/>
        </p:nvPicPr>
        <p:blipFill>
          <a:blip r:embed="rId4">
            <a:extLst>
              <a:ext uri="{28A0092B-C50C-407E-A947-70E740481C1C}">
                <a14:useLocalDpi xmlns:a14="http://schemas.microsoft.com/office/drawing/2010/main" val="0"/>
              </a:ext>
            </a:extLst>
          </a:blip>
          <a:srcRect l="4867" t="18645" r="13263"/>
          <a:stretch/>
        </p:blipFill>
        <p:spPr>
          <a:xfrm>
            <a:off x="686727" y="2243807"/>
            <a:ext cx="2277800" cy="1617032"/>
          </a:xfrm>
          <a:prstGeom prst="roundRect">
            <a:avLst>
              <a:gd name="adj" fmla="val 3253"/>
            </a:avLst>
          </a:prstGeom>
          <a:solidFill>
            <a:srgbClr val="FFFFFF">
              <a:shade val="85000"/>
            </a:srgbClr>
          </a:solidFill>
          <a:ln w="28575">
            <a:solidFill>
              <a:srgbClr val="131339"/>
            </a:solidFill>
          </a:ln>
          <a:effectLst/>
        </p:spPr>
      </p:pic>
      <p:sp>
        <p:nvSpPr>
          <p:cNvPr id="16" name="TextBox 15">
            <a:extLst>
              <a:ext uri="{FF2B5EF4-FFF2-40B4-BE49-F238E27FC236}">
                <a16:creationId xmlns:a16="http://schemas.microsoft.com/office/drawing/2014/main" id="{7FCF7662-442B-C0A4-6492-F009E642BEC0}"/>
              </a:ext>
            </a:extLst>
          </p:cNvPr>
          <p:cNvSpPr txBox="1"/>
          <p:nvPr/>
        </p:nvSpPr>
        <p:spPr>
          <a:xfrm>
            <a:off x="214315" y="4051291"/>
            <a:ext cx="3222624" cy="1569660"/>
          </a:xfrm>
          <a:prstGeom prst="rect">
            <a:avLst/>
          </a:prstGeom>
          <a:noFill/>
        </p:spPr>
        <p:txBody>
          <a:bodyPr wrap="square" rtlCol="0">
            <a:spAutoFit/>
          </a:bodyPr>
          <a:lstStyle/>
          <a:p>
            <a:pPr algn="ctr"/>
            <a:r>
              <a:rPr lang="en-GB" sz="1200" dirty="0">
                <a:solidFill>
                  <a:srgbClr val="131339"/>
                </a:solidFill>
                <a:latin typeface="Arial Rounded MT Bold" panose="020F070403050403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pic>
        <p:nvPicPr>
          <p:cNvPr id="20" name="Picture 19" descr="A colorful chameleon on a branch&#10;&#10;Description automatically generated">
            <a:extLst>
              <a:ext uri="{FF2B5EF4-FFF2-40B4-BE49-F238E27FC236}">
                <a16:creationId xmlns:a16="http://schemas.microsoft.com/office/drawing/2014/main" id="{D6054E2B-B9E9-73A9-6281-4A1EBC55958F}"/>
              </a:ext>
            </a:extLst>
          </p:cNvPr>
          <p:cNvPicPr>
            <a:picLocks noChangeAspect="1"/>
          </p:cNvPicPr>
          <p:nvPr/>
        </p:nvPicPr>
        <p:blipFill>
          <a:blip r:embed="rId5">
            <a:extLst>
              <a:ext uri="{28A0092B-C50C-407E-A947-70E740481C1C}">
                <a14:useLocalDpi xmlns:a14="http://schemas.microsoft.com/office/drawing/2010/main" val="0"/>
              </a:ext>
            </a:extLst>
          </a:blip>
          <a:srcRect l="3559" r="3559"/>
          <a:stretch/>
        </p:blipFill>
        <p:spPr>
          <a:xfrm>
            <a:off x="3927359" y="2242979"/>
            <a:ext cx="2241783" cy="1617032"/>
          </a:xfrm>
          <a:prstGeom prst="roundRect">
            <a:avLst>
              <a:gd name="adj" fmla="val 4020"/>
            </a:avLst>
          </a:prstGeom>
          <a:solidFill>
            <a:srgbClr val="FFFFFF">
              <a:shade val="85000"/>
            </a:srgbClr>
          </a:solidFill>
          <a:ln w="28575">
            <a:solidFill>
              <a:srgbClr val="131339"/>
            </a:solidFill>
          </a:ln>
          <a:effectLst/>
        </p:spPr>
      </p:pic>
      <p:sp>
        <p:nvSpPr>
          <p:cNvPr id="3" name="TextBox 9">
            <a:extLst>
              <a:ext uri="{FF2B5EF4-FFF2-40B4-BE49-F238E27FC236}">
                <a16:creationId xmlns:a16="http://schemas.microsoft.com/office/drawing/2014/main" id="{1D8E97EB-D530-F9FB-7E6A-AB838974CC83}"/>
              </a:ext>
            </a:extLst>
          </p:cNvPr>
          <p:cNvSpPr txBox="1">
            <a:spLocks noChangeArrowheads="1"/>
          </p:cNvSpPr>
          <p:nvPr/>
        </p:nvSpPr>
        <p:spPr bwMode="auto">
          <a:xfrm>
            <a:off x="981075" y="363538"/>
            <a:ext cx="4895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sz="1600" b="0" i="0" dirty="0">
                <a:solidFill>
                  <a:srgbClr val="131339"/>
                </a:solidFill>
                <a:effectLst/>
                <a:latin typeface="Arial Rounded MT Bold" panose="020F0704030504030204" pitchFamily="34" charset="0"/>
              </a:rPr>
              <a:t>KS3 - From Scales to Tails: The Evolution and Adaptation of Reptiles - Answers</a:t>
            </a:r>
            <a:endParaRPr lang="en-GB" altLang="en-US" sz="1600" dirty="0">
              <a:solidFill>
                <a:srgbClr val="131339"/>
              </a:solidFill>
              <a:latin typeface="Arial Rounded MT Bold" panose="020F0704030504030204" pitchFamily="34" charset="0"/>
            </a:endParaRPr>
          </a:p>
        </p:txBody>
      </p:sp>
      <p:sp>
        <p:nvSpPr>
          <p:cNvPr id="6" name="TextBox 5">
            <a:extLst>
              <a:ext uri="{FF2B5EF4-FFF2-40B4-BE49-F238E27FC236}">
                <a16:creationId xmlns:a16="http://schemas.microsoft.com/office/drawing/2014/main" id="{4FB8A4B6-46D8-6B7C-93C6-ED0CB89B65AA}"/>
              </a:ext>
            </a:extLst>
          </p:cNvPr>
          <p:cNvSpPr txBox="1"/>
          <p:nvPr/>
        </p:nvSpPr>
        <p:spPr>
          <a:xfrm>
            <a:off x="192088" y="1197064"/>
            <a:ext cx="6467475" cy="1015663"/>
          </a:xfrm>
          <a:prstGeom prst="rect">
            <a:avLst/>
          </a:prstGeom>
          <a:noFill/>
        </p:spPr>
        <p:txBody>
          <a:bodyPr wrap="square">
            <a:spAutoFit/>
          </a:bodyPr>
          <a:lstStyle/>
          <a:p>
            <a:pPr eaLnBrk="1" fontAlgn="auto" hangingPunct="1">
              <a:spcBef>
                <a:spcPts val="0"/>
              </a:spcBef>
              <a:spcAft>
                <a:spcPts val="0"/>
              </a:spcAft>
              <a:defRPr/>
            </a:pPr>
            <a:r>
              <a:rPr lang="en-GB" sz="1200" dirty="0">
                <a:solidFill>
                  <a:srgbClr val="130E3C"/>
                </a:solidFill>
                <a:latin typeface="Arial Rounded MT Bold" panose="020F0704030504030204" pitchFamily="34" charset="77"/>
              </a:rPr>
              <a:t>Activity 3: Analyse adaptations. Each of the reptiles below have different adaptations and habitats. Underneath each image, describe the reptile’s habitat and how it has adapted for survival. You could include: their skin / scales; their limbs and movement; their feeding method; their defence mechanisms or how they reproduce. </a:t>
            </a:r>
            <a:endParaRPr lang="en-GB" sz="1600" dirty="0">
              <a:solidFill>
                <a:srgbClr val="130E3C"/>
              </a:solidFill>
              <a:latin typeface="Arial Rounded MT Bold" panose="020F0704030504030204" pitchFamily="34" charset="77"/>
            </a:endParaRPr>
          </a:p>
          <a:p>
            <a:pPr algn="ctr" eaLnBrk="1" fontAlgn="auto" hangingPunct="1">
              <a:spcBef>
                <a:spcPts val="0"/>
              </a:spcBef>
              <a:spcAft>
                <a:spcPts val="0"/>
              </a:spcAft>
              <a:defRPr/>
            </a:pPr>
            <a:endParaRPr lang="en-GB" sz="1200" dirty="0">
              <a:solidFill>
                <a:srgbClr val="130E3C"/>
              </a:solidFill>
              <a:latin typeface="Arial Rounded MT Bold" panose="020F0704030504030204" pitchFamily="34" charset="77"/>
            </a:endParaRPr>
          </a:p>
        </p:txBody>
      </p:sp>
      <p:sp>
        <p:nvSpPr>
          <p:cNvPr id="8" name="TextBox 7">
            <a:extLst>
              <a:ext uri="{FF2B5EF4-FFF2-40B4-BE49-F238E27FC236}">
                <a16:creationId xmlns:a16="http://schemas.microsoft.com/office/drawing/2014/main" id="{C444CCEA-5C28-9B7A-C598-936E99B0E704}"/>
              </a:ext>
            </a:extLst>
          </p:cNvPr>
          <p:cNvSpPr txBox="1"/>
          <p:nvPr/>
        </p:nvSpPr>
        <p:spPr>
          <a:xfrm>
            <a:off x="3436939" y="4051291"/>
            <a:ext cx="3222624" cy="1569660"/>
          </a:xfrm>
          <a:prstGeom prst="rect">
            <a:avLst/>
          </a:prstGeom>
          <a:noFill/>
        </p:spPr>
        <p:txBody>
          <a:bodyPr wrap="square" rtlCol="0">
            <a:spAutoFit/>
          </a:bodyPr>
          <a:lstStyle/>
          <a:p>
            <a:pPr algn="ctr"/>
            <a:r>
              <a:rPr lang="en-GB" sz="1200" dirty="0">
                <a:solidFill>
                  <a:srgbClr val="131339"/>
                </a:solidFill>
                <a:latin typeface="Arial Rounded MT Bold" panose="020F070403050403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pic>
        <p:nvPicPr>
          <p:cNvPr id="10" name="Picture 9" descr="A lizard on a rock&#10;&#10;AI-generated content may be incorrect.">
            <a:extLst>
              <a:ext uri="{FF2B5EF4-FFF2-40B4-BE49-F238E27FC236}">
                <a16:creationId xmlns:a16="http://schemas.microsoft.com/office/drawing/2014/main" id="{28F8525D-B996-69C0-C1BE-84B5D227BCA4}"/>
              </a:ext>
            </a:extLst>
          </p:cNvPr>
          <p:cNvPicPr>
            <a:picLocks noChangeAspect="1"/>
          </p:cNvPicPr>
          <p:nvPr/>
        </p:nvPicPr>
        <p:blipFill>
          <a:blip r:embed="rId6">
            <a:extLst>
              <a:ext uri="{28A0092B-C50C-407E-A947-70E740481C1C}">
                <a14:useLocalDpi xmlns:a14="http://schemas.microsoft.com/office/drawing/2010/main" val="0"/>
              </a:ext>
            </a:extLst>
          </a:blip>
          <a:srcRect l="21623" t="28784" r="10993"/>
          <a:stretch/>
        </p:blipFill>
        <p:spPr>
          <a:xfrm>
            <a:off x="691288" y="5779874"/>
            <a:ext cx="2277800" cy="1664404"/>
          </a:xfrm>
          <a:prstGeom prst="roundRect">
            <a:avLst>
              <a:gd name="adj" fmla="val 4353"/>
            </a:avLst>
          </a:prstGeom>
          <a:solidFill>
            <a:srgbClr val="FFFFFF">
              <a:shade val="85000"/>
            </a:srgbClr>
          </a:solidFill>
          <a:ln w="28575">
            <a:solidFill>
              <a:srgbClr val="131339"/>
            </a:solidFill>
          </a:ln>
          <a:effectLst/>
        </p:spPr>
      </p:pic>
      <p:pic>
        <p:nvPicPr>
          <p:cNvPr id="15" name="Picture 14" descr="A person holding a small lizard&#10;&#10;AI-generated content may be incorrect.">
            <a:extLst>
              <a:ext uri="{FF2B5EF4-FFF2-40B4-BE49-F238E27FC236}">
                <a16:creationId xmlns:a16="http://schemas.microsoft.com/office/drawing/2014/main" id="{58859696-D588-A6FE-5546-A4A3F0328A8C}"/>
              </a:ext>
            </a:extLst>
          </p:cNvPr>
          <p:cNvPicPr>
            <a:picLocks noChangeAspect="1"/>
          </p:cNvPicPr>
          <p:nvPr/>
        </p:nvPicPr>
        <p:blipFill>
          <a:blip r:embed="rId7">
            <a:extLst>
              <a:ext uri="{28A0092B-C50C-407E-A947-70E740481C1C}">
                <a14:useLocalDpi xmlns:a14="http://schemas.microsoft.com/office/drawing/2010/main" val="0"/>
              </a:ext>
            </a:extLst>
          </a:blip>
          <a:srcRect l="16248"/>
          <a:stretch/>
        </p:blipFill>
        <p:spPr>
          <a:xfrm>
            <a:off x="3931920" y="5779046"/>
            <a:ext cx="2241783" cy="1664404"/>
          </a:xfrm>
          <a:prstGeom prst="roundRect">
            <a:avLst>
              <a:gd name="adj" fmla="val 4353"/>
            </a:avLst>
          </a:prstGeom>
          <a:solidFill>
            <a:srgbClr val="FFFFFF">
              <a:shade val="85000"/>
            </a:srgbClr>
          </a:solidFill>
          <a:ln w="28575">
            <a:solidFill>
              <a:srgbClr val="131339"/>
            </a:solidFill>
          </a:ln>
          <a:effectLst/>
        </p:spPr>
      </p:pic>
      <p:sp>
        <p:nvSpPr>
          <p:cNvPr id="18" name="TextBox 17">
            <a:extLst>
              <a:ext uri="{FF2B5EF4-FFF2-40B4-BE49-F238E27FC236}">
                <a16:creationId xmlns:a16="http://schemas.microsoft.com/office/drawing/2014/main" id="{4C7F40E1-4A32-A209-AB81-D3965BB2C05C}"/>
              </a:ext>
            </a:extLst>
          </p:cNvPr>
          <p:cNvSpPr txBox="1"/>
          <p:nvPr/>
        </p:nvSpPr>
        <p:spPr>
          <a:xfrm>
            <a:off x="192088" y="7740018"/>
            <a:ext cx="3222624" cy="1569660"/>
          </a:xfrm>
          <a:prstGeom prst="rect">
            <a:avLst/>
          </a:prstGeom>
          <a:noFill/>
        </p:spPr>
        <p:txBody>
          <a:bodyPr wrap="square" rtlCol="0">
            <a:spAutoFit/>
          </a:bodyPr>
          <a:lstStyle/>
          <a:p>
            <a:pPr algn="ctr"/>
            <a:r>
              <a:rPr lang="en-GB" sz="1200" dirty="0">
                <a:solidFill>
                  <a:srgbClr val="131339"/>
                </a:solidFill>
                <a:latin typeface="Arial Rounded MT Bold" panose="020F070403050403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19" name="TextBox 18">
            <a:extLst>
              <a:ext uri="{FF2B5EF4-FFF2-40B4-BE49-F238E27FC236}">
                <a16:creationId xmlns:a16="http://schemas.microsoft.com/office/drawing/2014/main" id="{61187363-D36C-DB38-5A50-680E8EF8ABC0}"/>
              </a:ext>
            </a:extLst>
          </p:cNvPr>
          <p:cNvSpPr txBox="1"/>
          <p:nvPr/>
        </p:nvSpPr>
        <p:spPr>
          <a:xfrm>
            <a:off x="3414712" y="7740018"/>
            <a:ext cx="3222624" cy="1569660"/>
          </a:xfrm>
          <a:prstGeom prst="rect">
            <a:avLst/>
          </a:prstGeom>
          <a:noFill/>
        </p:spPr>
        <p:txBody>
          <a:bodyPr wrap="square" rtlCol="0">
            <a:spAutoFit/>
          </a:bodyPr>
          <a:lstStyle/>
          <a:p>
            <a:pPr algn="ctr"/>
            <a:r>
              <a:rPr lang="en-GB" sz="1200" dirty="0">
                <a:solidFill>
                  <a:srgbClr val="131339"/>
                </a:solidFill>
                <a:latin typeface="Arial Rounded MT Bold" panose="020F070403050403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21" name="TextBox 20">
            <a:extLst>
              <a:ext uri="{FF2B5EF4-FFF2-40B4-BE49-F238E27FC236}">
                <a16:creationId xmlns:a16="http://schemas.microsoft.com/office/drawing/2014/main" id="{A7311E2E-FAEA-D40F-7F47-60BC6C2532B5}"/>
              </a:ext>
            </a:extLst>
          </p:cNvPr>
          <p:cNvSpPr txBox="1"/>
          <p:nvPr/>
        </p:nvSpPr>
        <p:spPr>
          <a:xfrm>
            <a:off x="1301775" y="3715656"/>
            <a:ext cx="1047704" cy="306467"/>
          </a:xfrm>
          <a:prstGeom prst="roundRect">
            <a:avLst/>
          </a:prstGeom>
          <a:solidFill>
            <a:srgbClr val="FFFFFF"/>
          </a:solidFill>
          <a:ln>
            <a:solidFill>
              <a:srgbClr val="131339"/>
            </a:solidFill>
          </a:ln>
        </p:spPr>
        <p:txBody>
          <a:bodyPr wrap="none" rtlCol="0">
            <a:spAutoFit/>
          </a:bodyPr>
          <a:lstStyle/>
          <a:p>
            <a:pPr algn="ctr"/>
            <a:r>
              <a:rPr lang="en-GB" sz="1200" dirty="0">
                <a:latin typeface="Arial Rounded MT Bold" panose="020F0704030504030204" pitchFamily="34" charset="0"/>
              </a:rPr>
              <a:t>king snake </a:t>
            </a:r>
          </a:p>
        </p:txBody>
      </p:sp>
      <p:sp>
        <p:nvSpPr>
          <p:cNvPr id="22" name="TextBox 21">
            <a:extLst>
              <a:ext uri="{FF2B5EF4-FFF2-40B4-BE49-F238E27FC236}">
                <a16:creationId xmlns:a16="http://schemas.microsoft.com/office/drawing/2014/main" id="{A7EECCD6-2FF9-2EFF-8A97-87CDEFA04D3E}"/>
              </a:ext>
            </a:extLst>
          </p:cNvPr>
          <p:cNvSpPr txBox="1"/>
          <p:nvPr/>
        </p:nvSpPr>
        <p:spPr>
          <a:xfrm>
            <a:off x="4538688" y="3715656"/>
            <a:ext cx="1033416" cy="306467"/>
          </a:xfrm>
          <a:prstGeom prst="roundRect">
            <a:avLst/>
          </a:prstGeom>
          <a:solidFill>
            <a:srgbClr val="FFFFFF"/>
          </a:solidFill>
          <a:ln>
            <a:solidFill>
              <a:srgbClr val="131339"/>
            </a:solidFill>
          </a:ln>
        </p:spPr>
        <p:txBody>
          <a:bodyPr wrap="square" rtlCol="0">
            <a:spAutoFit/>
          </a:bodyPr>
          <a:lstStyle/>
          <a:p>
            <a:pPr algn="ctr"/>
            <a:r>
              <a:rPr lang="en-GB" sz="1200" dirty="0">
                <a:latin typeface="Arial Rounded MT Bold" panose="020F0704030504030204" pitchFamily="34" charset="0"/>
              </a:rPr>
              <a:t>chameleon </a:t>
            </a:r>
          </a:p>
        </p:txBody>
      </p:sp>
      <p:sp>
        <p:nvSpPr>
          <p:cNvPr id="24" name="TextBox 23">
            <a:extLst>
              <a:ext uri="{FF2B5EF4-FFF2-40B4-BE49-F238E27FC236}">
                <a16:creationId xmlns:a16="http://schemas.microsoft.com/office/drawing/2014/main" id="{256BCDC5-26B9-694A-D178-2D12B9FBB2E5}"/>
              </a:ext>
            </a:extLst>
          </p:cNvPr>
          <p:cNvSpPr txBox="1"/>
          <p:nvPr/>
        </p:nvSpPr>
        <p:spPr>
          <a:xfrm>
            <a:off x="862486" y="7319621"/>
            <a:ext cx="1935410" cy="306467"/>
          </a:xfrm>
          <a:prstGeom prst="roundRect">
            <a:avLst/>
          </a:prstGeom>
          <a:solidFill>
            <a:srgbClr val="FFFFFF"/>
          </a:solidFill>
          <a:ln>
            <a:solidFill>
              <a:srgbClr val="131339"/>
            </a:solidFill>
          </a:ln>
        </p:spPr>
        <p:txBody>
          <a:bodyPr wrap="none" rtlCol="0">
            <a:spAutoFit/>
          </a:bodyPr>
          <a:lstStyle/>
          <a:p>
            <a:pPr algn="ctr"/>
            <a:r>
              <a:rPr lang="en-GB" sz="1200" dirty="0">
                <a:latin typeface="Arial Rounded MT Bold" panose="020F0704030504030204" pitchFamily="34" charset="0"/>
              </a:rPr>
              <a:t>spiny-tailed </a:t>
            </a:r>
            <a:r>
              <a:rPr lang="en-GB" sz="1200" dirty="0" err="1">
                <a:latin typeface="Arial Rounded MT Bold" panose="020F0704030504030204" pitchFamily="34" charset="0"/>
              </a:rPr>
              <a:t>mastigure</a:t>
            </a:r>
            <a:r>
              <a:rPr lang="en-GB" sz="1200" dirty="0">
                <a:latin typeface="Arial Rounded MT Bold" panose="020F0704030504030204" pitchFamily="34" charset="0"/>
              </a:rPr>
              <a:t>  </a:t>
            </a:r>
          </a:p>
        </p:txBody>
      </p:sp>
      <p:sp>
        <p:nvSpPr>
          <p:cNvPr id="27" name="TextBox 26">
            <a:extLst>
              <a:ext uri="{FF2B5EF4-FFF2-40B4-BE49-F238E27FC236}">
                <a16:creationId xmlns:a16="http://schemas.microsoft.com/office/drawing/2014/main" id="{4D75BEFF-BB35-7A82-3A94-D36FBD255844}"/>
              </a:ext>
            </a:extLst>
          </p:cNvPr>
          <p:cNvSpPr txBox="1"/>
          <p:nvPr/>
        </p:nvSpPr>
        <p:spPr>
          <a:xfrm>
            <a:off x="4233015" y="7314485"/>
            <a:ext cx="1735428" cy="306467"/>
          </a:xfrm>
          <a:prstGeom prst="roundRect">
            <a:avLst/>
          </a:prstGeom>
          <a:solidFill>
            <a:srgbClr val="FFFFFF"/>
          </a:solidFill>
          <a:ln>
            <a:solidFill>
              <a:srgbClr val="131339"/>
            </a:solidFill>
          </a:ln>
        </p:spPr>
        <p:txBody>
          <a:bodyPr wrap="none" rtlCol="0">
            <a:spAutoFit/>
          </a:bodyPr>
          <a:lstStyle/>
          <a:p>
            <a:pPr algn="ctr"/>
            <a:r>
              <a:rPr lang="en-GB" sz="1200" dirty="0">
                <a:latin typeface="Arial Rounded MT Bold" panose="020F0704030504030204" pitchFamily="34" charset="0"/>
              </a:rPr>
              <a:t>New Zealand gecko  </a:t>
            </a:r>
          </a:p>
        </p:txBody>
      </p:sp>
      <p:sp>
        <p:nvSpPr>
          <p:cNvPr id="30" name="TextBox 8">
            <a:extLst>
              <a:ext uri="{FF2B5EF4-FFF2-40B4-BE49-F238E27FC236}">
                <a16:creationId xmlns:a16="http://schemas.microsoft.com/office/drawing/2014/main" id="{535F1C0F-8F37-42A7-ACD2-C977CF434746}"/>
              </a:ext>
            </a:extLst>
          </p:cNvPr>
          <p:cNvSpPr txBox="1">
            <a:spLocks noChangeArrowheads="1"/>
          </p:cNvSpPr>
          <p:nvPr/>
        </p:nvSpPr>
        <p:spPr bwMode="auto">
          <a:xfrm>
            <a:off x="4086925" y="9641681"/>
            <a:ext cx="2674937"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algn="r" eaLnBrk="1" hangingPunct="1"/>
            <a:r>
              <a:rPr lang="en-GB" altLang="en-US" sz="600" dirty="0">
                <a:solidFill>
                  <a:srgbClr val="130E3C"/>
                </a:solidFill>
                <a:latin typeface="Arial Rounded MT Bold" panose="020F0704030504030204" pitchFamily="34" charset="0"/>
              </a:rPr>
              <a:t>Developing Experts Copyright 2025 All Rights Reserved</a:t>
            </a:r>
          </a:p>
        </p:txBody>
      </p:sp>
      <p:sp>
        <p:nvSpPr>
          <p:cNvPr id="31" name="TextBox 30">
            <a:extLst>
              <a:ext uri="{FF2B5EF4-FFF2-40B4-BE49-F238E27FC236}">
                <a16:creationId xmlns:a16="http://schemas.microsoft.com/office/drawing/2014/main" id="{FFDD7854-AAC1-2665-F088-5ED8CDFFF8B1}"/>
              </a:ext>
            </a:extLst>
          </p:cNvPr>
          <p:cNvSpPr txBox="1"/>
          <p:nvPr/>
        </p:nvSpPr>
        <p:spPr>
          <a:xfrm>
            <a:off x="0" y="9664670"/>
            <a:ext cx="447985" cy="246221"/>
          </a:xfrm>
          <a:prstGeom prst="rect">
            <a:avLst/>
          </a:prstGeom>
          <a:noFill/>
        </p:spPr>
        <p:txBody>
          <a:bodyPr wrap="square">
            <a:spAutoFit/>
          </a:bodyPr>
          <a:lstStyle/>
          <a:p>
            <a:r>
              <a:rPr lang="en-GB" sz="1000" dirty="0">
                <a:solidFill>
                  <a:srgbClr val="131339"/>
                </a:solidFill>
                <a:latin typeface="Arial Rounded MT Bold" panose="020F0704030504030204" pitchFamily="34" charset="0"/>
              </a:rPr>
              <a:t>2</a:t>
            </a:r>
            <a:endParaRPr lang="en-GB" sz="1000" dirty="0"/>
          </a:p>
        </p:txBody>
      </p:sp>
      <p:sp>
        <p:nvSpPr>
          <p:cNvPr id="33" name="TextBox 32">
            <a:extLst>
              <a:ext uri="{FF2B5EF4-FFF2-40B4-BE49-F238E27FC236}">
                <a16:creationId xmlns:a16="http://schemas.microsoft.com/office/drawing/2014/main" id="{F3FD6B31-4BF0-5081-DBCB-A4AFCD22E185}"/>
              </a:ext>
            </a:extLst>
          </p:cNvPr>
          <p:cNvSpPr txBox="1"/>
          <p:nvPr/>
        </p:nvSpPr>
        <p:spPr>
          <a:xfrm>
            <a:off x="192088" y="4048996"/>
            <a:ext cx="3334548" cy="1754326"/>
          </a:xfrm>
          <a:prstGeom prst="rect">
            <a:avLst/>
          </a:prstGeom>
          <a:noFill/>
        </p:spPr>
        <p:txBody>
          <a:bodyPr wrap="square">
            <a:spAutoFit/>
          </a:bodyPr>
          <a:lstStyle/>
          <a:p>
            <a:r>
              <a:rPr lang="en-GB" sz="1200" dirty="0">
                <a:solidFill>
                  <a:srgbClr val="FF0000"/>
                </a:solidFill>
                <a:latin typeface="Arial Rounded MT Bold" panose="020F0704030504030204" pitchFamily="34" charset="0"/>
              </a:rPr>
              <a:t>King snakes are found in forests, grasslands and deserts across North America. They have smooth, shiny scales and are powerful constrictors. Their diet includes rodents, birds and even other snakes, including venomous ones. As a defence mechanism, they mimic the appearance of venomous coral snakes to deter predators.</a:t>
            </a:r>
          </a:p>
        </p:txBody>
      </p:sp>
      <p:sp>
        <p:nvSpPr>
          <p:cNvPr id="37" name="TextBox 36">
            <a:extLst>
              <a:ext uri="{FF2B5EF4-FFF2-40B4-BE49-F238E27FC236}">
                <a16:creationId xmlns:a16="http://schemas.microsoft.com/office/drawing/2014/main" id="{665F482A-0F9C-8EE8-958E-B44244FDE74E}"/>
              </a:ext>
            </a:extLst>
          </p:cNvPr>
          <p:cNvSpPr txBox="1"/>
          <p:nvPr/>
        </p:nvSpPr>
        <p:spPr>
          <a:xfrm>
            <a:off x="3472479" y="4043529"/>
            <a:ext cx="3222624" cy="1569660"/>
          </a:xfrm>
          <a:prstGeom prst="rect">
            <a:avLst/>
          </a:prstGeom>
          <a:noFill/>
        </p:spPr>
        <p:txBody>
          <a:bodyPr wrap="square">
            <a:spAutoFit/>
          </a:bodyPr>
          <a:lstStyle/>
          <a:p>
            <a:r>
              <a:rPr lang="en-GB" sz="1200" dirty="0">
                <a:solidFill>
                  <a:srgbClr val="FF0000"/>
                </a:solidFill>
                <a:latin typeface="Arial Rounded MT Bold" panose="020F0704030504030204" pitchFamily="34" charset="0"/>
              </a:rPr>
              <a:t>Chameleons are mainly found in warm, tropical regions. Their most well-known adaptation is their ability to change </a:t>
            </a:r>
            <a:r>
              <a:rPr lang="en-GB" sz="1200" dirty="0" err="1">
                <a:solidFill>
                  <a:srgbClr val="FF0000"/>
                </a:solidFill>
                <a:latin typeface="Arial Rounded MT Bold" panose="020F0704030504030204" pitchFamily="34" charset="0"/>
              </a:rPr>
              <a:t>color</a:t>
            </a:r>
            <a:r>
              <a:rPr lang="en-GB" sz="1200" dirty="0">
                <a:solidFill>
                  <a:srgbClr val="FF0000"/>
                </a:solidFill>
                <a:latin typeface="Arial Rounded MT Bold" panose="020F0704030504030204" pitchFamily="34" charset="0"/>
              </a:rPr>
              <a:t> for camouflage and communication. They have </a:t>
            </a:r>
            <a:r>
              <a:rPr lang="en-GB" sz="1200" dirty="0" err="1">
                <a:solidFill>
                  <a:srgbClr val="FF0000"/>
                </a:solidFill>
                <a:latin typeface="Arial Rounded MT Bold" panose="020F0704030504030204" pitchFamily="34" charset="0"/>
              </a:rPr>
              <a:t>zygodactylous</a:t>
            </a:r>
            <a:r>
              <a:rPr lang="en-GB" sz="1200" dirty="0">
                <a:solidFill>
                  <a:srgbClr val="FF0000"/>
                </a:solidFill>
                <a:latin typeface="Arial Rounded MT Bold" panose="020F0704030504030204" pitchFamily="34" charset="0"/>
              </a:rPr>
              <a:t> feet and a prehensile tail for gripping branches. Their eyes move independently, allowing them to spot prey and predators efficiently.</a:t>
            </a:r>
          </a:p>
        </p:txBody>
      </p:sp>
      <p:sp>
        <p:nvSpPr>
          <p:cNvPr id="39" name="TextBox 38">
            <a:extLst>
              <a:ext uri="{FF2B5EF4-FFF2-40B4-BE49-F238E27FC236}">
                <a16:creationId xmlns:a16="http://schemas.microsoft.com/office/drawing/2014/main" id="{C0FCBC83-1C87-8B3E-BDF3-A327FC2DBEFA}"/>
              </a:ext>
            </a:extLst>
          </p:cNvPr>
          <p:cNvSpPr txBox="1"/>
          <p:nvPr/>
        </p:nvSpPr>
        <p:spPr>
          <a:xfrm>
            <a:off x="184944" y="7740018"/>
            <a:ext cx="3236912" cy="1569660"/>
          </a:xfrm>
          <a:prstGeom prst="rect">
            <a:avLst/>
          </a:prstGeom>
          <a:noFill/>
        </p:spPr>
        <p:txBody>
          <a:bodyPr wrap="square">
            <a:spAutoFit/>
          </a:bodyPr>
          <a:lstStyle/>
          <a:p>
            <a:r>
              <a:rPr lang="en-GB" sz="1200">
                <a:solidFill>
                  <a:srgbClr val="FF0000"/>
                </a:solidFill>
                <a:latin typeface="Arial Rounded MT Bold" panose="020F0704030504030204" pitchFamily="34" charset="0"/>
              </a:rPr>
              <a:t>Spiny-tailed lizards (Uromastyx) are found in arid, rocky deserts. They have thick, rough scales and a spiny tail, which they use for defence by whipping at predators.They can dig burrows to escape extreme heat and predators. Their ability to store fat in their tails helps them survive long periods without food.</a:t>
            </a:r>
            <a:endParaRPr lang="en-GB" sz="1200" dirty="0">
              <a:solidFill>
                <a:srgbClr val="FF0000"/>
              </a:solidFill>
              <a:latin typeface="Arial Rounded MT Bold" panose="020F0704030504030204" pitchFamily="34" charset="0"/>
            </a:endParaRPr>
          </a:p>
        </p:txBody>
      </p:sp>
      <p:sp>
        <p:nvSpPr>
          <p:cNvPr id="41" name="TextBox 40">
            <a:extLst>
              <a:ext uri="{FF2B5EF4-FFF2-40B4-BE49-F238E27FC236}">
                <a16:creationId xmlns:a16="http://schemas.microsoft.com/office/drawing/2014/main" id="{12F558D2-45E4-4BAA-1595-26CB613F5A2E}"/>
              </a:ext>
            </a:extLst>
          </p:cNvPr>
          <p:cNvSpPr txBox="1"/>
          <p:nvPr/>
        </p:nvSpPr>
        <p:spPr>
          <a:xfrm>
            <a:off x="3443982" y="7732256"/>
            <a:ext cx="3187084" cy="1569660"/>
          </a:xfrm>
          <a:prstGeom prst="rect">
            <a:avLst/>
          </a:prstGeom>
          <a:noFill/>
        </p:spPr>
        <p:txBody>
          <a:bodyPr wrap="square">
            <a:spAutoFit/>
          </a:bodyPr>
          <a:lstStyle/>
          <a:p>
            <a:r>
              <a:rPr lang="en-GB" sz="1200" dirty="0">
                <a:solidFill>
                  <a:srgbClr val="FF0000"/>
                </a:solidFill>
                <a:latin typeface="Arial Rounded MT Bold" panose="020F0704030504030204" pitchFamily="34" charset="0"/>
              </a:rPr>
              <a:t>New Zealand geckos are found in forests, rocky areas and coastal regions. They give birth to live young instead of laying eggs. They have sticky toe pads that allow them to climb vertical </a:t>
            </a:r>
            <a:r>
              <a:rPr lang="en-GB" sz="1200" dirty="0" err="1">
                <a:solidFill>
                  <a:srgbClr val="FF0000"/>
                </a:solidFill>
                <a:latin typeface="Arial Rounded MT Bold" panose="020F0704030504030204" pitchFamily="34" charset="0"/>
              </a:rPr>
              <a:t>surfaces.Their</a:t>
            </a:r>
            <a:r>
              <a:rPr lang="en-GB" sz="1200" dirty="0">
                <a:solidFill>
                  <a:srgbClr val="FF0000"/>
                </a:solidFill>
                <a:latin typeface="Arial Rounded MT Bold" panose="020F0704030504030204" pitchFamily="34" charset="0"/>
              </a:rPr>
              <a:t> </a:t>
            </a:r>
            <a:r>
              <a:rPr lang="en-GB" sz="1200" dirty="0" err="1">
                <a:solidFill>
                  <a:srgbClr val="FF0000"/>
                </a:solidFill>
                <a:latin typeface="Arial Rounded MT Bold" panose="020F0704030504030204" pitchFamily="34" charset="0"/>
              </a:rPr>
              <a:t>defense</a:t>
            </a:r>
            <a:r>
              <a:rPr lang="en-GB" sz="1200" dirty="0">
                <a:solidFill>
                  <a:srgbClr val="FF0000"/>
                </a:solidFill>
                <a:latin typeface="Arial Rounded MT Bold" panose="020F0704030504030204" pitchFamily="34" charset="0"/>
              </a:rPr>
              <a:t> mechanism includes dropping their tail when threatened, which later regrows. </a:t>
            </a:r>
          </a:p>
        </p:txBody>
      </p:sp>
    </p:spTree>
    <p:extLst>
      <p:ext uri="{BB962C8B-B14F-4D97-AF65-F5344CB8AC3E}">
        <p14:creationId xmlns:p14="http://schemas.microsoft.com/office/powerpoint/2010/main" val="3584325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A69E7-E850-2C51-EF24-507CE5B8EAC2}"/>
            </a:ext>
          </a:extLst>
        </p:cNvPr>
        <p:cNvGrpSpPr/>
        <p:nvPr/>
      </p:nvGrpSpPr>
      <p:grpSpPr>
        <a:xfrm>
          <a:off x="0" y="0"/>
          <a:ext cx="0" cy="0"/>
          <a:chOff x="0" y="0"/>
          <a:chExt cx="0" cy="0"/>
        </a:xfrm>
      </p:grpSpPr>
      <p:sp>
        <p:nvSpPr>
          <p:cNvPr id="3074" name="TextBox 4">
            <a:extLst>
              <a:ext uri="{FF2B5EF4-FFF2-40B4-BE49-F238E27FC236}">
                <a16:creationId xmlns:a16="http://schemas.microsoft.com/office/drawing/2014/main" id="{30AF30CD-D5E1-E49D-2D5A-FC907E1D17FF}"/>
              </a:ext>
            </a:extLst>
          </p:cNvPr>
          <p:cNvSpPr txBox="1">
            <a:spLocks noChangeArrowheads="1"/>
          </p:cNvSpPr>
          <p:nvPr/>
        </p:nvSpPr>
        <p:spPr bwMode="auto">
          <a:xfrm>
            <a:off x="4419600" y="854075"/>
            <a:ext cx="15097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sz="800">
                <a:solidFill>
                  <a:schemeClr val="bg1"/>
                </a:solidFill>
                <a:latin typeface="Arial Rounded MT Bold" panose="020F0704030504030204" pitchFamily="34" charset="0"/>
              </a:rPr>
              <a:t>Session 2</a:t>
            </a:r>
          </a:p>
        </p:txBody>
      </p:sp>
      <p:sp>
        <p:nvSpPr>
          <p:cNvPr id="3075" name="TextBox 5">
            <a:extLst>
              <a:ext uri="{FF2B5EF4-FFF2-40B4-BE49-F238E27FC236}">
                <a16:creationId xmlns:a16="http://schemas.microsoft.com/office/drawing/2014/main" id="{5408C956-D2C0-DE6E-2EEB-071451404EDA}"/>
              </a:ext>
            </a:extLst>
          </p:cNvPr>
          <p:cNvSpPr txBox="1">
            <a:spLocks noChangeArrowheads="1"/>
          </p:cNvSpPr>
          <p:nvPr/>
        </p:nvSpPr>
        <p:spPr bwMode="auto">
          <a:xfrm>
            <a:off x="966788" y="190500"/>
            <a:ext cx="37957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sz="1100" dirty="0">
                <a:solidFill>
                  <a:srgbClr val="130E3C"/>
                </a:solidFill>
                <a:latin typeface="Arial Rounded MT Bold" panose="020F0704030504030204" pitchFamily="34" charset="0"/>
              </a:rPr>
              <a:t>Science Week 2025 </a:t>
            </a:r>
          </a:p>
        </p:txBody>
      </p:sp>
      <p:sp>
        <p:nvSpPr>
          <p:cNvPr id="13" name="Rounded Rectangle 9">
            <a:extLst>
              <a:ext uri="{FF2B5EF4-FFF2-40B4-BE49-F238E27FC236}">
                <a16:creationId xmlns:a16="http://schemas.microsoft.com/office/drawing/2014/main" id="{BA4DA927-EE1D-275B-208D-77E3874485FB}"/>
              </a:ext>
            </a:extLst>
          </p:cNvPr>
          <p:cNvSpPr/>
          <p:nvPr/>
        </p:nvSpPr>
        <p:spPr>
          <a:xfrm>
            <a:off x="192088" y="1166812"/>
            <a:ext cx="6467475" cy="8230018"/>
          </a:xfrm>
          <a:prstGeom prst="roundRect">
            <a:avLst>
              <a:gd name="adj" fmla="val 1923"/>
            </a:avLst>
          </a:prstGeom>
          <a:noFill/>
          <a:ln w="28575">
            <a:solidFill>
              <a:srgbClr val="131339"/>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GB" sz="1200" dirty="0">
              <a:solidFill>
                <a:srgbClr val="130E3C"/>
              </a:solidFill>
              <a:latin typeface="Arial Rounded MT Bold" panose="020F0704030504030204" pitchFamily="34" charset="77"/>
            </a:endParaRPr>
          </a:p>
        </p:txBody>
      </p:sp>
      <p:pic>
        <p:nvPicPr>
          <p:cNvPr id="3092" name="Picture 6" descr="A blue square with white letters&#10;&#10;Description automatically generated">
            <a:extLst>
              <a:ext uri="{FF2B5EF4-FFF2-40B4-BE49-F238E27FC236}">
                <a16:creationId xmlns:a16="http://schemas.microsoft.com/office/drawing/2014/main" id="{71D4B607-F88C-C36F-A3EC-46036B577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8" y="127000"/>
            <a:ext cx="8128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Connector 34">
            <a:extLst>
              <a:ext uri="{FF2B5EF4-FFF2-40B4-BE49-F238E27FC236}">
                <a16:creationId xmlns:a16="http://schemas.microsoft.com/office/drawing/2014/main" id="{29736C31-F569-4B33-5563-DD2721C1AA76}"/>
              </a:ext>
            </a:extLst>
          </p:cNvPr>
          <p:cNvCxnSpPr/>
          <p:nvPr/>
        </p:nvCxnSpPr>
        <p:spPr>
          <a:xfrm>
            <a:off x="206375" y="9551988"/>
            <a:ext cx="6453188" cy="0"/>
          </a:xfrm>
          <a:prstGeom prst="line">
            <a:avLst/>
          </a:prstGeom>
          <a:ln w="28575">
            <a:solidFill>
              <a:srgbClr val="130E3C"/>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D9757737-C44A-24A1-CE41-AEE427F5FEE1}"/>
              </a:ext>
            </a:extLst>
          </p:cNvPr>
          <p:cNvCxnSpPr/>
          <p:nvPr/>
        </p:nvCxnSpPr>
        <p:spPr>
          <a:xfrm>
            <a:off x="206375" y="1000125"/>
            <a:ext cx="6453188" cy="0"/>
          </a:xfrm>
          <a:prstGeom prst="line">
            <a:avLst/>
          </a:prstGeom>
          <a:ln w="28575">
            <a:solidFill>
              <a:srgbClr val="130E3C"/>
            </a:solidFill>
          </a:ln>
        </p:spPr>
        <p:style>
          <a:lnRef idx="2">
            <a:schemeClr val="accent1"/>
          </a:lnRef>
          <a:fillRef idx="0">
            <a:schemeClr val="accent1"/>
          </a:fillRef>
          <a:effectRef idx="1">
            <a:schemeClr val="accent1"/>
          </a:effectRef>
          <a:fontRef idx="minor">
            <a:schemeClr val="tx1"/>
          </a:fontRef>
        </p:style>
      </p:cxnSp>
      <p:sp>
        <p:nvSpPr>
          <p:cNvPr id="3099" name="TextBox 44">
            <a:extLst>
              <a:ext uri="{FF2B5EF4-FFF2-40B4-BE49-F238E27FC236}">
                <a16:creationId xmlns:a16="http://schemas.microsoft.com/office/drawing/2014/main" id="{E3F90AB7-0DE2-37E1-2057-E2768849C75C}"/>
              </a:ext>
            </a:extLst>
          </p:cNvPr>
          <p:cNvSpPr txBox="1">
            <a:spLocks noChangeArrowheads="1"/>
          </p:cNvSpPr>
          <p:nvPr/>
        </p:nvSpPr>
        <p:spPr bwMode="auto">
          <a:xfrm>
            <a:off x="8193088" y="11477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endParaRPr lang="en-US" altLang="en-US"/>
          </a:p>
        </p:txBody>
      </p:sp>
      <p:pic>
        <p:nvPicPr>
          <p:cNvPr id="3100" name="Picture 7" descr="A blue and white logo&#10;&#10;Description automatically generated">
            <a:extLst>
              <a:ext uri="{FF2B5EF4-FFF2-40B4-BE49-F238E27FC236}">
                <a16:creationId xmlns:a16="http://schemas.microsoft.com/office/drawing/2014/main" id="{9F609EB8-F641-EC3A-9CC2-E115CE29C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188" y="171450"/>
            <a:ext cx="841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7133BAB-E750-4004-6B23-C4B491FA39EF}"/>
              </a:ext>
            </a:extLst>
          </p:cNvPr>
          <p:cNvSpPr txBox="1"/>
          <p:nvPr/>
        </p:nvSpPr>
        <p:spPr>
          <a:xfrm>
            <a:off x="206375" y="1217036"/>
            <a:ext cx="6453188" cy="461665"/>
          </a:xfrm>
          <a:prstGeom prst="rect">
            <a:avLst/>
          </a:prstGeom>
          <a:noFill/>
        </p:spPr>
        <p:txBody>
          <a:bodyPr wrap="square">
            <a:spAutoFit/>
          </a:bodyPr>
          <a:lstStyle/>
          <a:p>
            <a:pPr algn="ctr" eaLnBrk="1" fontAlgn="auto" hangingPunct="1">
              <a:spcBef>
                <a:spcPts val="0"/>
              </a:spcBef>
              <a:spcAft>
                <a:spcPts val="0"/>
              </a:spcAft>
              <a:defRPr/>
            </a:pPr>
            <a:r>
              <a:rPr lang="en-GB" sz="1200" dirty="0">
                <a:solidFill>
                  <a:srgbClr val="130E3C"/>
                </a:solidFill>
                <a:latin typeface="Arial Rounded MT Bold" panose="020F0704030504030204" pitchFamily="34" charset="77"/>
              </a:rPr>
              <a:t>Activity 4: Compare a turtle, tortoise and terrapin. Label the image below, including any adaptations.    </a:t>
            </a:r>
          </a:p>
        </p:txBody>
      </p:sp>
      <p:pic>
        <p:nvPicPr>
          <p:cNvPr id="6" name="Picture 5" descr="A turtle and a turtle&#10;&#10;Description automatically generated">
            <a:extLst>
              <a:ext uri="{FF2B5EF4-FFF2-40B4-BE49-F238E27FC236}">
                <a16:creationId xmlns:a16="http://schemas.microsoft.com/office/drawing/2014/main" id="{9DEC42B8-9A8E-63C3-E91D-4A7982785295}"/>
              </a:ext>
            </a:extLst>
          </p:cNvPr>
          <p:cNvPicPr>
            <a:picLocks noChangeAspect="1"/>
          </p:cNvPicPr>
          <p:nvPr/>
        </p:nvPicPr>
        <p:blipFill>
          <a:blip r:embed="rId4">
            <a:extLst>
              <a:ext uri="{28A0092B-C50C-407E-A947-70E740481C1C}">
                <a14:useLocalDpi xmlns:a14="http://schemas.microsoft.com/office/drawing/2010/main" val="0"/>
              </a:ext>
            </a:extLst>
          </a:blip>
          <a:srcRect l="8441" r="8576"/>
          <a:stretch/>
        </p:blipFill>
        <p:spPr>
          <a:xfrm>
            <a:off x="1009294" y="2195657"/>
            <a:ext cx="4847349" cy="4896782"/>
          </a:xfrm>
          <a:prstGeom prst="rect">
            <a:avLst/>
          </a:prstGeom>
        </p:spPr>
      </p:pic>
      <p:pic>
        <p:nvPicPr>
          <p:cNvPr id="9" name="Picture 8" descr="A turtle on a rock&#10;&#10;Description automatically generated">
            <a:extLst>
              <a:ext uri="{FF2B5EF4-FFF2-40B4-BE49-F238E27FC236}">
                <a16:creationId xmlns:a16="http://schemas.microsoft.com/office/drawing/2014/main" id="{FE3CA612-4E21-16E5-D49D-FBEF064580CA}"/>
              </a:ext>
            </a:extLst>
          </p:cNvPr>
          <p:cNvPicPr>
            <a:picLocks noChangeAspect="1"/>
          </p:cNvPicPr>
          <p:nvPr/>
        </p:nvPicPr>
        <p:blipFill>
          <a:blip r:embed="rId5">
            <a:extLst>
              <a:ext uri="{28A0092B-C50C-407E-A947-70E740481C1C}">
                <a14:useLocalDpi xmlns:a14="http://schemas.microsoft.com/office/drawing/2010/main" val="0"/>
              </a:ext>
            </a:extLst>
          </a:blip>
          <a:srcRect l="33333" t="9548" r="2893" b="8943"/>
          <a:stretch/>
        </p:blipFill>
        <p:spPr>
          <a:xfrm>
            <a:off x="386485" y="7609395"/>
            <a:ext cx="1691698" cy="1441558"/>
          </a:xfrm>
          <a:prstGeom prst="roundRect">
            <a:avLst>
              <a:gd name="adj" fmla="val 8594"/>
            </a:avLst>
          </a:prstGeom>
          <a:solidFill>
            <a:srgbClr val="FFFFFF">
              <a:shade val="85000"/>
            </a:srgbClr>
          </a:solidFill>
          <a:ln w="28575">
            <a:solidFill>
              <a:srgbClr val="131339"/>
            </a:solidFill>
          </a:ln>
          <a:effectLst/>
        </p:spPr>
      </p:pic>
      <p:sp>
        <p:nvSpPr>
          <p:cNvPr id="12" name="TextBox 11">
            <a:extLst>
              <a:ext uri="{FF2B5EF4-FFF2-40B4-BE49-F238E27FC236}">
                <a16:creationId xmlns:a16="http://schemas.microsoft.com/office/drawing/2014/main" id="{9B26AAE1-33C2-EB91-C5EE-88833B39E3D8}"/>
              </a:ext>
            </a:extLst>
          </p:cNvPr>
          <p:cNvSpPr txBox="1"/>
          <p:nvPr/>
        </p:nvSpPr>
        <p:spPr>
          <a:xfrm>
            <a:off x="822558" y="9067611"/>
            <a:ext cx="819552" cy="276999"/>
          </a:xfrm>
          <a:prstGeom prst="rect">
            <a:avLst/>
          </a:prstGeom>
          <a:noFill/>
        </p:spPr>
        <p:txBody>
          <a:bodyPr wrap="square">
            <a:spAutoFit/>
          </a:bodyPr>
          <a:lstStyle/>
          <a:p>
            <a:pPr algn="ctr"/>
            <a:r>
              <a:rPr lang="en-GB" sz="1200" dirty="0">
                <a:solidFill>
                  <a:srgbClr val="130E3C"/>
                </a:solidFill>
                <a:latin typeface="Arial Rounded MT Bold" panose="020F0704030504030204" pitchFamily="34" charset="77"/>
              </a:rPr>
              <a:t>terrapin</a:t>
            </a:r>
            <a:endParaRPr lang="en-GB" sz="1200" dirty="0"/>
          </a:p>
        </p:txBody>
      </p:sp>
      <p:sp>
        <p:nvSpPr>
          <p:cNvPr id="15" name="TextBox 14">
            <a:extLst>
              <a:ext uri="{FF2B5EF4-FFF2-40B4-BE49-F238E27FC236}">
                <a16:creationId xmlns:a16="http://schemas.microsoft.com/office/drawing/2014/main" id="{3CABE0EF-4706-6F9C-69DF-05A3BC7201B3}"/>
              </a:ext>
            </a:extLst>
          </p:cNvPr>
          <p:cNvSpPr txBox="1"/>
          <p:nvPr/>
        </p:nvSpPr>
        <p:spPr>
          <a:xfrm>
            <a:off x="2171699" y="7571811"/>
            <a:ext cx="4419601" cy="1754326"/>
          </a:xfrm>
          <a:prstGeom prst="rect">
            <a:avLst/>
          </a:prstGeom>
          <a:noFill/>
        </p:spPr>
        <p:txBody>
          <a:bodyPr wrap="square">
            <a:spAutoFit/>
          </a:bodyPr>
          <a:lstStyle/>
          <a:p>
            <a:r>
              <a:rPr lang="en-GB" sz="1200" dirty="0">
                <a:solidFill>
                  <a:srgbClr val="130E3C"/>
                </a:solidFill>
                <a:latin typeface="Arial Rounded MT Bold" panose="020F0704030504030204" pitchFamily="34" charset="77"/>
              </a:rPr>
              <a:t>What are the key differences between a turtle, tortoise and terrapin?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 </a:t>
            </a:r>
            <a:endParaRPr lang="en-GB" sz="1200" dirty="0"/>
          </a:p>
        </p:txBody>
      </p:sp>
      <p:sp>
        <p:nvSpPr>
          <p:cNvPr id="4" name="TextBox 8">
            <a:extLst>
              <a:ext uri="{FF2B5EF4-FFF2-40B4-BE49-F238E27FC236}">
                <a16:creationId xmlns:a16="http://schemas.microsoft.com/office/drawing/2014/main" id="{4BF978E6-8CAF-BCDB-DF4D-023109AB26F5}"/>
              </a:ext>
            </a:extLst>
          </p:cNvPr>
          <p:cNvSpPr txBox="1">
            <a:spLocks noChangeArrowheads="1"/>
          </p:cNvSpPr>
          <p:nvPr/>
        </p:nvSpPr>
        <p:spPr bwMode="auto">
          <a:xfrm>
            <a:off x="4086925" y="9641681"/>
            <a:ext cx="2674937"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algn="r" eaLnBrk="1" hangingPunct="1"/>
            <a:r>
              <a:rPr lang="en-GB" altLang="en-US" sz="600" dirty="0">
                <a:solidFill>
                  <a:srgbClr val="130E3C"/>
                </a:solidFill>
                <a:latin typeface="Arial Rounded MT Bold" panose="020F0704030504030204" pitchFamily="34" charset="0"/>
              </a:rPr>
              <a:t>Developing Experts Copyright 2025 All Rights Reserved</a:t>
            </a:r>
          </a:p>
        </p:txBody>
      </p:sp>
      <p:sp>
        <p:nvSpPr>
          <p:cNvPr id="5" name="TextBox 4">
            <a:extLst>
              <a:ext uri="{FF2B5EF4-FFF2-40B4-BE49-F238E27FC236}">
                <a16:creationId xmlns:a16="http://schemas.microsoft.com/office/drawing/2014/main" id="{62F784B8-E65E-D64B-52B1-CE8966FB4FED}"/>
              </a:ext>
            </a:extLst>
          </p:cNvPr>
          <p:cNvSpPr txBox="1"/>
          <p:nvPr/>
        </p:nvSpPr>
        <p:spPr>
          <a:xfrm>
            <a:off x="0" y="9664670"/>
            <a:ext cx="447985" cy="246221"/>
          </a:xfrm>
          <a:prstGeom prst="rect">
            <a:avLst/>
          </a:prstGeom>
          <a:noFill/>
        </p:spPr>
        <p:txBody>
          <a:bodyPr wrap="square">
            <a:spAutoFit/>
          </a:bodyPr>
          <a:lstStyle/>
          <a:p>
            <a:r>
              <a:rPr lang="en-GB" sz="1000" dirty="0">
                <a:solidFill>
                  <a:srgbClr val="131339"/>
                </a:solidFill>
                <a:latin typeface="Arial Rounded MT Bold" panose="020F0704030504030204" pitchFamily="34" charset="0"/>
              </a:rPr>
              <a:t>3</a:t>
            </a:r>
            <a:endParaRPr lang="en-GB" sz="1000" dirty="0"/>
          </a:p>
        </p:txBody>
      </p:sp>
      <p:sp>
        <p:nvSpPr>
          <p:cNvPr id="7" name="TextBox 9">
            <a:extLst>
              <a:ext uri="{FF2B5EF4-FFF2-40B4-BE49-F238E27FC236}">
                <a16:creationId xmlns:a16="http://schemas.microsoft.com/office/drawing/2014/main" id="{A1E12E8F-F24A-6720-2D92-FD355E7E9EBD}"/>
              </a:ext>
            </a:extLst>
          </p:cNvPr>
          <p:cNvSpPr txBox="1">
            <a:spLocks noChangeArrowheads="1"/>
          </p:cNvSpPr>
          <p:nvPr/>
        </p:nvSpPr>
        <p:spPr bwMode="auto">
          <a:xfrm>
            <a:off x="981075" y="363538"/>
            <a:ext cx="4895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sz="1600" b="0" i="0" dirty="0">
                <a:solidFill>
                  <a:srgbClr val="131339"/>
                </a:solidFill>
                <a:effectLst/>
                <a:latin typeface="Arial Rounded MT Bold" panose="020F0704030504030204" pitchFamily="34" charset="0"/>
              </a:rPr>
              <a:t>KS3 - From Scales to Tails: The Evolution and Adaptation of Reptiles – Answers </a:t>
            </a:r>
            <a:endParaRPr lang="en-GB" altLang="en-US" sz="1600" dirty="0">
              <a:solidFill>
                <a:srgbClr val="131339"/>
              </a:solidFill>
              <a:latin typeface="Arial Rounded MT Bold" panose="020F0704030504030204" pitchFamily="34" charset="0"/>
            </a:endParaRPr>
          </a:p>
        </p:txBody>
      </p:sp>
      <p:cxnSp>
        <p:nvCxnSpPr>
          <p:cNvPr id="10" name="Straight Connector 9">
            <a:extLst>
              <a:ext uri="{FF2B5EF4-FFF2-40B4-BE49-F238E27FC236}">
                <a16:creationId xmlns:a16="http://schemas.microsoft.com/office/drawing/2014/main" id="{C1C96BCB-2552-D768-190D-EC7823488D44}"/>
              </a:ext>
            </a:extLst>
          </p:cNvPr>
          <p:cNvCxnSpPr>
            <a:cxnSpLocks/>
          </p:cNvCxnSpPr>
          <p:nvPr/>
        </p:nvCxnSpPr>
        <p:spPr>
          <a:xfrm flipH="1">
            <a:off x="1335024" y="4501445"/>
            <a:ext cx="159449" cy="339401"/>
          </a:xfrm>
          <a:prstGeom prst="line">
            <a:avLst/>
          </a:prstGeom>
          <a:ln>
            <a:solidFill>
              <a:srgbClr val="131339"/>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3BB419C-666B-C0F3-6A3A-D85806918BE5}"/>
              </a:ext>
            </a:extLst>
          </p:cNvPr>
          <p:cNvCxnSpPr>
            <a:cxnSpLocks/>
          </p:cNvCxnSpPr>
          <p:nvPr/>
        </p:nvCxnSpPr>
        <p:spPr>
          <a:xfrm>
            <a:off x="1335024" y="4840846"/>
            <a:ext cx="1088136" cy="1354214"/>
          </a:xfrm>
          <a:prstGeom prst="line">
            <a:avLst/>
          </a:prstGeom>
          <a:ln>
            <a:solidFill>
              <a:srgbClr val="131339"/>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248D521B-5F9A-5103-7535-49ED980B85AC}"/>
              </a:ext>
            </a:extLst>
          </p:cNvPr>
          <p:cNvSpPr txBox="1"/>
          <p:nvPr/>
        </p:nvSpPr>
        <p:spPr>
          <a:xfrm>
            <a:off x="223992" y="4858881"/>
            <a:ext cx="1184940" cy="276999"/>
          </a:xfrm>
          <a:prstGeom prst="rect">
            <a:avLst/>
          </a:prstGeom>
          <a:noFill/>
        </p:spPr>
        <p:txBody>
          <a:bodyPr wrap="none" rtlCol="0">
            <a:spAutoFit/>
          </a:bodyPr>
          <a:lstStyle/>
          <a:p>
            <a:r>
              <a:rPr lang="en-GB" sz="1200" dirty="0">
                <a:solidFill>
                  <a:srgbClr val="131339"/>
                </a:solidFill>
                <a:latin typeface="Arial Rounded MT Bold" panose="020F0704030504030204" pitchFamily="34" charset="0"/>
              </a:rPr>
              <a:t>_____________</a:t>
            </a:r>
          </a:p>
        </p:txBody>
      </p:sp>
      <p:cxnSp>
        <p:nvCxnSpPr>
          <p:cNvPr id="22" name="Straight Connector 21">
            <a:extLst>
              <a:ext uri="{FF2B5EF4-FFF2-40B4-BE49-F238E27FC236}">
                <a16:creationId xmlns:a16="http://schemas.microsoft.com/office/drawing/2014/main" id="{FBA8C96B-B81E-647C-E4F0-B446E6EE5B58}"/>
              </a:ext>
            </a:extLst>
          </p:cNvPr>
          <p:cNvCxnSpPr>
            <a:cxnSpLocks/>
            <a:stCxn id="24" idx="3"/>
          </p:cNvCxnSpPr>
          <p:nvPr/>
        </p:nvCxnSpPr>
        <p:spPr>
          <a:xfrm flipV="1">
            <a:off x="1494473" y="6002630"/>
            <a:ext cx="1743251" cy="1381405"/>
          </a:xfrm>
          <a:prstGeom prst="line">
            <a:avLst/>
          </a:prstGeom>
          <a:ln>
            <a:solidFill>
              <a:srgbClr val="131339"/>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DE49FEA1-CB3A-D7F4-6C3D-36EEF98EA8B6}"/>
              </a:ext>
            </a:extLst>
          </p:cNvPr>
          <p:cNvSpPr txBox="1"/>
          <p:nvPr/>
        </p:nvSpPr>
        <p:spPr>
          <a:xfrm>
            <a:off x="232589" y="7245535"/>
            <a:ext cx="1261884" cy="276999"/>
          </a:xfrm>
          <a:prstGeom prst="rect">
            <a:avLst/>
          </a:prstGeom>
          <a:noFill/>
        </p:spPr>
        <p:txBody>
          <a:bodyPr wrap="none" rtlCol="0">
            <a:spAutoFit/>
          </a:bodyPr>
          <a:lstStyle/>
          <a:p>
            <a:r>
              <a:rPr lang="en-GB" sz="1200" dirty="0">
                <a:solidFill>
                  <a:srgbClr val="131339"/>
                </a:solidFill>
                <a:latin typeface="Arial Rounded MT Bold" panose="020F0704030504030204" pitchFamily="34" charset="0"/>
              </a:rPr>
              <a:t>______________</a:t>
            </a:r>
          </a:p>
        </p:txBody>
      </p:sp>
      <p:cxnSp>
        <p:nvCxnSpPr>
          <p:cNvPr id="26" name="Straight Connector 25">
            <a:extLst>
              <a:ext uri="{FF2B5EF4-FFF2-40B4-BE49-F238E27FC236}">
                <a16:creationId xmlns:a16="http://schemas.microsoft.com/office/drawing/2014/main" id="{523174CA-E19D-19C8-9245-C01522080448}"/>
              </a:ext>
            </a:extLst>
          </p:cNvPr>
          <p:cNvCxnSpPr>
            <a:cxnSpLocks/>
          </p:cNvCxnSpPr>
          <p:nvPr/>
        </p:nvCxnSpPr>
        <p:spPr>
          <a:xfrm flipH="1">
            <a:off x="4928710" y="4815840"/>
            <a:ext cx="368714" cy="1682554"/>
          </a:xfrm>
          <a:prstGeom prst="line">
            <a:avLst/>
          </a:prstGeom>
          <a:ln>
            <a:solidFill>
              <a:srgbClr val="131339"/>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6CF7E9A-EFA7-7B7E-E007-E2428AA4A307}"/>
              </a:ext>
            </a:extLst>
          </p:cNvPr>
          <p:cNvCxnSpPr>
            <a:cxnSpLocks/>
          </p:cNvCxnSpPr>
          <p:nvPr/>
        </p:nvCxnSpPr>
        <p:spPr>
          <a:xfrm>
            <a:off x="5053723" y="4320524"/>
            <a:ext cx="243701" cy="495316"/>
          </a:xfrm>
          <a:prstGeom prst="line">
            <a:avLst/>
          </a:prstGeom>
          <a:ln>
            <a:solidFill>
              <a:srgbClr val="131339"/>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3ACEB057-2A6F-2983-8619-C53690BE0BDF}"/>
              </a:ext>
            </a:extLst>
          </p:cNvPr>
          <p:cNvCxnSpPr>
            <a:cxnSpLocks/>
          </p:cNvCxnSpPr>
          <p:nvPr/>
        </p:nvCxnSpPr>
        <p:spPr>
          <a:xfrm flipH="1">
            <a:off x="3877056" y="3543256"/>
            <a:ext cx="1109472" cy="988111"/>
          </a:xfrm>
          <a:prstGeom prst="line">
            <a:avLst/>
          </a:prstGeom>
          <a:ln>
            <a:solidFill>
              <a:srgbClr val="131339"/>
            </a:solidFill>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3DD7DF43-C3A3-4BCF-DC30-4E7FB13AF9E9}"/>
              </a:ext>
            </a:extLst>
          </p:cNvPr>
          <p:cNvSpPr txBox="1"/>
          <p:nvPr/>
        </p:nvSpPr>
        <p:spPr>
          <a:xfrm>
            <a:off x="4986528" y="3321414"/>
            <a:ext cx="1505712" cy="276999"/>
          </a:xfrm>
          <a:prstGeom prst="rect">
            <a:avLst/>
          </a:prstGeom>
          <a:noFill/>
        </p:spPr>
        <p:txBody>
          <a:bodyPr wrap="square" rtlCol="0">
            <a:spAutoFit/>
          </a:bodyPr>
          <a:lstStyle/>
          <a:p>
            <a:r>
              <a:rPr lang="en-GB" sz="1200" dirty="0">
                <a:solidFill>
                  <a:srgbClr val="131339"/>
                </a:solidFill>
                <a:latin typeface="Arial Rounded MT Bold" panose="020F0704030504030204" pitchFamily="34" charset="0"/>
              </a:rPr>
              <a:t>________________</a:t>
            </a:r>
          </a:p>
        </p:txBody>
      </p:sp>
      <p:sp>
        <p:nvSpPr>
          <p:cNvPr id="40" name="TextBox 39">
            <a:extLst>
              <a:ext uri="{FF2B5EF4-FFF2-40B4-BE49-F238E27FC236}">
                <a16:creationId xmlns:a16="http://schemas.microsoft.com/office/drawing/2014/main" id="{5CD6DC30-3377-88ED-AA4B-E85B9A4FAF6F}"/>
              </a:ext>
            </a:extLst>
          </p:cNvPr>
          <p:cNvSpPr txBox="1"/>
          <p:nvPr/>
        </p:nvSpPr>
        <p:spPr>
          <a:xfrm>
            <a:off x="5256150" y="4702347"/>
            <a:ext cx="1505712" cy="276999"/>
          </a:xfrm>
          <a:prstGeom prst="rect">
            <a:avLst/>
          </a:prstGeom>
          <a:noFill/>
        </p:spPr>
        <p:txBody>
          <a:bodyPr wrap="square" rtlCol="0">
            <a:spAutoFit/>
          </a:bodyPr>
          <a:lstStyle/>
          <a:p>
            <a:r>
              <a:rPr lang="en-GB" sz="1200" dirty="0">
                <a:solidFill>
                  <a:srgbClr val="131339"/>
                </a:solidFill>
                <a:latin typeface="Arial Rounded MT Bold" panose="020F0704030504030204" pitchFamily="34" charset="0"/>
              </a:rPr>
              <a:t>________________</a:t>
            </a:r>
          </a:p>
        </p:txBody>
      </p:sp>
      <p:sp>
        <p:nvSpPr>
          <p:cNvPr id="45" name="TextBox 44">
            <a:extLst>
              <a:ext uri="{FF2B5EF4-FFF2-40B4-BE49-F238E27FC236}">
                <a16:creationId xmlns:a16="http://schemas.microsoft.com/office/drawing/2014/main" id="{DF818049-B45E-6435-DB80-CEAF1321D0F5}"/>
              </a:ext>
            </a:extLst>
          </p:cNvPr>
          <p:cNvSpPr txBox="1"/>
          <p:nvPr/>
        </p:nvSpPr>
        <p:spPr>
          <a:xfrm>
            <a:off x="252658" y="4304883"/>
            <a:ext cx="1127608" cy="830997"/>
          </a:xfrm>
          <a:prstGeom prst="rect">
            <a:avLst/>
          </a:prstGeom>
          <a:noFill/>
        </p:spPr>
        <p:txBody>
          <a:bodyPr wrap="square">
            <a:spAutoFit/>
          </a:bodyPr>
          <a:lstStyle/>
          <a:p>
            <a:r>
              <a:rPr lang="en-GB" sz="1200" dirty="0">
                <a:solidFill>
                  <a:srgbClr val="FF0000"/>
                </a:solidFill>
                <a:latin typeface="Arial Rounded MT Bold" panose="020F0704030504030204" pitchFamily="34" charset="0"/>
              </a:rPr>
              <a:t>Flippers – adapted for swimming in water </a:t>
            </a:r>
            <a:endParaRPr lang="en-GB" sz="1200" dirty="0"/>
          </a:p>
        </p:txBody>
      </p:sp>
      <p:sp>
        <p:nvSpPr>
          <p:cNvPr id="47" name="TextBox 46">
            <a:extLst>
              <a:ext uri="{FF2B5EF4-FFF2-40B4-BE49-F238E27FC236}">
                <a16:creationId xmlns:a16="http://schemas.microsoft.com/office/drawing/2014/main" id="{BA324C7A-C735-8D9A-48A1-CEE61B3CA215}"/>
              </a:ext>
            </a:extLst>
          </p:cNvPr>
          <p:cNvSpPr txBox="1"/>
          <p:nvPr/>
        </p:nvSpPr>
        <p:spPr>
          <a:xfrm>
            <a:off x="4887735" y="2917946"/>
            <a:ext cx="1860905" cy="646331"/>
          </a:xfrm>
          <a:prstGeom prst="rect">
            <a:avLst/>
          </a:prstGeom>
          <a:noFill/>
        </p:spPr>
        <p:txBody>
          <a:bodyPr wrap="square">
            <a:spAutoFit/>
          </a:bodyPr>
          <a:lstStyle/>
          <a:p>
            <a:r>
              <a:rPr lang="en-GB" sz="1200" dirty="0">
                <a:solidFill>
                  <a:srgbClr val="FF0000"/>
                </a:solidFill>
                <a:latin typeface="Arial Rounded MT Bold" panose="020F0704030504030204" pitchFamily="34" charset="0"/>
              </a:rPr>
              <a:t>Dome-shaped shell – provides protection from predators</a:t>
            </a:r>
            <a:endParaRPr lang="en-GB" sz="1200" dirty="0"/>
          </a:p>
        </p:txBody>
      </p:sp>
      <p:sp>
        <p:nvSpPr>
          <p:cNvPr id="48" name="TextBox 47">
            <a:extLst>
              <a:ext uri="{FF2B5EF4-FFF2-40B4-BE49-F238E27FC236}">
                <a16:creationId xmlns:a16="http://schemas.microsoft.com/office/drawing/2014/main" id="{A7876BC4-13CC-4F45-F027-32230F6A257D}"/>
              </a:ext>
            </a:extLst>
          </p:cNvPr>
          <p:cNvSpPr txBox="1"/>
          <p:nvPr/>
        </p:nvSpPr>
        <p:spPr>
          <a:xfrm>
            <a:off x="251481" y="6823468"/>
            <a:ext cx="1668779" cy="646331"/>
          </a:xfrm>
          <a:prstGeom prst="rect">
            <a:avLst/>
          </a:prstGeom>
          <a:noFill/>
        </p:spPr>
        <p:txBody>
          <a:bodyPr wrap="square">
            <a:spAutoFit/>
          </a:bodyPr>
          <a:lstStyle/>
          <a:p>
            <a:r>
              <a:rPr lang="en-GB" sz="1200" dirty="0">
                <a:solidFill>
                  <a:srgbClr val="FF0000"/>
                </a:solidFill>
                <a:latin typeface="Arial Rounded MT Bold" panose="020F0704030504030204" pitchFamily="34" charset="0"/>
              </a:rPr>
              <a:t>Streamlined shell for efficient swimming </a:t>
            </a:r>
            <a:endParaRPr lang="en-GB" sz="1200" dirty="0"/>
          </a:p>
        </p:txBody>
      </p:sp>
      <p:sp>
        <p:nvSpPr>
          <p:cNvPr id="49" name="TextBox 48">
            <a:extLst>
              <a:ext uri="{FF2B5EF4-FFF2-40B4-BE49-F238E27FC236}">
                <a16:creationId xmlns:a16="http://schemas.microsoft.com/office/drawing/2014/main" id="{DF359B59-8215-7168-8E0B-12EEC869F52A}"/>
              </a:ext>
            </a:extLst>
          </p:cNvPr>
          <p:cNvSpPr txBox="1"/>
          <p:nvPr/>
        </p:nvSpPr>
        <p:spPr>
          <a:xfrm>
            <a:off x="5305302" y="4108286"/>
            <a:ext cx="1382927" cy="830997"/>
          </a:xfrm>
          <a:prstGeom prst="rect">
            <a:avLst/>
          </a:prstGeom>
          <a:noFill/>
        </p:spPr>
        <p:txBody>
          <a:bodyPr wrap="square">
            <a:spAutoFit/>
          </a:bodyPr>
          <a:lstStyle/>
          <a:p>
            <a:r>
              <a:rPr lang="en-GB" sz="1200" dirty="0">
                <a:solidFill>
                  <a:srgbClr val="FF0000"/>
                </a:solidFill>
                <a:latin typeface="Arial Rounded MT Bold" panose="020F0704030504030204" pitchFamily="34" charset="0"/>
              </a:rPr>
              <a:t>Short, stumpy legs – adapted for walking on land </a:t>
            </a:r>
            <a:endParaRPr lang="en-GB" sz="1200" dirty="0"/>
          </a:p>
        </p:txBody>
      </p:sp>
      <p:sp>
        <p:nvSpPr>
          <p:cNvPr id="50" name="Rectangle 1">
            <a:extLst>
              <a:ext uri="{FF2B5EF4-FFF2-40B4-BE49-F238E27FC236}">
                <a16:creationId xmlns:a16="http://schemas.microsoft.com/office/drawing/2014/main" id="{0EA42A69-4602-B379-C320-C12967459A6F}"/>
              </a:ext>
            </a:extLst>
          </p:cNvPr>
          <p:cNvSpPr>
            <a:spLocks noChangeArrowheads="1"/>
          </p:cNvSpPr>
          <p:nvPr/>
        </p:nvSpPr>
        <p:spPr bwMode="auto">
          <a:xfrm>
            <a:off x="2156907" y="7935444"/>
            <a:ext cx="450265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200" i="0" u="none" strike="noStrike" cap="none" normalizeH="0" baseline="0" dirty="0">
                <a:ln>
                  <a:noFill/>
                </a:ln>
                <a:solidFill>
                  <a:srgbClr val="FF0000"/>
                </a:solidFill>
                <a:effectLst/>
                <a:latin typeface="Arial Rounded MT Bold" panose="020F0704030504030204" pitchFamily="34" charset="0"/>
              </a:rPr>
              <a:t>Turtles are mainly aquatic, have flippers or webbed feet, and live in the ocean or freshwater. Tortoises live on land, have sturdy legs, and a domed shell for protection. Terrapins are semi-aquatic, living both in water and on land, with webbed feet and a more flexible lifestyle. Turtles and terrapins are omnivorous, while tortoises are mostly herbivorous. </a:t>
            </a:r>
          </a:p>
        </p:txBody>
      </p:sp>
    </p:spTree>
    <p:extLst>
      <p:ext uri="{BB962C8B-B14F-4D97-AF65-F5344CB8AC3E}">
        <p14:creationId xmlns:p14="http://schemas.microsoft.com/office/powerpoint/2010/main" val="2962909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27EB9-2FB4-F9E0-14AC-9D22DA908995}"/>
            </a:ext>
          </a:extLst>
        </p:cNvPr>
        <p:cNvGrpSpPr/>
        <p:nvPr/>
      </p:nvGrpSpPr>
      <p:grpSpPr>
        <a:xfrm>
          <a:off x="0" y="0"/>
          <a:ext cx="0" cy="0"/>
          <a:chOff x="0" y="0"/>
          <a:chExt cx="0" cy="0"/>
        </a:xfrm>
      </p:grpSpPr>
      <p:sp>
        <p:nvSpPr>
          <p:cNvPr id="3074" name="TextBox 4">
            <a:extLst>
              <a:ext uri="{FF2B5EF4-FFF2-40B4-BE49-F238E27FC236}">
                <a16:creationId xmlns:a16="http://schemas.microsoft.com/office/drawing/2014/main" id="{48E93DD6-A143-CA48-584E-48E6D0D9AD3D}"/>
              </a:ext>
            </a:extLst>
          </p:cNvPr>
          <p:cNvSpPr txBox="1">
            <a:spLocks noChangeArrowheads="1"/>
          </p:cNvSpPr>
          <p:nvPr/>
        </p:nvSpPr>
        <p:spPr bwMode="auto">
          <a:xfrm>
            <a:off x="4419600" y="854075"/>
            <a:ext cx="15097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sz="800">
                <a:solidFill>
                  <a:schemeClr val="bg1"/>
                </a:solidFill>
                <a:latin typeface="Arial Rounded MT Bold" panose="020F0704030504030204" pitchFamily="34" charset="0"/>
              </a:rPr>
              <a:t>Session 2</a:t>
            </a:r>
          </a:p>
        </p:txBody>
      </p:sp>
      <p:sp>
        <p:nvSpPr>
          <p:cNvPr id="3075" name="TextBox 5">
            <a:extLst>
              <a:ext uri="{FF2B5EF4-FFF2-40B4-BE49-F238E27FC236}">
                <a16:creationId xmlns:a16="http://schemas.microsoft.com/office/drawing/2014/main" id="{2CCE9E43-1727-D6E8-F2A0-E2B036039D39}"/>
              </a:ext>
            </a:extLst>
          </p:cNvPr>
          <p:cNvSpPr txBox="1">
            <a:spLocks noChangeArrowheads="1"/>
          </p:cNvSpPr>
          <p:nvPr/>
        </p:nvSpPr>
        <p:spPr bwMode="auto">
          <a:xfrm>
            <a:off x="966788" y="190500"/>
            <a:ext cx="37957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sz="1100" dirty="0">
                <a:solidFill>
                  <a:srgbClr val="130E3C"/>
                </a:solidFill>
                <a:latin typeface="Arial Rounded MT Bold" panose="020F0704030504030204" pitchFamily="34" charset="0"/>
              </a:rPr>
              <a:t>Science Week 2025 </a:t>
            </a:r>
          </a:p>
        </p:txBody>
      </p:sp>
      <p:sp>
        <p:nvSpPr>
          <p:cNvPr id="13" name="Rounded Rectangle 9">
            <a:extLst>
              <a:ext uri="{FF2B5EF4-FFF2-40B4-BE49-F238E27FC236}">
                <a16:creationId xmlns:a16="http://schemas.microsoft.com/office/drawing/2014/main" id="{8EE2F547-EAE9-7B88-E993-59DA690FA99B}"/>
              </a:ext>
            </a:extLst>
          </p:cNvPr>
          <p:cNvSpPr/>
          <p:nvPr/>
        </p:nvSpPr>
        <p:spPr>
          <a:xfrm>
            <a:off x="192088" y="1166812"/>
            <a:ext cx="6467475" cy="8230018"/>
          </a:xfrm>
          <a:prstGeom prst="roundRect">
            <a:avLst>
              <a:gd name="adj" fmla="val 1923"/>
            </a:avLst>
          </a:prstGeom>
          <a:noFill/>
          <a:ln w="28575">
            <a:solidFill>
              <a:srgbClr val="131339"/>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GB" sz="1200" dirty="0">
              <a:solidFill>
                <a:srgbClr val="130E3C"/>
              </a:solidFill>
              <a:latin typeface="Arial Rounded MT Bold" panose="020F0704030504030204" pitchFamily="34" charset="77"/>
            </a:endParaRPr>
          </a:p>
        </p:txBody>
      </p:sp>
      <p:pic>
        <p:nvPicPr>
          <p:cNvPr id="3092" name="Picture 6" descr="A blue square with white letters&#10;&#10;Description automatically generated">
            <a:extLst>
              <a:ext uri="{FF2B5EF4-FFF2-40B4-BE49-F238E27FC236}">
                <a16:creationId xmlns:a16="http://schemas.microsoft.com/office/drawing/2014/main" id="{BA6F544B-141C-60DA-5687-CDA4F099AC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8" y="127000"/>
            <a:ext cx="8128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Connector 34">
            <a:extLst>
              <a:ext uri="{FF2B5EF4-FFF2-40B4-BE49-F238E27FC236}">
                <a16:creationId xmlns:a16="http://schemas.microsoft.com/office/drawing/2014/main" id="{1393BB84-73AF-80F7-8DFA-2B8A7AE0A197}"/>
              </a:ext>
            </a:extLst>
          </p:cNvPr>
          <p:cNvCxnSpPr/>
          <p:nvPr/>
        </p:nvCxnSpPr>
        <p:spPr>
          <a:xfrm>
            <a:off x="206375" y="9551988"/>
            <a:ext cx="6453188" cy="0"/>
          </a:xfrm>
          <a:prstGeom prst="line">
            <a:avLst/>
          </a:prstGeom>
          <a:ln w="28575">
            <a:solidFill>
              <a:srgbClr val="130E3C"/>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3D489B95-F8E1-8C3E-1469-6FF5331BE04F}"/>
              </a:ext>
            </a:extLst>
          </p:cNvPr>
          <p:cNvCxnSpPr/>
          <p:nvPr/>
        </p:nvCxnSpPr>
        <p:spPr>
          <a:xfrm>
            <a:off x="206375" y="1000125"/>
            <a:ext cx="6453188" cy="0"/>
          </a:xfrm>
          <a:prstGeom prst="line">
            <a:avLst/>
          </a:prstGeom>
          <a:ln w="28575">
            <a:solidFill>
              <a:srgbClr val="130E3C"/>
            </a:solidFill>
          </a:ln>
        </p:spPr>
        <p:style>
          <a:lnRef idx="2">
            <a:schemeClr val="accent1"/>
          </a:lnRef>
          <a:fillRef idx="0">
            <a:schemeClr val="accent1"/>
          </a:fillRef>
          <a:effectRef idx="1">
            <a:schemeClr val="accent1"/>
          </a:effectRef>
          <a:fontRef idx="minor">
            <a:schemeClr val="tx1"/>
          </a:fontRef>
        </p:style>
      </p:cxnSp>
      <p:sp>
        <p:nvSpPr>
          <p:cNvPr id="3099" name="TextBox 44">
            <a:extLst>
              <a:ext uri="{FF2B5EF4-FFF2-40B4-BE49-F238E27FC236}">
                <a16:creationId xmlns:a16="http://schemas.microsoft.com/office/drawing/2014/main" id="{18A40ABA-F31B-79E7-5257-7D852ECD05C5}"/>
              </a:ext>
            </a:extLst>
          </p:cNvPr>
          <p:cNvSpPr txBox="1">
            <a:spLocks noChangeArrowheads="1"/>
          </p:cNvSpPr>
          <p:nvPr/>
        </p:nvSpPr>
        <p:spPr bwMode="auto">
          <a:xfrm>
            <a:off x="8193088" y="11477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endParaRPr lang="en-US" altLang="en-US"/>
          </a:p>
        </p:txBody>
      </p:sp>
      <p:pic>
        <p:nvPicPr>
          <p:cNvPr id="3100" name="Picture 7" descr="A blue and white logo&#10;&#10;Description automatically generated">
            <a:extLst>
              <a:ext uri="{FF2B5EF4-FFF2-40B4-BE49-F238E27FC236}">
                <a16:creationId xmlns:a16="http://schemas.microsoft.com/office/drawing/2014/main" id="{45AB4A1A-1FF6-A498-187E-56044DE1A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188" y="171450"/>
            <a:ext cx="841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9FF9E34-2BF8-20E1-9C75-54C0113A8BBF}"/>
              </a:ext>
            </a:extLst>
          </p:cNvPr>
          <p:cNvSpPr txBox="1"/>
          <p:nvPr/>
        </p:nvSpPr>
        <p:spPr>
          <a:xfrm>
            <a:off x="206375" y="1217036"/>
            <a:ext cx="6453188" cy="646331"/>
          </a:xfrm>
          <a:prstGeom prst="rect">
            <a:avLst/>
          </a:prstGeom>
          <a:noFill/>
        </p:spPr>
        <p:txBody>
          <a:bodyPr wrap="square">
            <a:spAutoFit/>
          </a:bodyPr>
          <a:lstStyle/>
          <a:p>
            <a:pPr algn="ctr" eaLnBrk="1" fontAlgn="auto" hangingPunct="1">
              <a:spcBef>
                <a:spcPts val="0"/>
              </a:spcBef>
              <a:spcAft>
                <a:spcPts val="0"/>
              </a:spcAft>
              <a:defRPr/>
            </a:pPr>
            <a:r>
              <a:rPr lang="en-GB" sz="1200" dirty="0">
                <a:solidFill>
                  <a:srgbClr val="130E3C"/>
                </a:solidFill>
                <a:latin typeface="Arial Rounded MT Bold" panose="020F0704030504030204" pitchFamily="34" charset="77"/>
              </a:rPr>
              <a:t>Activity 5: Examine the reptile evolution timeline below. How did climate, predators and food sources affect these physical changes? What adaptations helped reptiles survive in different environments? </a:t>
            </a:r>
          </a:p>
        </p:txBody>
      </p:sp>
      <p:pic>
        <p:nvPicPr>
          <p:cNvPr id="4" name="Picture 3" descr="A diagram of reptiles and snakes&#10;&#10;AI-generated content may be incorrect.">
            <a:extLst>
              <a:ext uri="{FF2B5EF4-FFF2-40B4-BE49-F238E27FC236}">
                <a16:creationId xmlns:a16="http://schemas.microsoft.com/office/drawing/2014/main" id="{296FF4C7-1F64-6A22-3AA2-5B8EDA09F0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155" y="1795188"/>
            <a:ext cx="5333627" cy="7550842"/>
          </a:xfrm>
          <a:prstGeom prst="rect">
            <a:avLst/>
          </a:prstGeom>
        </p:spPr>
      </p:pic>
      <p:sp>
        <p:nvSpPr>
          <p:cNvPr id="7" name="TextBox 8">
            <a:extLst>
              <a:ext uri="{FF2B5EF4-FFF2-40B4-BE49-F238E27FC236}">
                <a16:creationId xmlns:a16="http://schemas.microsoft.com/office/drawing/2014/main" id="{CB212FDF-9B75-10A6-C3B3-4F5789A32FB1}"/>
              </a:ext>
            </a:extLst>
          </p:cNvPr>
          <p:cNvSpPr txBox="1">
            <a:spLocks noChangeArrowheads="1"/>
          </p:cNvSpPr>
          <p:nvPr/>
        </p:nvSpPr>
        <p:spPr bwMode="auto">
          <a:xfrm>
            <a:off x="4086925" y="9641681"/>
            <a:ext cx="2674937"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algn="r" eaLnBrk="1" hangingPunct="1"/>
            <a:r>
              <a:rPr lang="en-GB" altLang="en-US" sz="600" dirty="0">
                <a:solidFill>
                  <a:srgbClr val="130E3C"/>
                </a:solidFill>
                <a:latin typeface="Arial Rounded MT Bold" panose="020F0704030504030204" pitchFamily="34" charset="0"/>
              </a:rPr>
              <a:t>Developing Experts Copyright 2025 All Rights Reserved</a:t>
            </a:r>
          </a:p>
        </p:txBody>
      </p:sp>
      <p:sp>
        <p:nvSpPr>
          <p:cNvPr id="8" name="TextBox 7">
            <a:extLst>
              <a:ext uri="{FF2B5EF4-FFF2-40B4-BE49-F238E27FC236}">
                <a16:creationId xmlns:a16="http://schemas.microsoft.com/office/drawing/2014/main" id="{8C5DE9B9-56F7-3859-A120-BD233A875361}"/>
              </a:ext>
            </a:extLst>
          </p:cNvPr>
          <p:cNvSpPr txBox="1"/>
          <p:nvPr/>
        </p:nvSpPr>
        <p:spPr>
          <a:xfrm>
            <a:off x="0" y="9664670"/>
            <a:ext cx="447985" cy="246221"/>
          </a:xfrm>
          <a:prstGeom prst="rect">
            <a:avLst/>
          </a:prstGeom>
          <a:noFill/>
        </p:spPr>
        <p:txBody>
          <a:bodyPr wrap="square">
            <a:spAutoFit/>
          </a:bodyPr>
          <a:lstStyle/>
          <a:p>
            <a:r>
              <a:rPr lang="en-GB" sz="1000" dirty="0">
                <a:solidFill>
                  <a:srgbClr val="131339"/>
                </a:solidFill>
                <a:latin typeface="Arial Rounded MT Bold" panose="020F0704030504030204" pitchFamily="34" charset="0"/>
              </a:rPr>
              <a:t>4</a:t>
            </a:r>
            <a:endParaRPr lang="en-GB" sz="1000" dirty="0"/>
          </a:p>
        </p:txBody>
      </p:sp>
      <p:sp>
        <p:nvSpPr>
          <p:cNvPr id="9" name="TextBox 9">
            <a:extLst>
              <a:ext uri="{FF2B5EF4-FFF2-40B4-BE49-F238E27FC236}">
                <a16:creationId xmlns:a16="http://schemas.microsoft.com/office/drawing/2014/main" id="{2FF84E8E-5EB6-136B-3E6E-C3A9D077D075}"/>
              </a:ext>
            </a:extLst>
          </p:cNvPr>
          <p:cNvSpPr txBox="1">
            <a:spLocks noChangeArrowheads="1"/>
          </p:cNvSpPr>
          <p:nvPr/>
        </p:nvSpPr>
        <p:spPr bwMode="auto">
          <a:xfrm>
            <a:off x="981075" y="363538"/>
            <a:ext cx="4895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sz="1600" b="0" i="0" dirty="0">
                <a:solidFill>
                  <a:srgbClr val="131339"/>
                </a:solidFill>
                <a:effectLst/>
                <a:latin typeface="Arial Rounded MT Bold" panose="020F0704030504030204" pitchFamily="34" charset="0"/>
              </a:rPr>
              <a:t>KS3 - From Scales to Tails: The Evolution and Adaptation of Reptiles - Answers</a:t>
            </a:r>
            <a:endParaRPr lang="en-GB" altLang="en-US" sz="1600" dirty="0">
              <a:solidFill>
                <a:srgbClr val="131339"/>
              </a:solidFill>
              <a:latin typeface="Arial Rounded MT Bold" panose="020F0704030504030204" pitchFamily="34" charset="0"/>
            </a:endParaRPr>
          </a:p>
        </p:txBody>
      </p:sp>
      <p:sp>
        <p:nvSpPr>
          <p:cNvPr id="11" name="TextBox 10">
            <a:extLst>
              <a:ext uri="{FF2B5EF4-FFF2-40B4-BE49-F238E27FC236}">
                <a16:creationId xmlns:a16="http://schemas.microsoft.com/office/drawing/2014/main" id="{4C7CAD23-BEE4-99F9-2B6F-9DF9BAE1452B}"/>
              </a:ext>
            </a:extLst>
          </p:cNvPr>
          <p:cNvSpPr txBox="1"/>
          <p:nvPr/>
        </p:nvSpPr>
        <p:spPr>
          <a:xfrm>
            <a:off x="289560" y="1913591"/>
            <a:ext cx="2804160" cy="461665"/>
          </a:xfrm>
          <a:prstGeom prst="rect">
            <a:avLst/>
          </a:prstGeom>
          <a:noFill/>
        </p:spPr>
        <p:txBody>
          <a:bodyPr wrap="square">
            <a:spAutoFit/>
          </a:bodyPr>
          <a:lstStyle/>
          <a:p>
            <a:r>
              <a:rPr lang="en-GB" sz="1200" dirty="0">
                <a:solidFill>
                  <a:srgbClr val="FF0000"/>
                </a:solidFill>
                <a:latin typeface="Arial Rounded MT Bold" panose="020F0704030504030204" pitchFamily="34" charset="77"/>
              </a:rPr>
              <a:t>Discussion points provided on lesson plan.  </a:t>
            </a:r>
            <a:endParaRPr lang="en-GB" sz="1200" dirty="0">
              <a:solidFill>
                <a:srgbClr val="FF0000"/>
              </a:solidFill>
            </a:endParaRPr>
          </a:p>
        </p:txBody>
      </p:sp>
    </p:spTree>
    <p:extLst>
      <p:ext uri="{BB962C8B-B14F-4D97-AF65-F5344CB8AC3E}">
        <p14:creationId xmlns:p14="http://schemas.microsoft.com/office/powerpoint/2010/main" val="35316852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E_Session sheet_Sci_Template_3.11.2024" id="{E9B8A362-C813-6241-BE86-18A7278432FD}" vid="{C53B0644-3A16-F34A-8B90-5EA3F52296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DE_Sess sheet_Sci_Port Template_type 1_3.11.2024</Template>
  <TotalTime>2163</TotalTime>
  <Words>807</Words>
  <Application>Microsoft Office PowerPoint</Application>
  <PresentationFormat>A4 Paper (210x297 mm)</PresentationFormat>
  <Paragraphs>74</Paragraphs>
  <Slides>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Aptos</vt:lpstr>
      <vt:lpstr>Aptos Display</vt:lpstr>
      <vt:lpstr>Arial</vt:lpstr>
      <vt:lpstr>Arial Rounded MT Bold</vt:lpstr>
      <vt:lpstr>Wingdings</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Developing Experts</dc:creator>
  <cp:lastModifiedBy>Developing Experts</cp:lastModifiedBy>
  <cp:revision>22</cp:revision>
  <cp:lastPrinted>2024-09-04T16:29:08Z</cp:lastPrinted>
  <dcterms:created xsi:type="dcterms:W3CDTF">2024-12-19T15:18:30Z</dcterms:created>
  <dcterms:modified xsi:type="dcterms:W3CDTF">2025-02-28T12:23:48Z</dcterms:modified>
</cp:coreProperties>
</file>