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9CAF"/>
    <a:srgbClr val="38D4D6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181"/>
    <p:restoredTop sz="94719"/>
  </p:normalViewPr>
  <p:slideViewPr>
    <p:cSldViewPr snapToGrid="0" snapToObjects="1">
      <p:cViewPr varScale="1">
        <p:scale>
          <a:sx n="83" d="100"/>
          <a:sy n="83" d="100"/>
        </p:scale>
        <p:origin x="258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17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11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76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322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927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4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936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481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470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61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55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02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F887CF-AEE7-0346-B8E5-2599EE52B9CE}"/>
              </a:ext>
            </a:extLst>
          </p:cNvPr>
          <p:cNvSpPr txBox="1"/>
          <p:nvPr/>
        </p:nvSpPr>
        <p:spPr>
          <a:xfrm>
            <a:off x="2340400" y="9644390"/>
            <a:ext cx="21771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Developing Experts All rights reserved © 2021</a:t>
            </a:r>
          </a:p>
        </p:txBody>
      </p:sp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3991914-2AFE-474F-8934-46690A05B0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68037" b="-1158"/>
          <a:stretch/>
        </p:blipFill>
        <p:spPr>
          <a:xfrm>
            <a:off x="192048" y="194375"/>
            <a:ext cx="668564" cy="653369"/>
          </a:xfrm>
          <a:prstGeom prst="rect">
            <a:avLst/>
          </a:prstGeom>
        </p:spPr>
      </p:pic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345D05D2-E61A-6C4C-8A78-623B39AB04E3}"/>
              </a:ext>
            </a:extLst>
          </p:cNvPr>
          <p:cNvSpPr/>
          <p:nvPr/>
        </p:nvSpPr>
        <p:spPr>
          <a:xfrm>
            <a:off x="192048" y="194375"/>
            <a:ext cx="6473904" cy="646066"/>
          </a:xfrm>
          <a:prstGeom prst="roundRect">
            <a:avLst/>
          </a:prstGeom>
          <a:noFill/>
          <a:ln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C7B26C-52DA-E745-AF6F-CAACB5B039CC}"/>
              </a:ext>
            </a:extLst>
          </p:cNvPr>
          <p:cNvSpPr/>
          <p:nvPr/>
        </p:nvSpPr>
        <p:spPr>
          <a:xfrm>
            <a:off x="860612" y="193341"/>
            <a:ext cx="31120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KS4-17-07: Using Resources - </a:t>
            </a:r>
            <a:r>
              <a:rPr lang="en-US" sz="1200" dirty="0"/>
              <a:t>Explore polymers</a:t>
            </a:r>
          </a:p>
          <a:p>
            <a:endParaRPr lang="en-US" sz="1200" dirty="0"/>
          </a:p>
          <a:p>
            <a:endParaRPr lang="en-US" sz="1200" dirty="0"/>
          </a:p>
        </p:txBody>
      </p:sp>
      <p:pic>
        <p:nvPicPr>
          <p:cNvPr id="1026" name="Picture 2" descr="Thames Water - The UK&amp;#39;s largest water and wastewater company">
            <a:extLst>
              <a:ext uri="{FF2B5EF4-FFF2-40B4-BE49-F238E27FC236}">
                <a16:creationId xmlns:a16="http://schemas.microsoft.com/office/drawing/2014/main" id="{CA48918A-A0F2-BA47-86D6-887FCDE73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519" y="193341"/>
            <a:ext cx="647100" cy="64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CBD930B-03CE-9C4B-B329-540DED6C5F81}"/>
              </a:ext>
            </a:extLst>
          </p:cNvPr>
          <p:cNvSpPr/>
          <p:nvPr/>
        </p:nvSpPr>
        <p:spPr>
          <a:xfrm>
            <a:off x="860612" y="380579"/>
            <a:ext cx="42761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38D4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Describe the structure and the bonding of polymers</a:t>
            </a:r>
          </a:p>
          <a:p>
            <a:r>
              <a:rPr lang="en-US" sz="800" dirty="0">
                <a:solidFill>
                  <a:srgbClr val="38D4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Explain why polymers are solid at room temperature</a:t>
            </a:r>
          </a:p>
        </p:txBody>
      </p:sp>
      <p:pic>
        <p:nvPicPr>
          <p:cNvPr id="5" name="Picture 2" descr="Plastics">
            <a:extLst>
              <a:ext uri="{FF2B5EF4-FFF2-40B4-BE49-F238E27FC236}">
                <a16:creationId xmlns:a16="http://schemas.microsoft.com/office/drawing/2014/main" id="{9ECF2EF6-0E47-4443-98AF-3FAA3A918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15" y="1302828"/>
            <a:ext cx="6473904" cy="3643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10.3: Addition Polymerization - One One One ... Gives One! - Chemistry  LibreTexts">
            <a:extLst>
              <a:ext uri="{FF2B5EF4-FFF2-40B4-BE49-F238E27FC236}">
                <a16:creationId xmlns:a16="http://schemas.microsoft.com/office/drawing/2014/main" id="{5D0B9871-A0BE-5540-B785-5E92DBAFF9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692" r="50749" b="22488"/>
          <a:stretch/>
        </p:blipFill>
        <p:spPr bwMode="auto">
          <a:xfrm>
            <a:off x="156328" y="7104430"/>
            <a:ext cx="3194527" cy="783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2692385-862D-EF44-86F6-ED6FF7F6C425}"/>
              </a:ext>
            </a:extLst>
          </p:cNvPr>
          <p:cNvSpPr txBox="1"/>
          <p:nvPr/>
        </p:nvSpPr>
        <p:spPr>
          <a:xfrm>
            <a:off x="156328" y="849073"/>
            <a:ext cx="65096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279CAF"/>
                </a:solidFill>
              </a:rPr>
              <a:t>Key Facts</a:t>
            </a:r>
          </a:p>
          <a:p>
            <a:r>
              <a:rPr lang="en-GB" sz="1200" dirty="0"/>
              <a:t>Polymers are large molecules built by linking 50 or more smaller molecules called monomers</a:t>
            </a:r>
          </a:p>
          <a:p>
            <a:r>
              <a:rPr lang="en-GB" sz="1200" dirty="0"/>
              <a:t>Each repeat unit is connected to the adjacent units via </a:t>
            </a:r>
            <a:r>
              <a:rPr lang="en-GB" sz="1200" b="1" dirty="0"/>
              <a:t>covalent bonds</a:t>
            </a:r>
            <a:endParaRPr lang="en-GB" sz="1200" dirty="0"/>
          </a:p>
          <a:p>
            <a:endParaRPr lang="en-US" sz="1200" dirty="0"/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C08F6751-F6C1-1E45-BAF5-16BBF79183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317386"/>
              </p:ext>
            </p:extLst>
          </p:nvPr>
        </p:nvGraphicFramePr>
        <p:xfrm>
          <a:off x="199715" y="4914319"/>
          <a:ext cx="6473904" cy="46799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8476">
                  <a:extLst>
                    <a:ext uri="{9D8B030D-6E8A-4147-A177-3AD203B41FA5}">
                      <a16:colId xmlns:a16="http://schemas.microsoft.com/office/drawing/2014/main" val="2405028487"/>
                    </a:ext>
                  </a:extLst>
                </a:gridCol>
                <a:gridCol w="1618476">
                  <a:extLst>
                    <a:ext uri="{9D8B030D-6E8A-4147-A177-3AD203B41FA5}">
                      <a16:colId xmlns:a16="http://schemas.microsoft.com/office/drawing/2014/main" val="2807406393"/>
                    </a:ext>
                  </a:extLst>
                </a:gridCol>
                <a:gridCol w="1618476">
                  <a:extLst>
                    <a:ext uri="{9D8B030D-6E8A-4147-A177-3AD203B41FA5}">
                      <a16:colId xmlns:a16="http://schemas.microsoft.com/office/drawing/2014/main" val="136379033"/>
                    </a:ext>
                  </a:extLst>
                </a:gridCol>
                <a:gridCol w="1618476">
                  <a:extLst>
                    <a:ext uri="{9D8B030D-6E8A-4147-A177-3AD203B41FA5}">
                      <a16:colId xmlns:a16="http://schemas.microsoft.com/office/drawing/2014/main" val="3335726999"/>
                    </a:ext>
                  </a:extLst>
                </a:gridCol>
              </a:tblGrid>
              <a:tr h="334878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279CAF"/>
                          </a:solidFill>
                        </a:rPr>
                        <a:t>Monomer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279CAF"/>
                          </a:solidFill>
                        </a:rPr>
                        <a:t>Polymer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279CAF"/>
                          </a:solidFill>
                        </a:rPr>
                        <a:t>Polymer or Trade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279CAF"/>
                          </a:solidFill>
                        </a:rPr>
                        <a:t>Uses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025582"/>
                  </a:ext>
                </a:extLst>
              </a:tr>
              <a:tr h="84374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polyethylene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Plastic bags, bottles, toys, electrical insultation.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811696"/>
                  </a:ext>
                </a:extLst>
              </a:tr>
              <a:tr h="84374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polypropylene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Carpeting, bottles, luggage, exercise clothing.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386701"/>
                  </a:ext>
                </a:extLst>
              </a:tr>
              <a:tr h="84374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polystyrene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Take-out trays, CD cases, foam-walled drink cups, moldable parts.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043940"/>
                  </a:ext>
                </a:extLst>
              </a:tr>
              <a:tr h="68565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Polyvinyl chloride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Bags for intravenous solutions, pipes, tubing, floor covering.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258338"/>
                  </a:ext>
                </a:extLst>
              </a:tr>
              <a:tr h="84374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Polytetrafluoroethylene (Teflon)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Non-stick coating for cooking utensils, Gore-Tex, chemically resistant specialty plastic parts.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3314693"/>
                  </a:ext>
                </a:extLst>
              </a:tr>
            </a:tbl>
          </a:graphicData>
        </a:graphic>
      </p:graphicFrame>
      <p:pic>
        <p:nvPicPr>
          <p:cNvPr id="15" name="Picture 6" descr="10.3: Addition Polymerization - One One One ... Gives One! - Chemistry  LibreTexts">
            <a:extLst>
              <a:ext uri="{FF2B5EF4-FFF2-40B4-BE49-F238E27FC236}">
                <a16:creationId xmlns:a16="http://schemas.microsoft.com/office/drawing/2014/main" id="{FBF44598-B966-FA49-B430-1E243489D4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93" t="8914" r="50749" b="65499"/>
          <a:stretch/>
        </p:blipFill>
        <p:spPr bwMode="auto">
          <a:xfrm>
            <a:off x="1907458" y="5406248"/>
            <a:ext cx="1366665" cy="77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10.3: Addition Polymerization - One One One ... Gives One! - Chemistry  LibreTexts">
            <a:extLst>
              <a:ext uri="{FF2B5EF4-FFF2-40B4-BE49-F238E27FC236}">
                <a16:creationId xmlns:a16="http://schemas.microsoft.com/office/drawing/2014/main" id="{665D05C4-6362-F747-85A9-FBBCE37ACD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9" t="12516" r="81775" b="65499"/>
          <a:stretch/>
        </p:blipFill>
        <p:spPr bwMode="auto">
          <a:xfrm>
            <a:off x="698713" y="5406248"/>
            <a:ext cx="640101" cy="77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10.3: Addition Polymerization - One One One ... Gives One! - Chemistry  LibreTexts">
            <a:extLst>
              <a:ext uri="{FF2B5EF4-FFF2-40B4-BE49-F238E27FC236}">
                <a16:creationId xmlns:a16="http://schemas.microsoft.com/office/drawing/2014/main" id="{96E0BD4D-A6F0-7844-A4D4-B10B6A6F6B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2" t="35509" r="82933" b="48537"/>
          <a:stretch/>
        </p:blipFill>
        <p:spPr bwMode="auto">
          <a:xfrm>
            <a:off x="662321" y="6247536"/>
            <a:ext cx="628426" cy="614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10.3: Addition Polymerization - One One One ... Gives One! - Chemistry  LibreTexts">
            <a:extLst>
              <a:ext uri="{FF2B5EF4-FFF2-40B4-BE49-F238E27FC236}">
                <a16:creationId xmlns:a16="http://schemas.microsoft.com/office/drawing/2014/main" id="{7AC6C31F-CC6B-6D47-9E5E-7EFD066D9A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76" t="36955" r="50749" b="44784"/>
          <a:stretch/>
        </p:blipFill>
        <p:spPr bwMode="auto">
          <a:xfrm>
            <a:off x="1907458" y="6325859"/>
            <a:ext cx="1459241" cy="655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7D109A4-D0FE-BE43-9EEF-F1A8F4D5ECA6}"/>
              </a:ext>
            </a:extLst>
          </p:cNvPr>
          <p:cNvSpPr txBox="1"/>
          <p:nvPr/>
        </p:nvSpPr>
        <p:spPr>
          <a:xfrm>
            <a:off x="526330" y="6848322"/>
            <a:ext cx="8643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CH</a:t>
            </a:r>
            <a:r>
              <a:rPr lang="en-US" sz="800" dirty="0"/>
              <a:t>2 </a:t>
            </a:r>
            <a:r>
              <a:rPr lang="en-US" sz="1000" dirty="0"/>
              <a:t> =CHCH</a:t>
            </a:r>
            <a:r>
              <a:rPr lang="en-US" sz="800" dirty="0"/>
              <a:t>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EA0E69E-AAA2-EF40-BE4A-E80A13EC9BC4}"/>
              </a:ext>
            </a:extLst>
          </p:cNvPr>
          <p:cNvSpPr/>
          <p:nvPr/>
        </p:nvSpPr>
        <p:spPr>
          <a:xfrm>
            <a:off x="1896374" y="6958244"/>
            <a:ext cx="1521542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7BCD31F-A254-6844-8E44-EFE8553E8062}"/>
              </a:ext>
            </a:extLst>
          </p:cNvPr>
          <p:cNvSpPr/>
          <p:nvPr/>
        </p:nvSpPr>
        <p:spPr>
          <a:xfrm rot="16200000">
            <a:off x="348918" y="6553232"/>
            <a:ext cx="643675" cy="559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E16EBEC-A6EF-2C49-9DB2-84C0CC0509B3}"/>
              </a:ext>
            </a:extLst>
          </p:cNvPr>
          <p:cNvSpPr/>
          <p:nvPr/>
        </p:nvSpPr>
        <p:spPr>
          <a:xfrm rot="16200000">
            <a:off x="1000082" y="6550460"/>
            <a:ext cx="643675" cy="559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908D5FB-AC9E-9F44-839B-9A323358F72D}"/>
              </a:ext>
            </a:extLst>
          </p:cNvPr>
          <p:cNvSpPr txBox="1"/>
          <p:nvPr/>
        </p:nvSpPr>
        <p:spPr>
          <a:xfrm>
            <a:off x="588288" y="8133595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CH</a:t>
            </a:r>
            <a:r>
              <a:rPr lang="en-US" sz="800" dirty="0"/>
              <a:t>2 </a:t>
            </a:r>
            <a:r>
              <a:rPr lang="en-US" sz="1000" dirty="0"/>
              <a:t> =CHCI</a:t>
            </a:r>
            <a:endParaRPr lang="en-US" sz="800" dirty="0"/>
          </a:p>
        </p:txBody>
      </p:sp>
      <p:pic>
        <p:nvPicPr>
          <p:cNvPr id="25" name="Picture 6" descr="10.3: Addition Polymerization - One One One ... Gives One! - Chemistry  LibreTexts">
            <a:extLst>
              <a:ext uri="{FF2B5EF4-FFF2-40B4-BE49-F238E27FC236}">
                <a16:creationId xmlns:a16="http://schemas.microsoft.com/office/drawing/2014/main" id="{EBEACE70-86E8-F148-9CF3-663F1E5801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24" t="79264" r="54821" b="11238"/>
          <a:stretch/>
        </p:blipFill>
        <p:spPr bwMode="auto">
          <a:xfrm>
            <a:off x="1950066" y="8002953"/>
            <a:ext cx="1324057" cy="475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 descr="10.3: Addition Polymerization - One One One ... Gives One! - Chemistry  LibreTexts">
            <a:extLst>
              <a:ext uri="{FF2B5EF4-FFF2-40B4-BE49-F238E27FC236}">
                <a16:creationId xmlns:a16="http://schemas.microsoft.com/office/drawing/2014/main" id="{D98263FE-1513-4444-974C-40F17A672D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47" t="92168" r="53839" b="2708"/>
          <a:stretch/>
        </p:blipFill>
        <p:spPr bwMode="auto">
          <a:xfrm>
            <a:off x="1911719" y="8896131"/>
            <a:ext cx="1454980" cy="256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10.3: Addition Polymerization - One One One ... Gives One! - Chemistry  LibreTexts">
            <a:extLst>
              <a:ext uri="{FF2B5EF4-FFF2-40B4-BE49-F238E27FC236}">
                <a16:creationId xmlns:a16="http://schemas.microsoft.com/office/drawing/2014/main" id="{27308D31-EA8C-1444-A433-809C8FBA59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5" t="92168" r="79435" b="2708"/>
          <a:stretch/>
        </p:blipFill>
        <p:spPr bwMode="auto">
          <a:xfrm>
            <a:off x="423894" y="8984799"/>
            <a:ext cx="1290747" cy="256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03C632D-2D05-FB42-B0BC-5DFFE4A7C671}"/>
              </a:ext>
            </a:extLst>
          </p:cNvPr>
          <p:cNvSpPr txBox="1"/>
          <p:nvPr/>
        </p:nvSpPr>
        <p:spPr>
          <a:xfrm>
            <a:off x="2861043" y="1540140"/>
            <a:ext cx="1435654" cy="369332"/>
          </a:xfrm>
          <a:prstGeom prst="rect">
            <a:avLst/>
          </a:prstGeom>
          <a:solidFill>
            <a:srgbClr val="38D4D6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Plastics</a:t>
            </a:r>
          </a:p>
        </p:txBody>
      </p:sp>
    </p:spTree>
    <p:extLst>
      <p:ext uri="{BB962C8B-B14F-4D97-AF65-F5344CB8AC3E}">
        <p14:creationId xmlns:p14="http://schemas.microsoft.com/office/powerpoint/2010/main" val="3188578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F887CF-AEE7-0346-B8E5-2599EE52B9CE}"/>
              </a:ext>
            </a:extLst>
          </p:cNvPr>
          <p:cNvSpPr txBox="1"/>
          <p:nvPr/>
        </p:nvSpPr>
        <p:spPr>
          <a:xfrm>
            <a:off x="2340400" y="9644390"/>
            <a:ext cx="21771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Developing Experts All rights reserved © 2021</a:t>
            </a:r>
          </a:p>
        </p:txBody>
      </p:sp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3991914-2AFE-474F-8934-46690A05B0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68037" b="-1158"/>
          <a:stretch/>
        </p:blipFill>
        <p:spPr>
          <a:xfrm>
            <a:off x="192048" y="194375"/>
            <a:ext cx="668564" cy="653369"/>
          </a:xfrm>
          <a:prstGeom prst="rect">
            <a:avLst/>
          </a:prstGeom>
        </p:spPr>
      </p:pic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345D05D2-E61A-6C4C-8A78-623B39AB04E3}"/>
              </a:ext>
            </a:extLst>
          </p:cNvPr>
          <p:cNvSpPr/>
          <p:nvPr/>
        </p:nvSpPr>
        <p:spPr>
          <a:xfrm>
            <a:off x="192048" y="194375"/>
            <a:ext cx="6473904" cy="646066"/>
          </a:xfrm>
          <a:prstGeom prst="roundRect">
            <a:avLst/>
          </a:prstGeom>
          <a:noFill/>
          <a:ln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C7B26C-52DA-E745-AF6F-CAACB5B039CC}"/>
              </a:ext>
            </a:extLst>
          </p:cNvPr>
          <p:cNvSpPr/>
          <p:nvPr/>
        </p:nvSpPr>
        <p:spPr>
          <a:xfrm>
            <a:off x="860612" y="193341"/>
            <a:ext cx="31120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KS4-17-07: Using Resources - </a:t>
            </a:r>
            <a:r>
              <a:rPr lang="en-US" sz="1200" dirty="0"/>
              <a:t>Explore polymers</a:t>
            </a:r>
          </a:p>
          <a:p>
            <a:endParaRPr lang="en-US" sz="1200" dirty="0"/>
          </a:p>
          <a:p>
            <a:endParaRPr lang="en-US" sz="1200" dirty="0"/>
          </a:p>
        </p:txBody>
      </p:sp>
      <p:pic>
        <p:nvPicPr>
          <p:cNvPr id="1026" name="Picture 2" descr="Thames Water - The UK&amp;#39;s largest water and wastewater company">
            <a:extLst>
              <a:ext uri="{FF2B5EF4-FFF2-40B4-BE49-F238E27FC236}">
                <a16:creationId xmlns:a16="http://schemas.microsoft.com/office/drawing/2014/main" id="{CA48918A-A0F2-BA47-86D6-887FCDE73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519" y="193341"/>
            <a:ext cx="647100" cy="64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CBD930B-03CE-9C4B-B329-540DED6C5F81}"/>
              </a:ext>
            </a:extLst>
          </p:cNvPr>
          <p:cNvSpPr/>
          <p:nvPr/>
        </p:nvSpPr>
        <p:spPr>
          <a:xfrm>
            <a:off x="860612" y="380579"/>
            <a:ext cx="42761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38D4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Describe the structure and the bonding of polymers</a:t>
            </a:r>
          </a:p>
          <a:p>
            <a:r>
              <a:rPr lang="en-US" sz="800" dirty="0">
                <a:solidFill>
                  <a:srgbClr val="38D4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Explain why polymers are solid at room temperature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FF6683B-061D-504A-8F3A-1827828DC736}"/>
              </a:ext>
            </a:extLst>
          </p:cNvPr>
          <p:cNvSpPr/>
          <p:nvPr/>
        </p:nvSpPr>
        <p:spPr>
          <a:xfrm>
            <a:off x="140495" y="905337"/>
            <a:ext cx="65626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279CAF"/>
                </a:solidFill>
              </a:rPr>
              <a:t>Polymers are produced from crude oil.</a:t>
            </a:r>
          </a:p>
          <a:p>
            <a:r>
              <a:rPr lang="en-US" sz="1200" dirty="0"/>
              <a:t>Describe the structure and bonding in a thermosoftening polymer and explain why thermosoftening polymers melt when heated.</a:t>
            </a:r>
          </a:p>
          <a:p>
            <a:r>
              <a:rPr lang="en-US" sz="1200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en-US" sz="12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FAD409E-63AA-3B4B-BE84-9A7AC9019943}"/>
              </a:ext>
            </a:extLst>
          </p:cNvPr>
          <p:cNvSpPr/>
          <p:nvPr/>
        </p:nvSpPr>
        <p:spPr>
          <a:xfrm>
            <a:off x="130008" y="2369533"/>
            <a:ext cx="653594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279CAF"/>
                </a:solidFill>
              </a:rPr>
              <a:t>PEX is a material that is used as an alternative to copper for hot water pipes.</a:t>
            </a:r>
          </a:p>
          <a:p>
            <a:r>
              <a:rPr lang="en-US" sz="1200" b="1" dirty="0">
                <a:solidFill>
                  <a:srgbClr val="279CAF"/>
                </a:solidFill>
              </a:rPr>
              <a:t>PEX is made from poly(ethene).</a:t>
            </a:r>
          </a:p>
          <a:p>
            <a:endParaRPr lang="en-US" sz="800" dirty="0"/>
          </a:p>
          <a:p>
            <a:r>
              <a:rPr lang="en-US" sz="1200" dirty="0"/>
              <a:t>(</a:t>
            </a:r>
            <a:r>
              <a:rPr lang="en-US" sz="1200" dirty="0" err="1"/>
              <a:t>i</a:t>
            </a:r>
            <a:r>
              <a:rPr lang="en-US" sz="1200" dirty="0"/>
              <a:t>) Describe how ethene forms poly(ethene).</a:t>
            </a:r>
          </a:p>
          <a:p>
            <a:r>
              <a:rPr lang="en-US" sz="1200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en-US" sz="800" dirty="0"/>
          </a:p>
          <a:p>
            <a:r>
              <a:rPr lang="en-US" sz="1200" dirty="0"/>
              <a:t>(ii) PEX is a shape memory polymer. What property does a shape memory polymer</a:t>
            </a:r>
          </a:p>
          <a:p>
            <a:r>
              <a:rPr lang="en-US" sz="1200" dirty="0"/>
              <a:t>have?</a:t>
            </a:r>
          </a:p>
          <a:p>
            <a:r>
              <a:rPr lang="en-US" sz="1200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en-US" sz="800" dirty="0"/>
          </a:p>
          <a:p>
            <a:r>
              <a:rPr lang="en-US" sz="1200" dirty="0"/>
              <a:t>(iii) The simplified structures of poly(ethene) and PEX are shown.</a:t>
            </a:r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r>
              <a:rPr lang="en-US" sz="1200" b="1" dirty="0">
                <a:solidFill>
                  <a:srgbClr val="279CAF"/>
                </a:solidFill>
              </a:rPr>
              <a:t>Poly(ethene) is a thermoplastic that softens easily when heated.</a:t>
            </a:r>
          </a:p>
          <a:p>
            <a:endParaRPr lang="en-US" sz="800" b="1" dirty="0">
              <a:solidFill>
                <a:srgbClr val="279CAF"/>
              </a:solidFill>
            </a:endParaRPr>
          </a:p>
          <a:p>
            <a:r>
              <a:rPr lang="en-US" sz="1200" dirty="0"/>
              <a:t>Suggest and explain how the structure of PEX changes this property.</a:t>
            </a:r>
          </a:p>
          <a:p>
            <a:r>
              <a:rPr lang="en-US" sz="1200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en-US" sz="1200" dirty="0"/>
          </a:p>
        </p:txBody>
      </p:sp>
      <p:pic>
        <p:nvPicPr>
          <p:cNvPr id="2050" name="Picture 2" descr="Ethene is used to produce poly(ethene). (a) Draw the bonds to complete the  displayed formulae of ethene and poly(ethene) in">
            <a:extLst>
              <a:ext uri="{FF2B5EF4-FFF2-40B4-BE49-F238E27FC236}">
                <a16:creationId xmlns:a16="http://schemas.microsoft.com/office/drawing/2014/main" id="{23B75755-226B-7748-B9D3-90A3D5D83B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186" b="12301"/>
          <a:stretch/>
        </p:blipFill>
        <p:spPr bwMode="auto">
          <a:xfrm>
            <a:off x="4160180" y="5604798"/>
            <a:ext cx="1552362" cy="1397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thene is used to produce poly(ethene). (a) Draw the bonds to complete the  displayed formulae of ethene and poly(ethene) in">
            <a:extLst>
              <a:ext uri="{FF2B5EF4-FFF2-40B4-BE49-F238E27FC236}">
                <a16:creationId xmlns:a16="http://schemas.microsoft.com/office/drawing/2014/main" id="{D43D5A16-4FD3-4C4C-AF4B-054018B1C4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2"/>
          <a:stretch/>
        </p:blipFill>
        <p:spPr bwMode="auto">
          <a:xfrm>
            <a:off x="860612" y="5709803"/>
            <a:ext cx="1913806" cy="120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88DBCBF-0DB2-8148-8332-A866904DC9E7}"/>
              </a:ext>
            </a:extLst>
          </p:cNvPr>
          <p:cNvSpPr/>
          <p:nvPr/>
        </p:nvSpPr>
        <p:spPr>
          <a:xfrm>
            <a:off x="1382592" y="6989099"/>
            <a:ext cx="10175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Poly(ethene)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7A36C96-DFB2-F640-863D-8F6073A9687F}"/>
              </a:ext>
            </a:extLst>
          </p:cNvPr>
          <p:cNvSpPr/>
          <p:nvPr/>
        </p:nvSpPr>
        <p:spPr>
          <a:xfrm>
            <a:off x="4830333" y="6989100"/>
            <a:ext cx="4555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PEX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DD6BEAA-EFF8-3F4F-B840-50B5C24E5F57}"/>
              </a:ext>
            </a:extLst>
          </p:cNvPr>
          <p:cNvSpPr/>
          <p:nvPr/>
        </p:nvSpPr>
        <p:spPr>
          <a:xfrm>
            <a:off x="2416615" y="5376717"/>
            <a:ext cx="11674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Polymer chains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396E6B2-261C-FB42-86BE-BC39F2C239CD}"/>
              </a:ext>
            </a:extLst>
          </p:cNvPr>
          <p:cNvSpPr/>
          <p:nvPr/>
        </p:nvSpPr>
        <p:spPr>
          <a:xfrm>
            <a:off x="137274" y="8617138"/>
            <a:ext cx="65907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Some polymers are described as smart polymers. Suggest one property of a smart polymer that is different to that of an ordinary polymer.</a:t>
            </a:r>
          </a:p>
          <a:p>
            <a:r>
              <a:rPr lang="en-US" sz="1200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304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F887CF-AEE7-0346-B8E5-2599EE52B9CE}"/>
              </a:ext>
            </a:extLst>
          </p:cNvPr>
          <p:cNvSpPr txBox="1"/>
          <p:nvPr/>
        </p:nvSpPr>
        <p:spPr>
          <a:xfrm>
            <a:off x="2340400" y="9644390"/>
            <a:ext cx="21771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Developing Experts All rights reserved © 2021</a:t>
            </a:r>
          </a:p>
        </p:txBody>
      </p:sp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3991914-2AFE-474F-8934-46690A05B0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68037" b="-1158"/>
          <a:stretch/>
        </p:blipFill>
        <p:spPr>
          <a:xfrm>
            <a:off x="192048" y="194375"/>
            <a:ext cx="668564" cy="653369"/>
          </a:xfrm>
          <a:prstGeom prst="rect">
            <a:avLst/>
          </a:prstGeom>
        </p:spPr>
      </p:pic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345D05D2-E61A-6C4C-8A78-623B39AB04E3}"/>
              </a:ext>
            </a:extLst>
          </p:cNvPr>
          <p:cNvSpPr/>
          <p:nvPr/>
        </p:nvSpPr>
        <p:spPr>
          <a:xfrm>
            <a:off x="192048" y="194375"/>
            <a:ext cx="6473904" cy="646066"/>
          </a:xfrm>
          <a:prstGeom prst="roundRect">
            <a:avLst/>
          </a:prstGeom>
          <a:noFill/>
          <a:ln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C7B26C-52DA-E745-AF6F-CAACB5B039CC}"/>
              </a:ext>
            </a:extLst>
          </p:cNvPr>
          <p:cNvSpPr/>
          <p:nvPr/>
        </p:nvSpPr>
        <p:spPr>
          <a:xfrm>
            <a:off x="860612" y="193341"/>
            <a:ext cx="31120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KS4-17-07: Using Resources - </a:t>
            </a:r>
            <a:r>
              <a:rPr lang="en-US" sz="1200" dirty="0"/>
              <a:t>Explore polymers</a:t>
            </a:r>
          </a:p>
          <a:p>
            <a:endParaRPr lang="en-US" sz="1200" dirty="0"/>
          </a:p>
          <a:p>
            <a:endParaRPr lang="en-US" sz="1200" dirty="0"/>
          </a:p>
        </p:txBody>
      </p:sp>
      <p:pic>
        <p:nvPicPr>
          <p:cNvPr id="1026" name="Picture 2" descr="Thames Water - The UK&amp;#39;s largest water and wastewater company">
            <a:extLst>
              <a:ext uri="{FF2B5EF4-FFF2-40B4-BE49-F238E27FC236}">
                <a16:creationId xmlns:a16="http://schemas.microsoft.com/office/drawing/2014/main" id="{CA48918A-A0F2-BA47-86D6-887FCDE73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519" y="193341"/>
            <a:ext cx="647100" cy="64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CBD930B-03CE-9C4B-B329-540DED6C5F81}"/>
              </a:ext>
            </a:extLst>
          </p:cNvPr>
          <p:cNvSpPr/>
          <p:nvPr/>
        </p:nvSpPr>
        <p:spPr>
          <a:xfrm>
            <a:off x="860612" y="380579"/>
            <a:ext cx="42761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38D4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Describe the structure and the bonding of polymers</a:t>
            </a:r>
          </a:p>
          <a:p>
            <a:r>
              <a:rPr lang="en-US" sz="800" dirty="0">
                <a:solidFill>
                  <a:srgbClr val="38D4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Explain why polymers are solid at room temperature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CC1BB8-7026-7C44-A9F9-29FCBACDF788}"/>
              </a:ext>
            </a:extLst>
          </p:cNvPr>
          <p:cNvSpPr/>
          <p:nvPr/>
        </p:nvSpPr>
        <p:spPr>
          <a:xfrm>
            <a:off x="91860" y="905337"/>
            <a:ext cx="658175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</a:pP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Explain how low density and high-density poly(ethene) are both produced from ethene.</a:t>
            </a:r>
          </a:p>
          <a:p>
            <a:pPr>
              <a:lnSpc>
                <a:spcPts val="1300"/>
              </a:lnSpc>
            </a:pPr>
            <a:r>
              <a:rPr lang="en-US" sz="1200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>
              <a:lnSpc>
                <a:spcPts val="1300"/>
              </a:lnSpc>
            </a:pPr>
            <a:r>
              <a:rPr lang="en-US" sz="1200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>
              <a:lnSpc>
                <a:spcPts val="1300"/>
              </a:lnSpc>
            </a:pP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300"/>
              </a:lnSpc>
            </a:pP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Explain the difference between thermosoftening and thermosetting polymers in terms of their structures.</a:t>
            </a:r>
          </a:p>
          <a:p>
            <a:pPr>
              <a:lnSpc>
                <a:spcPts val="1300"/>
              </a:lnSpc>
            </a:pPr>
            <a:r>
              <a:rPr lang="en-US" sz="1200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>
              <a:lnSpc>
                <a:spcPts val="1300"/>
              </a:lnSpc>
            </a:pPr>
            <a:r>
              <a:rPr lang="en-US" sz="1200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>
              <a:lnSpc>
                <a:spcPts val="1300"/>
              </a:lnSpc>
            </a:pP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300"/>
              </a:lnSpc>
            </a:pP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In the box below draw a product made from a polymer then explain how the properties of that material is related to their uses and select appropriate materials. Explain / show what would happen if the material was heated?</a:t>
            </a:r>
            <a:endParaRPr lang="en-GB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3912AC03-46BA-CF49-B467-CD1C1B69BEF1}"/>
              </a:ext>
            </a:extLst>
          </p:cNvPr>
          <p:cNvSpPr/>
          <p:nvPr/>
        </p:nvSpPr>
        <p:spPr>
          <a:xfrm>
            <a:off x="192048" y="5063660"/>
            <a:ext cx="6473904" cy="4580729"/>
          </a:xfrm>
          <a:prstGeom prst="roundRect">
            <a:avLst>
              <a:gd name="adj" fmla="val 4348"/>
            </a:avLst>
          </a:prstGeom>
          <a:noFill/>
          <a:ln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255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440</Words>
  <Application>Microsoft Macintosh PowerPoint</Application>
  <PresentationFormat>A4 Paper (210x297 mm)</PresentationFormat>
  <Paragraphs>75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CordiaUPC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Sarah Mintey</cp:lastModifiedBy>
  <cp:revision>19</cp:revision>
  <dcterms:created xsi:type="dcterms:W3CDTF">2021-07-22T08:01:10Z</dcterms:created>
  <dcterms:modified xsi:type="dcterms:W3CDTF">2021-07-23T08:49:34Z</dcterms:modified>
</cp:coreProperties>
</file>