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/>
    <p:restoredTop sz="94719"/>
  </p:normalViewPr>
  <p:slideViewPr>
    <p:cSldViewPr snapToGrid="0" snapToObjects="1">
      <p:cViewPr>
        <p:scale>
          <a:sx n="140" d="100"/>
          <a:sy n="140" d="100"/>
        </p:scale>
        <p:origin x="1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50565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KS4-17-12: Using Resources - </a:t>
            </a:r>
            <a:r>
              <a:rPr lang="en-US" sz="1200" dirty="0"/>
              <a:t>Explore making ammonia and the Haber process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90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the Haber process for the manufacture of ammonia, and if you are higher-tier student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Explain how the conditions for the Haber process are selected to maximize the yield of ammonia</a:t>
            </a:r>
          </a:p>
          <a:p>
            <a:endParaRPr lang="en-US" sz="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DFC2BC-D121-544A-91E1-B65FB9AECA17}"/>
              </a:ext>
            </a:extLst>
          </p:cNvPr>
          <p:cNvSpPr/>
          <p:nvPr/>
        </p:nvSpPr>
        <p:spPr>
          <a:xfrm>
            <a:off x="126563" y="851068"/>
            <a:ext cx="6547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Manufacturing Process</a:t>
            </a:r>
            <a:endParaRPr lang="en-GB" sz="1200" dirty="0">
              <a:solidFill>
                <a:srgbClr val="009193"/>
              </a:solidFill>
            </a:endParaRPr>
          </a:p>
          <a:p>
            <a:r>
              <a:rPr lang="en-GB" sz="1200" dirty="0">
                <a:solidFill>
                  <a:srgbClr val="383838"/>
                </a:solidFill>
              </a:rPr>
              <a:t>Ammonia is manufactured using </a:t>
            </a:r>
            <a:r>
              <a:rPr lang="en-GB" sz="1200" b="1" dirty="0">
                <a:solidFill>
                  <a:srgbClr val="383838"/>
                </a:solidFill>
              </a:rPr>
              <a:t>The Haber Process</a:t>
            </a:r>
            <a:r>
              <a:rPr lang="en-GB" sz="1200" dirty="0">
                <a:solidFill>
                  <a:srgbClr val="383838"/>
                </a:solidFill>
              </a:rPr>
              <a:t> which occurs in five stages.</a:t>
            </a:r>
          </a:p>
          <a:p>
            <a:r>
              <a:rPr lang="en-GB" sz="1200" dirty="0">
                <a:solidFill>
                  <a:srgbClr val="383838"/>
                </a:solidFill>
              </a:rPr>
              <a:t>The reactants are hydrogen and nitrogen which are extracted from methane and the air respectively.</a:t>
            </a:r>
          </a:p>
          <a:p>
            <a:r>
              <a:rPr lang="en-GB" sz="1200" b="1" dirty="0">
                <a:solidFill>
                  <a:srgbClr val="383838"/>
                </a:solidFill>
              </a:rPr>
              <a:t>Stage 1:</a:t>
            </a:r>
            <a:r>
              <a:rPr lang="en-GB" sz="1200" dirty="0">
                <a:solidFill>
                  <a:srgbClr val="383838"/>
                </a:solidFill>
              </a:rPr>
              <a:t> H2 and N2 gases are pumped into the compressor through pipes.</a:t>
            </a:r>
          </a:p>
          <a:p>
            <a:r>
              <a:rPr lang="en-GB" sz="1200" b="1" dirty="0">
                <a:solidFill>
                  <a:srgbClr val="383838"/>
                </a:solidFill>
              </a:rPr>
              <a:t>Stage 2:</a:t>
            </a:r>
            <a:r>
              <a:rPr lang="en-GB" sz="1200" dirty="0">
                <a:solidFill>
                  <a:srgbClr val="383838"/>
                </a:solidFill>
              </a:rPr>
              <a:t> the gases are compressed to about 200 atmospheres inside the compressor.</a:t>
            </a:r>
          </a:p>
          <a:p>
            <a:r>
              <a:rPr lang="en-GB" sz="1200" b="1" dirty="0">
                <a:solidFill>
                  <a:srgbClr val="383838"/>
                </a:solidFill>
              </a:rPr>
              <a:t>Stage 3:</a:t>
            </a:r>
            <a:r>
              <a:rPr lang="en-GB" sz="1200" dirty="0">
                <a:solidFill>
                  <a:srgbClr val="383838"/>
                </a:solidFill>
              </a:rPr>
              <a:t> the pressurised gases are pumped into a tank containing layers of catalytic iron beads at a temperature of 450°C. Some of the hydrogen and nitrogen react to form ammonia in the following </a:t>
            </a:r>
            <a:r>
              <a:rPr lang="en-GB" sz="1200" b="1" dirty="0">
                <a:solidFill>
                  <a:srgbClr val="383838"/>
                </a:solidFill>
              </a:rPr>
              <a:t>reversible reaction:</a:t>
            </a:r>
            <a:endParaRPr lang="en-GB" sz="1200" dirty="0">
              <a:solidFill>
                <a:srgbClr val="383838"/>
              </a:solidFill>
            </a:endParaRPr>
          </a:p>
          <a:p>
            <a:r>
              <a:rPr lang="en-GB" sz="1200" dirty="0">
                <a:solidFill>
                  <a:srgbClr val="009193"/>
                </a:solidFill>
              </a:rPr>
              <a:t>N</a:t>
            </a:r>
            <a:r>
              <a:rPr lang="en-GB" sz="1200" baseline="-25000" dirty="0">
                <a:solidFill>
                  <a:srgbClr val="009193"/>
                </a:solidFill>
              </a:rPr>
              <a:t>2</a:t>
            </a:r>
            <a:r>
              <a:rPr lang="en-GB" sz="1200" dirty="0">
                <a:solidFill>
                  <a:srgbClr val="009193"/>
                </a:solidFill>
              </a:rPr>
              <a:t>(g) + 3H</a:t>
            </a:r>
            <a:r>
              <a:rPr lang="en-GB" sz="1200" baseline="-25000" dirty="0">
                <a:solidFill>
                  <a:srgbClr val="009193"/>
                </a:solidFill>
              </a:rPr>
              <a:t>2</a:t>
            </a:r>
            <a:r>
              <a:rPr lang="en-GB" sz="1200" dirty="0">
                <a:solidFill>
                  <a:srgbClr val="009193"/>
                </a:solidFill>
              </a:rPr>
              <a:t>(g) ⇌ 2NH</a:t>
            </a:r>
            <a:r>
              <a:rPr lang="en-GB" sz="1200" baseline="-25000" dirty="0">
                <a:solidFill>
                  <a:srgbClr val="009193"/>
                </a:solidFill>
              </a:rPr>
              <a:t>3</a:t>
            </a:r>
            <a:r>
              <a:rPr lang="en-GB" sz="1200" dirty="0">
                <a:solidFill>
                  <a:srgbClr val="009193"/>
                </a:solidFill>
              </a:rPr>
              <a:t>(g)</a:t>
            </a:r>
          </a:p>
          <a:p>
            <a:r>
              <a:rPr lang="en-GB" sz="1200" b="1" dirty="0">
                <a:solidFill>
                  <a:srgbClr val="383838"/>
                </a:solidFill>
              </a:rPr>
              <a:t>Stage 4:</a:t>
            </a:r>
            <a:r>
              <a:rPr lang="en-GB" sz="1200" dirty="0">
                <a:solidFill>
                  <a:srgbClr val="383838"/>
                </a:solidFill>
              </a:rPr>
              <a:t> unreacted H</a:t>
            </a:r>
            <a:r>
              <a:rPr lang="en-GB" sz="1200" baseline="-25000" dirty="0">
                <a:solidFill>
                  <a:srgbClr val="383838"/>
                </a:solidFill>
              </a:rPr>
              <a:t>2</a:t>
            </a:r>
            <a:r>
              <a:rPr lang="en-GB" sz="1200" dirty="0">
                <a:solidFill>
                  <a:srgbClr val="383838"/>
                </a:solidFill>
              </a:rPr>
              <a:t> and N</a:t>
            </a:r>
            <a:r>
              <a:rPr lang="en-GB" sz="1200" baseline="-25000" dirty="0">
                <a:solidFill>
                  <a:srgbClr val="383838"/>
                </a:solidFill>
              </a:rPr>
              <a:t>2</a:t>
            </a:r>
            <a:r>
              <a:rPr lang="en-GB" sz="1200" dirty="0">
                <a:solidFill>
                  <a:srgbClr val="383838"/>
                </a:solidFill>
              </a:rPr>
              <a:t> and product ammonia pass into a cooling tank. The ammonia is liquefied and removed to pressurised storage vessels.</a:t>
            </a:r>
          </a:p>
          <a:p>
            <a:r>
              <a:rPr lang="en-GB" sz="1200" b="1" dirty="0">
                <a:solidFill>
                  <a:srgbClr val="383838"/>
                </a:solidFill>
              </a:rPr>
              <a:t>Stage 5:</a:t>
            </a:r>
            <a:r>
              <a:rPr lang="en-GB" sz="1200" dirty="0">
                <a:solidFill>
                  <a:srgbClr val="383838"/>
                </a:solidFill>
              </a:rPr>
              <a:t> the unreacted H</a:t>
            </a:r>
            <a:r>
              <a:rPr lang="en-GB" sz="1200" baseline="-25000" dirty="0">
                <a:solidFill>
                  <a:srgbClr val="383838"/>
                </a:solidFill>
              </a:rPr>
              <a:t>2</a:t>
            </a:r>
            <a:r>
              <a:rPr lang="en-GB" sz="1200" dirty="0">
                <a:solidFill>
                  <a:srgbClr val="383838"/>
                </a:solidFill>
              </a:rPr>
              <a:t> and N</a:t>
            </a:r>
            <a:r>
              <a:rPr lang="en-GB" sz="1200" baseline="-25000" dirty="0">
                <a:solidFill>
                  <a:srgbClr val="383838"/>
                </a:solidFill>
              </a:rPr>
              <a:t>2</a:t>
            </a:r>
            <a:r>
              <a:rPr lang="en-GB" sz="1200" dirty="0">
                <a:solidFill>
                  <a:srgbClr val="383838"/>
                </a:solidFill>
              </a:rPr>
              <a:t> gases are recycled back into the system and start over again.</a:t>
            </a:r>
          </a:p>
          <a:p>
            <a:endParaRPr lang="en-GB" sz="1200" dirty="0">
              <a:solidFill>
                <a:srgbClr val="383838"/>
              </a:solidFill>
            </a:endParaRPr>
          </a:p>
          <a:p>
            <a:pPr fontAlgn="ctr"/>
            <a:r>
              <a:rPr lang="en-GB" sz="1200" b="1" dirty="0">
                <a:solidFill>
                  <a:srgbClr val="009193"/>
                </a:solidFill>
              </a:rPr>
              <a:t>Higher Tier Only</a:t>
            </a:r>
          </a:p>
          <a:p>
            <a:r>
              <a:rPr lang="en-GB" sz="1200" b="1" dirty="0">
                <a:solidFill>
                  <a:srgbClr val="009193"/>
                </a:solidFill>
              </a:rPr>
              <a:t>Dynamic Equilibrium</a:t>
            </a:r>
            <a:endParaRPr lang="en-GB" sz="1200" dirty="0">
              <a:solidFill>
                <a:srgbClr val="009193"/>
              </a:solidFill>
            </a:endParaRPr>
          </a:p>
          <a:p>
            <a:r>
              <a:rPr lang="en-GB" sz="1200" dirty="0"/>
              <a:t>Reaction conditions such as temperature and pressure affect the </a:t>
            </a:r>
            <a:r>
              <a:rPr lang="en-GB" sz="1200" b="1" dirty="0"/>
              <a:t>rate</a:t>
            </a:r>
            <a:r>
              <a:rPr lang="en-GB" sz="1200" dirty="0"/>
              <a:t> of a reaction.</a:t>
            </a:r>
          </a:p>
          <a:p>
            <a:r>
              <a:rPr lang="en-GB" sz="1200" dirty="0"/>
              <a:t>If the reaction is reversible then the </a:t>
            </a:r>
            <a:r>
              <a:rPr lang="en-GB" sz="1200" b="1" dirty="0"/>
              <a:t>position</a:t>
            </a:r>
            <a:r>
              <a:rPr lang="en-GB" sz="1200" dirty="0"/>
              <a:t> of </a:t>
            </a:r>
            <a:r>
              <a:rPr lang="en-GB" sz="1200" b="1" dirty="0"/>
              <a:t>equilibrium</a:t>
            </a:r>
            <a:r>
              <a:rPr lang="en-GB" sz="1200" dirty="0"/>
              <a:t> is also affected by changes in these conditions and often we must consider a trade-off between the rate of reaction and product yield.</a:t>
            </a:r>
          </a:p>
          <a:p>
            <a:r>
              <a:rPr lang="en-GB" sz="1200" dirty="0"/>
              <a:t>The graph below illustrates the effects of changing temperature and pressure on the yield of ammonia obtained.</a:t>
            </a:r>
          </a:p>
          <a:p>
            <a:r>
              <a:rPr lang="en-GB" sz="1200" dirty="0"/>
              <a:t>By following any of the curved lines on the graph it can be seen that as the </a:t>
            </a:r>
            <a:r>
              <a:rPr lang="en-GB" sz="1200" b="1" dirty="0"/>
              <a:t>pressure increases,</a:t>
            </a:r>
            <a:r>
              <a:rPr lang="en-GB" sz="1200" dirty="0"/>
              <a:t> so too does the </a:t>
            </a:r>
            <a:r>
              <a:rPr lang="en-GB" sz="1200" b="1" dirty="0"/>
              <a:t>yield</a:t>
            </a:r>
            <a:r>
              <a:rPr lang="en-GB" sz="1200" dirty="0"/>
              <a:t> at any given temperature.</a:t>
            </a:r>
          </a:p>
          <a:p>
            <a:r>
              <a:rPr lang="en-GB" sz="1200" dirty="0"/>
              <a:t>By following any vertical line upwards from the x-axis, the graph shows that as the temperature</a:t>
            </a:r>
            <a:r>
              <a:rPr lang="en-GB" sz="1200" b="1" dirty="0"/>
              <a:t> decreases,</a:t>
            </a:r>
            <a:r>
              <a:rPr lang="en-GB" sz="1200" dirty="0"/>
              <a:t> the yield actually </a:t>
            </a:r>
            <a:r>
              <a:rPr lang="en-GB" sz="1200" b="1" dirty="0"/>
              <a:t>increases.</a:t>
            </a:r>
            <a:endParaRPr lang="en-GB" sz="1200" dirty="0"/>
          </a:p>
          <a:p>
            <a:r>
              <a:rPr lang="en-GB" sz="1200" dirty="0"/>
              <a:t>The actual conditions used must be chosen depending on a number of economical, chemical and practical considerations.</a:t>
            </a:r>
          </a:p>
          <a:p>
            <a:br>
              <a:rPr lang="en-GB" sz="1200" dirty="0"/>
            </a:br>
            <a:endParaRPr lang="en-GB" sz="1200" dirty="0">
              <a:effectLst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BE7E0D1-66A1-7C44-BC83-C99FB4506590}"/>
              </a:ext>
            </a:extLst>
          </p:cNvPr>
          <p:cNvGrpSpPr/>
          <p:nvPr/>
        </p:nvGrpSpPr>
        <p:grpSpPr>
          <a:xfrm>
            <a:off x="988145" y="6223006"/>
            <a:ext cx="4518650" cy="3382613"/>
            <a:chOff x="988145" y="6223006"/>
            <a:chExt cx="4518650" cy="3382613"/>
          </a:xfrm>
        </p:grpSpPr>
        <p:pic>
          <p:nvPicPr>
            <p:cNvPr id="10" name="Picture 9" descr="Chart&#10;&#10;Description automatically generated">
              <a:extLst>
                <a:ext uri="{FF2B5EF4-FFF2-40B4-BE49-F238E27FC236}">
                  <a16:creationId xmlns:a16="http://schemas.microsoft.com/office/drawing/2014/main" id="{1388C78A-0CFC-5A41-9F60-66BD68A67C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2537" t="6593" r="29028" b="15777"/>
            <a:stretch/>
          </p:blipFill>
          <p:spPr>
            <a:xfrm>
              <a:off x="1600200" y="6223775"/>
              <a:ext cx="3447281" cy="283793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B5D20F-1580-3348-B498-7A3DDD9C1341}"/>
                </a:ext>
              </a:extLst>
            </p:cNvPr>
            <p:cNvSpPr txBox="1"/>
            <p:nvPr/>
          </p:nvSpPr>
          <p:spPr>
            <a:xfrm rot="16200000">
              <a:off x="461078" y="7524179"/>
              <a:ext cx="13003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Yield of Ammonia (%)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914C45-26FC-3841-AA55-E63F38E130F6}"/>
                </a:ext>
              </a:extLst>
            </p:cNvPr>
            <p:cNvSpPr txBox="1"/>
            <p:nvPr/>
          </p:nvSpPr>
          <p:spPr>
            <a:xfrm>
              <a:off x="2761164" y="9359398"/>
              <a:ext cx="14350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Pressure (Atmospheres)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D0232B-5018-0646-9765-0274BC87A547}"/>
                </a:ext>
              </a:extLst>
            </p:cNvPr>
            <p:cNvSpPr txBox="1"/>
            <p:nvPr/>
          </p:nvSpPr>
          <p:spPr>
            <a:xfrm>
              <a:off x="1509907" y="9133458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3A61BEF-3DCE-DB48-ABF3-60E42BA50A96}"/>
                </a:ext>
              </a:extLst>
            </p:cNvPr>
            <p:cNvSpPr txBox="1"/>
            <p:nvPr/>
          </p:nvSpPr>
          <p:spPr>
            <a:xfrm>
              <a:off x="1758622" y="9133457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100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70D4FF-B013-C243-8FC0-6290A9D18B49}"/>
                </a:ext>
              </a:extLst>
            </p:cNvPr>
            <p:cNvSpPr txBox="1"/>
            <p:nvPr/>
          </p:nvSpPr>
          <p:spPr>
            <a:xfrm>
              <a:off x="2157071" y="9133456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200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1EAC19-F3DF-F34D-B3C5-D0946F89F54A}"/>
                </a:ext>
              </a:extLst>
            </p:cNvPr>
            <p:cNvSpPr txBox="1"/>
            <p:nvPr/>
          </p:nvSpPr>
          <p:spPr>
            <a:xfrm>
              <a:off x="2518944" y="9133455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300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897F0CE-6160-DB46-972C-61CA1638E441}"/>
                </a:ext>
              </a:extLst>
            </p:cNvPr>
            <p:cNvSpPr txBox="1"/>
            <p:nvPr/>
          </p:nvSpPr>
          <p:spPr>
            <a:xfrm>
              <a:off x="2912821" y="9133455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400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9B4290-33F2-1C45-9021-5CBD51DCD0F2}"/>
                </a:ext>
              </a:extLst>
            </p:cNvPr>
            <p:cNvSpPr txBox="1"/>
            <p:nvPr/>
          </p:nvSpPr>
          <p:spPr>
            <a:xfrm>
              <a:off x="1279516" y="8547805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10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DF4B227-750C-FC48-B114-B1F58BF3B9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0200" y="9061705"/>
              <a:ext cx="3675888" cy="2"/>
            </a:xfrm>
            <a:prstGeom prst="straightConnector1">
              <a:avLst/>
            </a:prstGeom>
            <a:ln w="22225">
              <a:solidFill>
                <a:srgbClr val="38D4D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FB290DB-1B59-3945-B633-ACFEF1925F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9344" y="6223006"/>
              <a:ext cx="1" cy="2838699"/>
            </a:xfrm>
            <a:prstGeom prst="straightConnector1">
              <a:avLst/>
            </a:prstGeom>
            <a:ln w="22225">
              <a:solidFill>
                <a:srgbClr val="38D4D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FE63862-EAA1-1E4D-8B6B-EC07F61F77A4}"/>
                </a:ext>
              </a:extLst>
            </p:cNvPr>
            <p:cNvSpPr txBox="1"/>
            <p:nvPr/>
          </p:nvSpPr>
          <p:spPr>
            <a:xfrm>
              <a:off x="5011146" y="8065737"/>
              <a:ext cx="495649" cy="24622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sz="1000" dirty="0"/>
                <a:t>550</a:t>
              </a:r>
              <a:r>
                <a:rPr lang="en-US" sz="800" dirty="0"/>
                <a:t>  </a:t>
              </a:r>
              <a:r>
                <a:rPr lang="en-US" sz="1000" dirty="0"/>
                <a:t>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28BB0FD-FDDF-3842-994E-51CD5121ED7E}"/>
                </a:ext>
              </a:extLst>
            </p:cNvPr>
            <p:cNvSpPr txBox="1"/>
            <p:nvPr/>
          </p:nvSpPr>
          <p:spPr>
            <a:xfrm>
              <a:off x="5009975" y="7696021"/>
              <a:ext cx="495649" cy="24622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sz="1000" dirty="0"/>
                <a:t>500</a:t>
              </a:r>
              <a:r>
                <a:rPr lang="en-US" sz="800" dirty="0"/>
                <a:t>  </a:t>
              </a:r>
              <a:r>
                <a:rPr lang="en-US" sz="1000" dirty="0"/>
                <a:t>C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3F1FD0-4512-FF49-BF0C-CDE4AC6FEA39}"/>
                </a:ext>
              </a:extLst>
            </p:cNvPr>
            <p:cNvSpPr txBox="1"/>
            <p:nvPr/>
          </p:nvSpPr>
          <p:spPr>
            <a:xfrm>
              <a:off x="3277591" y="9129678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500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BAF9CC2-2366-E34A-9DCE-275638BA3479}"/>
                </a:ext>
              </a:extLst>
            </p:cNvPr>
            <p:cNvSpPr txBox="1"/>
            <p:nvPr/>
          </p:nvSpPr>
          <p:spPr>
            <a:xfrm>
              <a:off x="3687874" y="9138822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600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BA49594-91E5-2349-B195-7E0D64845A1F}"/>
                </a:ext>
              </a:extLst>
            </p:cNvPr>
            <p:cNvSpPr txBox="1"/>
            <p:nvPr/>
          </p:nvSpPr>
          <p:spPr>
            <a:xfrm>
              <a:off x="4063408" y="9134505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700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EC595A-183A-C24C-B8B2-52D6B00A0C09}"/>
                </a:ext>
              </a:extLst>
            </p:cNvPr>
            <p:cNvSpPr txBox="1"/>
            <p:nvPr/>
          </p:nvSpPr>
          <p:spPr>
            <a:xfrm>
              <a:off x="4438392" y="9136292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800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AAA4B69-DA7A-304E-9971-21538E2E7BFC}"/>
                </a:ext>
              </a:extLst>
            </p:cNvPr>
            <p:cNvSpPr txBox="1"/>
            <p:nvPr/>
          </p:nvSpPr>
          <p:spPr>
            <a:xfrm>
              <a:off x="4820228" y="9129677"/>
              <a:ext cx="3818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900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D92C8DE-74F8-5549-931C-D38CE5303951}"/>
                </a:ext>
              </a:extLst>
            </p:cNvPr>
            <p:cNvSpPr txBox="1"/>
            <p:nvPr/>
          </p:nvSpPr>
          <p:spPr>
            <a:xfrm>
              <a:off x="5009974" y="7292705"/>
              <a:ext cx="495649" cy="24622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sz="1000" dirty="0"/>
                <a:t>450</a:t>
              </a:r>
              <a:r>
                <a:rPr lang="en-US" sz="800" dirty="0"/>
                <a:t>  </a:t>
              </a:r>
              <a:r>
                <a:rPr lang="en-US" sz="1000" dirty="0"/>
                <a:t>C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A0E8796-B6C3-964A-88EF-327E93D2392E}"/>
                </a:ext>
              </a:extLst>
            </p:cNvPr>
            <p:cNvSpPr txBox="1"/>
            <p:nvPr/>
          </p:nvSpPr>
          <p:spPr>
            <a:xfrm>
              <a:off x="4983943" y="6898534"/>
              <a:ext cx="495649" cy="24622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sz="1000" dirty="0"/>
                <a:t>400</a:t>
              </a:r>
              <a:r>
                <a:rPr lang="en-US" sz="800" dirty="0"/>
                <a:t>  </a:t>
              </a:r>
              <a:r>
                <a:rPr lang="en-US" sz="1000" dirty="0"/>
                <a:t>C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0741C34-E50F-D340-BC5A-A6C6EABCC0E0}"/>
                </a:ext>
              </a:extLst>
            </p:cNvPr>
            <p:cNvSpPr txBox="1"/>
            <p:nvPr/>
          </p:nvSpPr>
          <p:spPr>
            <a:xfrm>
              <a:off x="4993087" y="6486752"/>
              <a:ext cx="495649" cy="246221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sz="1000" dirty="0"/>
                <a:t>350</a:t>
              </a:r>
              <a:r>
                <a:rPr lang="en-US" sz="800" dirty="0"/>
                <a:t>  </a:t>
              </a:r>
              <a:r>
                <a:rPr lang="en-US" sz="1000" dirty="0"/>
                <a:t>C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FF8E8D1-FB9B-734B-9F6A-C1320359C95A}"/>
                </a:ext>
              </a:extLst>
            </p:cNvPr>
            <p:cNvSpPr txBox="1"/>
            <p:nvPr/>
          </p:nvSpPr>
          <p:spPr>
            <a:xfrm>
              <a:off x="1306948" y="8938594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3EE7990-BBBD-AF48-9229-E3485255B5C1}"/>
                </a:ext>
              </a:extLst>
            </p:cNvPr>
            <p:cNvSpPr txBox="1"/>
            <p:nvPr/>
          </p:nvSpPr>
          <p:spPr>
            <a:xfrm>
              <a:off x="1274944" y="8178089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BA5FA8C-61A8-2F43-9E36-6F6F774BC45E}"/>
                </a:ext>
              </a:extLst>
            </p:cNvPr>
            <p:cNvSpPr txBox="1"/>
            <p:nvPr/>
          </p:nvSpPr>
          <p:spPr>
            <a:xfrm>
              <a:off x="1272658" y="7787300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6FAF38C-7439-3949-AB28-2A39D78696D9}"/>
                </a:ext>
              </a:extLst>
            </p:cNvPr>
            <p:cNvSpPr txBox="1"/>
            <p:nvPr/>
          </p:nvSpPr>
          <p:spPr>
            <a:xfrm>
              <a:off x="1291095" y="7407048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40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C59EAFB-B4FF-114E-A329-D63DD339F4B9}"/>
                </a:ext>
              </a:extLst>
            </p:cNvPr>
            <p:cNvSpPr txBox="1"/>
            <p:nvPr/>
          </p:nvSpPr>
          <p:spPr>
            <a:xfrm>
              <a:off x="1291095" y="7021528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50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ED13DCF-CF2F-B142-8C98-B45AAE1EBEF0}"/>
                </a:ext>
              </a:extLst>
            </p:cNvPr>
            <p:cNvSpPr txBox="1"/>
            <p:nvPr/>
          </p:nvSpPr>
          <p:spPr>
            <a:xfrm>
              <a:off x="1291095" y="6620215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EA1644F-2725-0B45-BC01-5FCE4A976A2C}"/>
                </a:ext>
              </a:extLst>
            </p:cNvPr>
            <p:cNvSpPr txBox="1"/>
            <p:nvPr/>
          </p:nvSpPr>
          <p:spPr>
            <a:xfrm>
              <a:off x="1291095" y="6245232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C7984C-E6F1-B449-9642-770F09EA923F}"/>
                </a:ext>
              </a:extLst>
            </p:cNvPr>
            <p:cNvSpPr txBox="1"/>
            <p:nvPr/>
          </p:nvSpPr>
          <p:spPr>
            <a:xfrm>
              <a:off x="5205781" y="6455105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848E030-BA0C-6F4C-856B-996C9AD92531}"/>
                </a:ext>
              </a:extLst>
            </p:cNvPr>
            <p:cNvSpPr txBox="1"/>
            <p:nvPr/>
          </p:nvSpPr>
          <p:spPr>
            <a:xfrm>
              <a:off x="5192650" y="6872723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0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009EE88-73A2-6340-8245-6B2F6CC734A4}"/>
                </a:ext>
              </a:extLst>
            </p:cNvPr>
            <p:cNvSpPr txBox="1"/>
            <p:nvPr/>
          </p:nvSpPr>
          <p:spPr>
            <a:xfrm>
              <a:off x="5222858" y="7265235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0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4A12989-33DE-4147-B708-3066CAB7C18C}"/>
                </a:ext>
              </a:extLst>
            </p:cNvPr>
            <p:cNvSpPr txBox="1"/>
            <p:nvPr/>
          </p:nvSpPr>
          <p:spPr>
            <a:xfrm>
              <a:off x="5231767" y="7660769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0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0746F5D-727F-0443-BBFF-AC058BA9C7F6}"/>
                </a:ext>
              </a:extLst>
            </p:cNvPr>
            <p:cNvSpPr txBox="1"/>
            <p:nvPr/>
          </p:nvSpPr>
          <p:spPr>
            <a:xfrm>
              <a:off x="5222689" y="8023316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0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BA86323-9168-574F-9D87-AF7E0F42EDD7}"/>
              </a:ext>
            </a:extLst>
          </p:cNvPr>
          <p:cNvSpPr/>
          <p:nvPr/>
        </p:nvSpPr>
        <p:spPr>
          <a:xfrm>
            <a:off x="588000" y="5772255"/>
            <a:ext cx="56241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i="1" dirty="0">
                <a:solidFill>
                  <a:srgbClr val="009193"/>
                </a:solidFill>
                <a:latin typeface="Mulish"/>
              </a:rPr>
              <a:t>The yield of ammonia produced changes with changes made to temperature and pressure</a:t>
            </a:r>
            <a:endParaRPr lang="en-US" sz="1100" dirty="0">
              <a:solidFill>
                <a:srgbClr val="0091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5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50565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KS4-17-12: Using Resources - </a:t>
            </a:r>
            <a:r>
              <a:rPr lang="en-US" sz="1200" dirty="0"/>
              <a:t>Explore making ammonia and the Haber process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90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the Haber process for the manufacture of ammonia, and if you are higher-tier student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 </a:t>
            </a:r>
            <a:r>
              <a:rPr lang="en-US" sz="800" dirty="0"/>
              <a:t>Explain how the conditions for the Haber process are selected to maximize the yield of ammonia</a:t>
            </a:r>
          </a:p>
          <a:p>
            <a:endParaRPr lang="en-US" sz="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8F3D10-160C-7949-92E6-523B91AABD53}"/>
              </a:ext>
            </a:extLst>
          </p:cNvPr>
          <p:cNvSpPr txBox="1"/>
          <p:nvPr/>
        </p:nvSpPr>
        <p:spPr>
          <a:xfrm>
            <a:off x="137184" y="907004"/>
            <a:ext cx="6629376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State where the raw materials in the Haber process come from.</a:t>
            </a:r>
          </a:p>
          <a:p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br>
              <a:rPr lang="en-GB" sz="1200" dirty="0"/>
            </a:br>
            <a:endParaRPr lang="en-GB" sz="1200" dirty="0"/>
          </a:p>
          <a:p>
            <a:r>
              <a:rPr lang="en-GB" sz="1200" dirty="0"/>
              <a:t>Describe the process for manufacturing ammonia.</a:t>
            </a:r>
          </a:p>
          <a:p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en-GB" sz="1200" dirty="0"/>
              <a:t>____________________________________________________________________________________</a:t>
            </a:r>
            <a:br>
              <a:rPr lang="en-GB" sz="1200" dirty="0"/>
            </a:br>
            <a:r>
              <a:rPr lang="en-GB" sz="1200" dirty="0"/>
              <a:t>In the box below write a balanced symbol equation for the manufacture of ammonia. Use this to describe the reaction in terms of reactants, products, conditions and number of moles.</a:t>
            </a:r>
          </a:p>
          <a:p>
            <a:br>
              <a:rPr lang="en-GB" sz="1200" dirty="0"/>
            </a:br>
            <a:endParaRPr lang="en-GB" sz="1200" dirty="0"/>
          </a:p>
          <a:p>
            <a:endParaRPr lang="en-GB" sz="1200" dirty="0"/>
          </a:p>
          <a:p>
            <a:br>
              <a:rPr lang="en-GB" sz="1200" dirty="0"/>
            </a:br>
            <a:r>
              <a:rPr lang="en-GB" sz="1200" dirty="0"/>
              <a:t>Recall the following topics:</a:t>
            </a:r>
            <a:br>
              <a:rPr lang="en-GB" sz="1200" dirty="0"/>
            </a:br>
            <a:r>
              <a:rPr lang="en-GB" sz="1200" dirty="0"/>
              <a:t>• dynamic equilibrium</a:t>
            </a:r>
            <a:br>
              <a:rPr lang="en-GB" sz="1200" dirty="0"/>
            </a:br>
            <a:r>
              <a:rPr lang="en-GB" sz="1200" dirty="0"/>
              <a:t>• temperature affecting the rate of a reaction</a:t>
            </a:r>
            <a:br>
              <a:rPr lang="en-GB" sz="1200" dirty="0"/>
            </a:br>
            <a:r>
              <a:rPr lang="en-GB" sz="1200" dirty="0"/>
              <a:t>• pressure.</a:t>
            </a:r>
          </a:p>
          <a:p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br>
              <a:rPr lang="en-GB" sz="1200" dirty="0"/>
            </a:br>
            <a:r>
              <a:rPr lang="en-GB" sz="1200" dirty="0"/>
              <a:t>Explain how each of these affects the Haber process reaction.</a:t>
            </a:r>
          </a:p>
          <a:p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en-GB" sz="1200" dirty="0"/>
              <a:t>____________________________________________________________________________________</a:t>
            </a:r>
            <a:br>
              <a:rPr lang="en-GB" sz="1200" dirty="0"/>
            </a:br>
            <a:r>
              <a:rPr lang="en-GB" sz="1200" dirty="0"/>
              <a:t>Discuss the effect of the following conditions on the reaction:</a:t>
            </a:r>
            <a:br>
              <a:rPr lang="en-GB" sz="1200" dirty="0"/>
            </a:br>
            <a:r>
              <a:rPr lang="en-GB" sz="1200" dirty="0"/>
              <a:t>• a high temperature</a:t>
            </a:r>
            <a:br>
              <a:rPr lang="en-GB" sz="1200" dirty="0"/>
            </a:br>
            <a:r>
              <a:rPr lang="en-GB" sz="1200" dirty="0"/>
              <a:t>• a low temperature</a:t>
            </a:r>
            <a:br>
              <a:rPr lang="en-GB" sz="1200" dirty="0"/>
            </a:br>
            <a:r>
              <a:rPr lang="en-GB" sz="1200" dirty="0"/>
              <a:t>• a high pressure</a:t>
            </a:r>
            <a:br>
              <a:rPr lang="en-GB" sz="1200" dirty="0"/>
            </a:br>
            <a:r>
              <a:rPr lang="en-GB" sz="1200" dirty="0"/>
              <a:t>• a low pressure</a:t>
            </a:r>
            <a:br>
              <a:rPr lang="en-GB" sz="1200" dirty="0"/>
            </a:br>
            <a:r>
              <a:rPr lang="en-GB" sz="1200" dirty="0"/>
              <a:t>• use of a catalyst</a:t>
            </a:r>
            <a:br>
              <a:rPr lang="en-GB" sz="1200" dirty="0"/>
            </a:br>
            <a:r>
              <a:rPr lang="en-GB" sz="1200" dirty="0"/>
              <a:t>• no catalyst.</a:t>
            </a:r>
          </a:p>
          <a:p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200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721AF95-FA77-2345-B767-25D4BF7CEFCB}"/>
              </a:ext>
            </a:extLst>
          </p:cNvPr>
          <p:cNvSpPr/>
          <p:nvPr/>
        </p:nvSpPr>
        <p:spPr>
          <a:xfrm>
            <a:off x="192048" y="3569983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4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610</Words>
  <Application>Microsoft Macintosh PowerPoint</Application>
  <PresentationFormat>A4 Paper (210x297 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CordiaUPC</vt:lpstr>
      <vt:lpstr>Mulish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18</cp:revision>
  <dcterms:created xsi:type="dcterms:W3CDTF">2021-07-22T08:01:10Z</dcterms:created>
  <dcterms:modified xsi:type="dcterms:W3CDTF">2021-07-24T09:06:04Z</dcterms:modified>
</cp:coreProperties>
</file>