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uPBw9bVdwv6Czxwf/MYFwWKmd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  <a:srgbClr val="55C7CC"/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8"/>
    <p:restoredTop sz="94650"/>
  </p:normalViewPr>
  <p:slideViewPr>
    <p:cSldViewPr snapToGrid="0">
      <p:cViewPr varScale="1">
        <p:scale>
          <a:sx n="83" d="100"/>
          <a:sy n="8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2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1454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90EA30-2725-E3F5-1284-3A89816A0708}"/>
              </a:ext>
            </a:extLst>
          </p:cNvPr>
          <p:cNvSpPr txBox="1"/>
          <p:nvPr/>
        </p:nvSpPr>
        <p:spPr>
          <a:xfrm flipH="1">
            <a:off x="1342945" y="1373122"/>
            <a:ext cx="4403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Calculate the efficiency of biomass transfer between trophic levels in pyramids of biomass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7E5DEFA-6A9F-DA9C-A773-B5DE076B7D27}"/>
              </a:ext>
            </a:extLst>
          </p:cNvPr>
          <p:cNvSpPr/>
          <p:nvPr/>
        </p:nvSpPr>
        <p:spPr>
          <a:xfrm>
            <a:off x="187960" y="1389600"/>
            <a:ext cx="6482079" cy="44106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pyramids of biodiversity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75" name="Rectangle 3">
            <a:extLst>
              <a:ext uri="{FF2B5EF4-FFF2-40B4-BE49-F238E27FC236}">
                <a16:creationId xmlns:a16="http://schemas.microsoft.com/office/drawing/2014/main" id="{D638AE4F-85D5-628D-6E46-D6FE6AECA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45" y="1954522"/>
            <a:ext cx="6479399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Task 1. The picture shows a food chain. </a:t>
            </a:r>
          </a:p>
        </p:txBody>
      </p:sp>
      <p:sp>
        <p:nvSpPr>
          <p:cNvPr id="76" name="Rectangle 3">
            <a:extLst>
              <a:ext uri="{FF2B5EF4-FFF2-40B4-BE49-F238E27FC236}">
                <a16:creationId xmlns:a16="http://schemas.microsoft.com/office/drawing/2014/main" id="{13708118-EE2D-3D8E-9D3E-714F966E7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39" y="6708048"/>
            <a:ext cx="6479399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(B) The plants at the start of the food chain absorb energy. Where does this energy come from? Draw a ring around one answer. </a:t>
            </a:r>
          </a:p>
        </p:txBody>
      </p:sp>
      <p:sp>
        <p:nvSpPr>
          <p:cNvPr id="77" name="Rectangle 3">
            <a:extLst>
              <a:ext uri="{FF2B5EF4-FFF2-40B4-BE49-F238E27FC236}">
                <a16:creationId xmlns:a16="http://schemas.microsoft.com/office/drawing/2014/main" id="{888EE24C-32E8-A8DD-4DEB-643BDD4E7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53" y="8297724"/>
            <a:ext cx="6479399" cy="824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1.__________________________________________________________________________________________________________________________________________________________________2.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8" name="Rectangle 3">
            <a:extLst>
              <a:ext uri="{FF2B5EF4-FFF2-40B4-BE49-F238E27FC236}">
                <a16:creationId xmlns:a16="http://schemas.microsoft.com/office/drawing/2014/main" id="{56E5A235-5A61-5792-0281-6DDFF3E45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40" y="7818068"/>
            <a:ext cx="6479399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(C) Some energy is lost at each stage of the food chain. Give two ways in which energy may be lost from the food chain. </a:t>
            </a:r>
          </a:p>
        </p:txBody>
      </p:sp>
      <p:sp>
        <p:nvSpPr>
          <p:cNvPr id="79" name="Rectangle 3">
            <a:extLst>
              <a:ext uri="{FF2B5EF4-FFF2-40B4-BE49-F238E27FC236}">
                <a16:creationId xmlns:a16="http://schemas.microsoft.com/office/drawing/2014/main" id="{1D90C7B7-66EC-C4FF-8BB3-66A9E9EEA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75" y="2224735"/>
            <a:ext cx="6479399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(A) Which diagram shows a pyramid of biomass for the food chain in the picture? </a:t>
            </a:r>
          </a:p>
        </p:txBody>
      </p:sp>
      <p:pic>
        <p:nvPicPr>
          <p:cNvPr id="80" name="Picture 79" descr="Chart, box and whisker chart&#10;&#10;Description automatically generated">
            <a:extLst>
              <a:ext uri="{FF2B5EF4-FFF2-40B4-BE49-F238E27FC236}">
                <a16:creationId xmlns:a16="http://schemas.microsoft.com/office/drawing/2014/main" id="{B39D4EEE-C270-831D-F463-03A41EC79D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5909" y="2689208"/>
            <a:ext cx="3966181" cy="37486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>
            <a:reflection blurRad="12700" stA="0" endPos="28000" dist="5000" dir="5400000" sy="-100000" algn="bl" rotWithShape="0"/>
          </a:effectLst>
        </p:spPr>
      </p:pic>
      <p:sp>
        <p:nvSpPr>
          <p:cNvPr id="81" name="Rectangle 3">
            <a:extLst>
              <a:ext uri="{FF2B5EF4-FFF2-40B4-BE49-F238E27FC236}">
                <a16:creationId xmlns:a16="http://schemas.microsoft.com/office/drawing/2014/main" id="{F6176D76-A04F-6F33-60E2-F83DFDE68B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663" y="7222049"/>
            <a:ext cx="6479399" cy="331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             the water	`	  the sun		  minerals</a:t>
            </a:r>
          </a:p>
        </p:txBody>
      </p:sp>
    </p:spTree>
    <p:extLst>
      <p:ext uri="{BB962C8B-B14F-4D97-AF65-F5344CB8AC3E}">
        <p14:creationId xmlns:p14="http://schemas.microsoft.com/office/powerpoint/2010/main" val="97298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pyramids of biodiversity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5786EC58-4701-2692-91A0-2241D469F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75" y="1339044"/>
            <a:ext cx="6479399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Task 2. Scientists investigated a food chain in a wheat field immediately after the wheat had been harvested. Red kites are birds of prey. 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EC441EA-ED24-2486-5988-9CB4D230D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77" y="1781247"/>
            <a:ext cx="6479399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Clr>
                <a:srgbClr val="807E80"/>
              </a:buClr>
              <a:buAutoNum type="alphaUcParenBoth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The food chain for the wheat field is: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2FFFC7-55C2-49E2-D7E3-DA7908161892}"/>
              </a:ext>
            </a:extLst>
          </p:cNvPr>
          <p:cNvSpPr txBox="1"/>
          <p:nvPr/>
        </p:nvSpPr>
        <p:spPr>
          <a:xfrm>
            <a:off x="568609" y="2114802"/>
            <a:ext cx="1513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wheat grains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C0543C-78B6-A0A6-5D5A-EFEFE0F87396}"/>
              </a:ext>
            </a:extLst>
          </p:cNvPr>
          <p:cNvSpPr txBox="1"/>
          <p:nvPr/>
        </p:nvSpPr>
        <p:spPr>
          <a:xfrm>
            <a:off x="2657702" y="2114802"/>
            <a:ext cx="1513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field mice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A79B7F-AA10-AD72-E6AE-A3CBAB28533C}"/>
              </a:ext>
            </a:extLst>
          </p:cNvPr>
          <p:cNvSpPr txBox="1"/>
          <p:nvPr/>
        </p:nvSpPr>
        <p:spPr>
          <a:xfrm>
            <a:off x="4733289" y="2114802"/>
            <a:ext cx="15131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red kites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A2BFF8D-619E-66F8-2FEA-A97711E258B3}"/>
              </a:ext>
            </a:extLst>
          </p:cNvPr>
          <p:cNvCxnSpPr>
            <a:stCxn id="4" idx="3"/>
          </p:cNvCxnSpPr>
          <p:nvPr/>
        </p:nvCxnSpPr>
        <p:spPr>
          <a:xfrm>
            <a:off x="2081756" y="2284079"/>
            <a:ext cx="737644" cy="0"/>
          </a:xfrm>
          <a:prstGeom prst="straightConnector1">
            <a:avLst/>
          </a:prstGeom>
          <a:ln>
            <a:solidFill>
              <a:srgbClr val="55C7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BAB555E-0A17-9696-7194-49F79DE50153}"/>
              </a:ext>
            </a:extLst>
          </p:cNvPr>
          <p:cNvCxnSpPr>
            <a:cxnSpLocks/>
          </p:cNvCxnSpPr>
          <p:nvPr/>
        </p:nvCxnSpPr>
        <p:spPr>
          <a:xfrm>
            <a:off x="4038600" y="2284079"/>
            <a:ext cx="869893" cy="0"/>
          </a:xfrm>
          <a:prstGeom prst="straightConnector1">
            <a:avLst/>
          </a:prstGeom>
          <a:ln>
            <a:solidFill>
              <a:srgbClr val="55C7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3">
            <a:extLst>
              <a:ext uri="{FF2B5EF4-FFF2-40B4-BE49-F238E27FC236}">
                <a16:creationId xmlns:a16="http://schemas.microsoft.com/office/drawing/2014/main" id="{DE6A4177-D793-FBF1-F9EA-21A89AEB7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01" y="2531774"/>
            <a:ext cx="6479399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is the source of energy for the food chain? 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E1B87F7F-7870-AD7B-51A2-264EE03D1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601" y="2764393"/>
            <a:ext cx="6275375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4AE3AF05-5B99-5031-A39C-2594DFB5C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75" y="3097950"/>
            <a:ext cx="6479399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(B) The table shows the data the scientists collected. </a:t>
            </a:r>
          </a:p>
        </p:txBody>
      </p:sp>
      <p:graphicFrame>
        <p:nvGraphicFramePr>
          <p:cNvPr id="15" name="Table 95">
            <a:extLst>
              <a:ext uri="{FF2B5EF4-FFF2-40B4-BE49-F238E27FC236}">
                <a16:creationId xmlns:a16="http://schemas.microsoft.com/office/drawing/2014/main" id="{A8BF2E5F-77F4-B522-85AD-950177B21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105629"/>
              </p:ext>
            </p:extLst>
          </p:nvPr>
        </p:nvGraphicFramePr>
        <p:xfrm>
          <a:off x="208974" y="3462631"/>
          <a:ext cx="64450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946">
                  <a:extLst>
                    <a:ext uri="{9D8B030D-6E8A-4147-A177-3AD203B41FA5}">
                      <a16:colId xmlns:a16="http://schemas.microsoft.com/office/drawing/2014/main" val="3109048388"/>
                    </a:ext>
                  </a:extLst>
                </a:gridCol>
                <a:gridCol w="1404554">
                  <a:extLst>
                    <a:ext uri="{9D8B030D-6E8A-4147-A177-3AD203B41FA5}">
                      <a16:colId xmlns:a16="http://schemas.microsoft.com/office/drawing/2014/main" val="1117212410"/>
                    </a:ext>
                  </a:extLst>
                </a:gridCol>
                <a:gridCol w="1611250">
                  <a:extLst>
                    <a:ext uri="{9D8B030D-6E8A-4147-A177-3AD203B41FA5}">
                      <a16:colId xmlns:a16="http://schemas.microsoft.com/office/drawing/2014/main" val="92169854"/>
                    </a:ext>
                  </a:extLst>
                </a:gridCol>
                <a:gridCol w="1611250">
                  <a:extLst>
                    <a:ext uri="{9D8B030D-6E8A-4147-A177-3AD203B41FA5}">
                      <a16:colId xmlns:a16="http://schemas.microsoft.com/office/drawing/2014/main" val="1346985525"/>
                    </a:ext>
                  </a:extLst>
                </a:gridCol>
              </a:tblGrid>
              <a:tr h="36402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Organism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Estimated number in the field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Biomass of one organism in kg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Total biomass for field in kg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A2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3370238"/>
                  </a:ext>
                </a:extLst>
              </a:tr>
              <a:tr h="244709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Fallen wheat grains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40 000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0.0006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24.0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7900326"/>
                  </a:ext>
                </a:extLst>
              </a:tr>
              <a:tr h="244709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Red kites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1.0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-----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434484"/>
                  </a:ext>
                </a:extLst>
              </a:tr>
              <a:tr h="244709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Field mice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200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0.04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2FA2B4"/>
                          </a:solidFill>
                          <a:latin typeface="Arial Rounded MT Bold" panose="020F0704030504030204" pitchFamily="34" charset="77"/>
                        </a:rPr>
                        <a:t>-----</a:t>
                      </a:r>
                    </a:p>
                  </a:txBody>
                  <a:tcPr>
                    <a:lnL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FA2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46523"/>
                  </a:ext>
                </a:extLst>
              </a:tr>
            </a:tbl>
          </a:graphicData>
        </a:graphic>
      </p:graphicFrame>
      <p:sp>
        <p:nvSpPr>
          <p:cNvPr id="16" name="Rectangle 3">
            <a:extLst>
              <a:ext uri="{FF2B5EF4-FFF2-40B4-BE49-F238E27FC236}">
                <a16:creationId xmlns:a16="http://schemas.microsoft.com/office/drawing/2014/main" id="{AAB41F0D-BFF9-8A2C-0DE6-9279EBF61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73" y="5020139"/>
            <a:ext cx="6479399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(i) Complete the table by calculating the total biomass of red kites and of field mice. Write your answers in the table. 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92C78BB8-2599-BB10-EE20-87EF9A595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73" y="5475018"/>
            <a:ext cx="6479399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(ii) Use data from your completed table to draw a pyramid of biomass for the food chain shown in the table. </a:t>
            </a:r>
          </a:p>
        </p:txBody>
      </p:sp>
      <p:pic>
        <p:nvPicPr>
          <p:cNvPr id="18" name="Picture 17" descr="Chart, histogram&#10;&#10;Description automatically generated">
            <a:extLst>
              <a:ext uri="{FF2B5EF4-FFF2-40B4-BE49-F238E27FC236}">
                <a16:creationId xmlns:a16="http://schemas.microsoft.com/office/drawing/2014/main" id="{791FE861-3ECE-BF90-5FF1-3837796925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6544" y="5970075"/>
            <a:ext cx="5124256" cy="23210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rgbClr val="55C7CC"/>
            </a:solidFill>
          </a:ln>
          <a:effectLst>
            <a:reflection blurRad="12700" stA="0" endPos="28000" dist="5000" dir="5400000" sy="-100000" algn="bl" rotWithShape="0"/>
          </a:effectLst>
        </p:spPr>
      </p:pic>
      <p:sp>
        <p:nvSpPr>
          <p:cNvPr id="21" name="Rectangle 3">
            <a:extLst>
              <a:ext uri="{FF2B5EF4-FFF2-40B4-BE49-F238E27FC236}">
                <a16:creationId xmlns:a16="http://schemas.microsoft.com/office/drawing/2014/main" id="{C99EF598-73A3-BDA0-EBD9-CE6DD4AEE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386" y="8767810"/>
            <a:ext cx="6479399" cy="824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1.__________________________________________________________________________________________________________________________________________________________________2.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63710DE0-54D0-2928-E1D2-81E44F1CE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73" y="8331345"/>
            <a:ext cx="6479399" cy="45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(C) The scientists could not find the exact number of organisms in the wheat field. Suggest two reasons why. </a:t>
            </a:r>
          </a:p>
        </p:txBody>
      </p:sp>
    </p:spTree>
    <p:extLst>
      <p:ext uri="{BB962C8B-B14F-4D97-AF65-F5344CB8AC3E}">
        <p14:creationId xmlns:p14="http://schemas.microsoft.com/office/powerpoint/2010/main" val="701396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328</Words>
  <Application>Microsoft Macintosh PowerPoint</Application>
  <PresentationFormat>A4 Paper (210x297 mm)</PresentationFormat>
  <Paragraphs>41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</vt:lpstr>
      <vt:lpstr>Arial Rounded MT Bold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19</cp:revision>
  <dcterms:created xsi:type="dcterms:W3CDTF">2022-04-04T08:08:59Z</dcterms:created>
  <dcterms:modified xsi:type="dcterms:W3CDTF">2022-12-19T15:38:35Z</dcterms:modified>
</cp:coreProperties>
</file>