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EE77019-9651-42AA-B779-3250FA402666}" v="17" dt="2022-08-23T14:06:15.3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125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ydia Lane" userId="6cfbb8fb068cc2f0" providerId="LiveId" clId="{EEE77019-9651-42AA-B779-3250FA402666}"/>
    <pc:docChg chg="undo custSel modSld">
      <pc:chgData name="Lydia Lane" userId="6cfbb8fb068cc2f0" providerId="LiveId" clId="{EEE77019-9651-42AA-B779-3250FA402666}" dt="2022-08-23T14:06:35.094" v="269" actId="1076"/>
      <pc:docMkLst>
        <pc:docMk/>
      </pc:docMkLst>
      <pc:sldChg chg="addSp delSp modSp mod">
        <pc:chgData name="Lydia Lane" userId="6cfbb8fb068cc2f0" providerId="LiveId" clId="{EEE77019-9651-42AA-B779-3250FA402666}" dt="2022-08-23T14:03:00.826" v="222" actId="14100"/>
        <pc:sldMkLst>
          <pc:docMk/>
          <pc:sldMk cId="1079972526" sldId="256"/>
        </pc:sldMkLst>
        <pc:spChg chg="add mod">
          <ac:chgData name="Lydia Lane" userId="6cfbb8fb068cc2f0" providerId="LiveId" clId="{EEE77019-9651-42AA-B779-3250FA402666}" dt="2022-08-23T13:57:36.319" v="76" actId="20577"/>
          <ac:spMkLst>
            <pc:docMk/>
            <pc:sldMk cId="1079972526" sldId="256"/>
            <ac:spMk id="2" creationId="{44CB8A84-96BD-8261-123A-214B57527738}"/>
          </ac:spMkLst>
        </pc:spChg>
        <pc:spChg chg="mod">
          <ac:chgData name="Lydia Lane" userId="6cfbb8fb068cc2f0" providerId="LiveId" clId="{EEE77019-9651-42AA-B779-3250FA402666}" dt="2022-08-23T13:53:41.036" v="19" actId="20577"/>
          <ac:spMkLst>
            <pc:docMk/>
            <pc:sldMk cId="1079972526" sldId="256"/>
            <ac:spMk id="5" creationId="{B4856AE6-497E-94D4-0874-828A66F129BC}"/>
          </ac:spMkLst>
        </pc:spChg>
        <pc:spChg chg="mod">
          <ac:chgData name="Lydia Lane" userId="6cfbb8fb068cc2f0" providerId="LiveId" clId="{EEE77019-9651-42AA-B779-3250FA402666}" dt="2022-08-23T13:52:58.685" v="4" actId="1076"/>
          <ac:spMkLst>
            <pc:docMk/>
            <pc:sldMk cId="1079972526" sldId="256"/>
            <ac:spMk id="6" creationId="{18935DA8-1FDD-634E-3047-5007A9AB6A92}"/>
          </ac:spMkLst>
        </pc:spChg>
        <pc:spChg chg="add mod">
          <ac:chgData name="Lydia Lane" userId="6cfbb8fb068cc2f0" providerId="LiveId" clId="{EEE77019-9651-42AA-B779-3250FA402666}" dt="2022-08-23T14:02:49.975" v="221" actId="1076"/>
          <ac:spMkLst>
            <pc:docMk/>
            <pc:sldMk cId="1079972526" sldId="256"/>
            <ac:spMk id="14" creationId="{5D80FCF5-BF03-6285-05F2-6288C52BF918}"/>
          </ac:spMkLst>
        </pc:spChg>
        <pc:graphicFrameChg chg="add mod modGraphic">
          <ac:chgData name="Lydia Lane" userId="6cfbb8fb068cc2f0" providerId="LiveId" clId="{EEE77019-9651-42AA-B779-3250FA402666}" dt="2022-08-23T14:03:00.826" v="222" actId="14100"/>
          <ac:graphicFrameMkLst>
            <pc:docMk/>
            <pc:sldMk cId="1079972526" sldId="256"/>
            <ac:graphicFrameMk id="3" creationId="{A58259B4-744D-952B-2D1C-8D87B793C592}"/>
          </ac:graphicFrameMkLst>
        </pc:graphicFrameChg>
        <pc:picChg chg="add del mod">
          <ac:chgData name="Lydia Lane" userId="6cfbb8fb068cc2f0" providerId="LiveId" clId="{EEE77019-9651-42AA-B779-3250FA402666}" dt="2022-08-23T14:00:38.791" v="98"/>
          <ac:picMkLst>
            <pc:docMk/>
            <pc:sldMk cId="1079972526" sldId="256"/>
            <ac:picMk id="13" creationId="{120D0498-6153-F03D-A92B-D2A10F0A5B9B}"/>
          </ac:picMkLst>
        </pc:picChg>
      </pc:sldChg>
      <pc:sldChg chg="addSp delSp modSp mod">
        <pc:chgData name="Lydia Lane" userId="6cfbb8fb068cc2f0" providerId="LiveId" clId="{EEE77019-9651-42AA-B779-3250FA402666}" dt="2022-08-23T14:06:35.094" v="269" actId="1076"/>
        <pc:sldMkLst>
          <pc:docMk/>
          <pc:sldMk cId="319614584" sldId="257"/>
        </pc:sldMkLst>
        <pc:spChg chg="del">
          <ac:chgData name="Lydia Lane" userId="6cfbb8fb068cc2f0" providerId="LiveId" clId="{EEE77019-9651-42AA-B779-3250FA402666}" dt="2022-08-23T13:54:18.079" v="22" actId="478"/>
          <ac:spMkLst>
            <pc:docMk/>
            <pc:sldMk cId="319614584" sldId="257"/>
            <ac:spMk id="5" creationId="{B4856AE6-497E-94D4-0874-828A66F129BC}"/>
          </ac:spMkLst>
        </pc:spChg>
        <pc:spChg chg="del">
          <ac:chgData name="Lydia Lane" userId="6cfbb8fb068cc2f0" providerId="LiveId" clId="{EEE77019-9651-42AA-B779-3250FA402666}" dt="2022-08-23T13:54:18.079" v="22" actId="478"/>
          <ac:spMkLst>
            <pc:docMk/>
            <pc:sldMk cId="319614584" sldId="257"/>
            <ac:spMk id="6" creationId="{18935DA8-1FDD-634E-3047-5007A9AB6A92}"/>
          </ac:spMkLst>
        </pc:spChg>
        <pc:spChg chg="add mod">
          <ac:chgData name="Lydia Lane" userId="6cfbb8fb068cc2f0" providerId="LiveId" clId="{EEE77019-9651-42AA-B779-3250FA402666}" dt="2022-08-23T13:54:31.540" v="25" actId="1076"/>
          <ac:spMkLst>
            <pc:docMk/>
            <pc:sldMk cId="319614584" sldId="257"/>
            <ac:spMk id="12" creationId="{62839C6D-C98E-BB30-DD45-25432E5AF02F}"/>
          </ac:spMkLst>
        </pc:spChg>
        <pc:spChg chg="add mod">
          <ac:chgData name="Lydia Lane" userId="6cfbb8fb068cc2f0" providerId="LiveId" clId="{EEE77019-9651-42AA-B779-3250FA402666}" dt="2022-08-23T13:54:31.540" v="25" actId="1076"/>
          <ac:spMkLst>
            <pc:docMk/>
            <pc:sldMk cId="319614584" sldId="257"/>
            <ac:spMk id="13" creationId="{7C21EB8C-F6E4-EE5E-FA01-68CA944C9577}"/>
          </ac:spMkLst>
        </pc:spChg>
        <pc:spChg chg="add mod">
          <ac:chgData name="Lydia Lane" userId="6cfbb8fb068cc2f0" providerId="LiveId" clId="{EEE77019-9651-42AA-B779-3250FA402666}" dt="2022-08-23T14:04:08.704" v="248" actId="1076"/>
          <ac:spMkLst>
            <pc:docMk/>
            <pc:sldMk cId="319614584" sldId="257"/>
            <ac:spMk id="15" creationId="{D430AEB6-C412-EF8A-6D0E-644D9BE29F89}"/>
          </ac:spMkLst>
        </pc:spChg>
        <pc:spChg chg="add mod">
          <ac:chgData name="Lydia Lane" userId="6cfbb8fb068cc2f0" providerId="LiveId" clId="{EEE77019-9651-42AA-B779-3250FA402666}" dt="2022-08-23T14:05:02.307" v="254" actId="14100"/>
          <ac:spMkLst>
            <pc:docMk/>
            <pc:sldMk cId="319614584" sldId="257"/>
            <ac:spMk id="16" creationId="{32B0F58C-3BF9-6F6B-9C2A-1EE28048AD9A}"/>
          </ac:spMkLst>
        </pc:spChg>
        <pc:spChg chg="add mod">
          <ac:chgData name="Lydia Lane" userId="6cfbb8fb068cc2f0" providerId="LiveId" clId="{EEE77019-9651-42AA-B779-3250FA402666}" dt="2022-08-23T14:06:06.500" v="264" actId="20577"/>
          <ac:spMkLst>
            <pc:docMk/>
            <pc:sldMk cId="319614584" sldId="257"/>
            <ac:spMk id="17" creationId="{2D84882C-9852-D66D-4A82-A321F56232A1}"/>
          </ac:spMkLst>
        </pc:spChg>
        <pc:spChg chg="add mod">
          <ac:chgData name="Lydia Lane" userId="6cfbb8fb068cc2f0" providerId="LiveId" clId="{EEE77019-9651-42AA-B779-3250FA402666}" dt="2022-08-23T14:06:35.094" v="269" actId="1076"/>
          <ac:spMkLst>
            <pc:docMk/>
            <pc:sldMk cId="319614584" sldId="257"/>
            <ac:spMk id="18" creationId="{F290A719-2055-CD2A-48B7-0043033F8B54}"/>
          </ac:spMkLst>
        </pc:spChg>
        <pc:picChg chg="add mod">
          <ac:chgData name="Lydia Lane" userId="6cfbb8fb068cc2f0" providerId="LiveId" clId="{EEE77019-9651-42AA-B779-3250FA402666}" dt="2022-08-23T13:54:31.540" v="25" actId="1076"/>
          <ac:picMkLst>
            <pc:docMk/>
            <pc:sldMk cId="319614584" sldId="257"/>
            <ac:picMk id="2" creationId="{4428DD2A-388E-D715-C3E0-696064C4CB49}"/>
          </ac:picMkLst>
        </pc:picChg>
        <pc:picChg chg="del">
          <ac:chgData name="Lydia Lane" userId="6cfbb8fb068cc2f0" providerId="LiveId" clId="{EEE77019-9651-42AA-B779-3250FA402666}" dt="2022-08-23T13:54:18.079" v="22" actId="478"/>
          <ac:picMkLst>
            <pc:docMk/>
            <pc:sldMk cId="319614584" sldId="257"/>
            <ac:picMk id="3" creationId="{37281175-ABF1-6D9E-761B-C0155A7B4EC8}"/>
          </ac:picMkLst>
        </pc:picChg>
        <pc:picChg chg="del">
          <ac:chgData name="Lydia Lane" userId="6cfbb8fb068cc2f0" providerId="LiveId" clId="{EEE77019-9651-42AA-B779-3250FA402666}" dt="2022-08-23T13:54:18.079" v="22" actId="478"/>
          <ac:picMkLst>
            <pc:docMk/>
            <pc:sldMk cId="319614584" sldId="257"/>
            <ac:picMk id="4" creationId="{E34DF5AA-2C22-EB4F-6D4B-ADC981E2F46E}"/>
          </ac:picMkLst>
        </pc:picChg>
        <pc:picChg chg="add mod">
          <ac:chgData name="Lydia Lane" userId="6cfbb8fb068cc2f0" providerId="LiveId" clId="{EEE77019-9651-42AA-B779-3250FA402666}" dt="2022-08-23T13:54:31.540" v="25" actId="1076"/>
          <ac:picMkLst>
            <pc:docMk/>
            <pc:sldMk cId="319614584" sldId="257"/>
            <ac:picMk id="14" creationId="{96EB9902-49DC-AB28-7A47-BDC38DC0F39C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3D32-0D86-47CD-8344-914D3FD8B9CE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4397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3D32-0D86-47CD-8344-914D3FD8B9CE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0389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3D32-0D86-47CD-8344-914D3FD8B9CE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196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3D32-0D86-47CD-8344-914D3FD8B9CE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1200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3D32-0D86-47CD-8344-914D3FD8B9CE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7880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3D32-0D86-47CD-8344-914D3FD8B9CE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3176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3D32-0D86-47CD-8344-914D3FD8B9CE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2819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3D32-0D86-47CD-8344-914D3FD8B9CE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2132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3D32-0D86-47CD-8344-914D3FD8B9CE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9309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3D32-0D86-47CD-8344-914D3FD8B9CE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2622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3D32-0D86-47CD-8344-914D3FD8B9CE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6335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9A3D32-0D86-47CD-8344-914D3FD8B9CE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8074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phical user interface&#10;&#10;Description automatically generated">
            <a:extLst>
              <a:ext uri="{FF2B5EF4-FFF2-40B4-BE49-F238E27FC236}">
                <a16:creationId xmlns:a16="http://schemas.microsoft.com/office/drawing/2014/main" id="{E34DF5AA-2C22-EB4F-6D4B-ADC981E2F46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contrast="8000"/>
                    </a14:imgEffect>
                  </a14:imgLayer>
                </a14:imgProps>
              </a:ext>
            </a:extLst>
          </a:blip>
          <a:srcRect l="2994" t="13736" r="3923"/>
          <a:stretch/>
        </p:blipFill>
        <p:spPr>
          <a:xfrm>
            <a:off x="1689" y="0"/>
            <a:ext cx="6854622" cy="13896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4856AE6-497E-94D4-0874-828A66F129BC}"/>
              </a:ext>
            </a:extLst>
          </p:cNvPr>
          <p:cNvSpPr txBox="1"/>
          <p:nvPr/>
        </p:nvSpPr>
        <p:spPr>
          <a:xfrm>
            <a:off x="4440397" y="876273"/>
            <a:ext cx="1305618" cy="21544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Code: COP26S-03_02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935DA8-1FDD-634E-3047-5007A9AB6A92}"/>
              </a:ext>
            </a:extLst>
          </p:cNvPr>
          <p:cNvSpPr txBox="1"/>
          <p:nvPr/>
        </p:nvSpPr>
        <p:spPr>
          <a:xfrm>
            <a:off x="1003862" y="190438"/>
            <a:ext cx="339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Mission Assignment: Explore what financial institutions must do to play their part 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DE1F7B8-BCE5-7A1B-F671-F6423B2D06F1}"/>
              </a:ext>
            </a:extLst>
          </p:cNvPr>
          <p:cNvSpPr/>
          <p:nvPr/>
        </p:nvSpPr>
        <p:spPr>
          <a:xfrm>
            <a:off x="362" y="9636314"/>
            <a:ext cx="6856311" cy="274115"/>
          </a:xfrm>
          <a:prstGeom prst="rect">
            <a:avLst/>
          </a:prstGeom>
          <a:solidFill>
            <a:srgbClr val="54C7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9A0ED68-E121-24B6-354A-E29FE1B24753}"/>
              </a:ext>
            </a:extLst>
          </p:cNvPr>
          <p:cNvSpPr txBox="1"/>
          <p:nvPr/>
        </p:nvSpPr>
        <p:spPr>
          <a:xfrm>
            <a:off x="3911821" y="9669124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2022 All Rights Reserved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276D4FB-3FBD-9163-AB12-ECF234AA7C18}"/>
              </a:ext>
            </a:extLst>
          </p:cNvPr>
          <p:cNvSpPr/>
          <p:nvPr/>
        </p:nvSpPr>
        <p:spPr>
          <a:xfrm>
            <a:off x="18029" y="9343447"/>
            <a:ext cx="543164" cy="547038"/>
          </a:xfrm>
          <a:prstGeom prst="ellipse">
            <a:avLst/>
          </a:prstGeom>
          <a:solidFill>
            <a:srgbClr val="54C7CC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A70C6CB-90C1-974A-797E-E9CF65C23BF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155356" y="9381617"/>
            <a:ext cx="263235" cy="49905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2A2B1F2-F666-F146-B63E-E4C76BBD212E}"/>
              </a:ext>
            </a:extLst>
          </p:cNvPr>
          <p:cNvSpPr txBox="1"/>
          <p:nvPr/>
        </p:nvSpPr>
        <p:spPr>
          <a:xfrm>
            <a:off x="188913" y="9455891"/>
            <a:ext cx="1134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2</a:t>
            </a:r>
          </a:p>
        </p:txBody>
      </p:sp>
      <p:pic>
        <p:nvPicPr>
          <p:cNvPr id="12" name="Picture 11" descr="Text&#10;&#10;Description automatically generated">
            <a:extLst>
              <a:ext uri="{FF2B5EF4-FFF2-40B4-BE49-F238E27FC236}">
                <a16:creationId xmlns:a16="http://schemas.microsoft.com/office/drawing/2014/main" id="{9340984F-C8E8-3887-84F9-1525ED44E4B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3879" y="250837"/>
            <a:ext cx="2076707" cy="54881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4CB8A84-96BD-8261-123A-214B57527738}"/>
              </a:ext>
            </a:extLst>
          </p:cNvPr>
          <p:cNvSpPr txBox="1"/>
          <p:nvPr/>
        </p:nvSpPr>
        <p:spPr>
          <a:xfrm>
            <a:off x="165902" y="1384584"/>
            <a:ext cx="6525230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Consider your school’s upstream emissions and how you can have a say in </a:t>
            </a:r>
            <a:r>
              <a:rPr lang="en-US" sz="1200" dirty="0" err="1">
                <a:solidFill>
                  <a:srgbClr val="807E80"/>
                </a:solidFill>
                <a:latin typeface="Arial Rounded MT Bold" panose="020F0704030504030204" pitchFamily="34" charset="77"/>
              </a:rPr>
              <a:t>minimising</a:t>
            </a:r>
            <a:r>
              <a:rPr lang="en-US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 them. Work together to investigate the supply chain of your school, filling out the below action plan with your findings.</a:t>
            </a:r>
          </a:p>
        </p:txBody>
      </p:sp>
      <p:graphicFrame>
        <p:nvGraphicFramePr>
          <p:cNvPr id="3" name="Table 8">
            <a:extLst>
              <a:ext uri="{FF2B5EF4-FFF2-40B4-BE49-F238E27FC236}">
                <a16:creationId xmlns:a16="http://schemas.microsoft.com/office/drawing/2014/main" id="{A58259B4-744D-952B-2D1C-8D87B793C5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625013"/>
              </p:ext>
            </p:extLst>
          </p:nvPr>
        </p:nvGraphicFramePr>
        <p:xfrm>
          <a:off x="188913" y="2122081"/>
          <a:ext cx="6491674" cy="53393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7187">
                  <a:extLst>
                    <a:ext uri="{9D8B030D-6E8A-4147-A177-3AD203B41FA5}">
                      <a16:colId xmlns:a16="http://schemas.microsoft.com/office/drawing/2014/main" val="1475281946"/>
                    </a:ext>
                  </a:extLst>
                </a:gridCol>
                <a:gridCol w="4864487">
                  <a:extLst>
                    <a:ext uri="{9D8B030D-6E8A-4147-A177-3AD203B41FA5}">
                      <a16:colId xmlns:a16="http://schemas.microsoft.com/office/drawing/2014/main" val="1012696998"/>
                    </a:ext>
                  </a:extLst>
                </a:gridCol>
              </a:tblGrid>
              <a:tr h="980701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Who supplies your energy and is it supplied responsibly?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noProof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3346561"/>
                  </a:ext>
                </a:extLst>
              </a:tr>
              <a:tr h="980701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Who supplies your water and is it supplied responsibly?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9240023"/>
                  </a:ext>
                </a:extLst>
              </a:tr>
              <a:tr h="1198635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Who supplies your classroom equipment and are they supplied responsibly?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9832230"/>
                  </a:ext>
                </a:extLst>
              </a:tr>
              <a:tr h="980701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Who supplies your catering and is it supplied responsibly?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1963968"/>
                  </a:ext>
                </a:extLst>
              </a:tr>
              <a:tr h="1198635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Who supplies your transportation needs and is it supplied responsibly?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2717316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5D80FCF5-BF03-6285-05F2-6288C52BF918}"/>
              </a:ext>
            </a:extLst>
          </p:cNvPr>
          <p:cNvSpPr txBox="1"/>
          <p:nvPr/>
        </p:nvSpPr>
        <p:spPr>
          <a:xfrm>
            <a:off x="165902" y="7609232"/>
            <a:ext cx="6525230" cy="212365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Choose one of the following tasks to help make positive changes to your school’s supply chain:</a:t>
            </a:r>
          </a:p>
          <a:p>
            <a:pPr algn="ctr"/>
            <a:endParaRPr lang="en-US" sz="12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  <a:p>
            <a:pPr algn="ctr"/>
            <a:r>
              <a:rPr lang="en-US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Write a supply chain policy</a:t>
            </a:r>
          </a:p>
          <a:p>
            <a:pPr algn="ctr"/>
            <a:endParaRPr lang="en-US" sz="12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  <a:p>
            <a:pPr algn="ctr"/>
            <a:r>
              <a:rPr lang="en-US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Design a communications strategy</a:t>
            </a:r>
          </a:p>
          <a:p>
            <a:pPr algn="ctr"/>
            <a:endParaRPr lang="en-US" sz="12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  <a:p>
            <a:pPr algn="ctr"/>
            <a:r>
              <a:rPr lang="en-US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Create an action plan to measure your company's Emissions supply Chain</a:t>
            </a:r>
          </a:p>
          <a:p>
            <a:pPr algn="ctr"/>
            <a:endParaRPr lang="en-US" sz="12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  <a:p>
            <a:pPr algn="ctr"/>
            <a:r>
              <a:rPr lang="en-US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Write an action plan which works towards global net zero.</a:t>
            </a:r>
          </a:p>
          <a:p>
            <a:pPr algn="ctr"/>
            <a:endParaRPr lang="en-US" sz="12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079972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DE1F7B8-BCE5-7A1B-F671-F6423B2D06F1}"/>
              </a:ext>
            </a:extLst>
          </p:cNvPr>
          <p:cNvSpPr/>
          <p:nvPr/>
        </p:nvSpPr>
        <p:spPr>
          <a:xfrm>
            <a:off x="362" y="9636314"/>
            <a:ext cx="6856311" cy="274115"/>
          </a:xfrm>
          <a:prstGeom prst="rect">
            <a:avLst/>
          </a:prstGeom>
          <a:solidFill>
            <a:srgbClr val="54C7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9A0ED68-E121-24B6-354A-E29FE1B24753}"/>
              </a:ext>
            </a:extLst>
          </p:cNvPr>
          <p:cNvSpPr txBox="1"/>
          <p:nvPr/>
        </p:nvSpPr>
        <p:spPr>
          <a:xfrm>
            <a:off x="3911821" y="9669124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2022 All Rights Reserved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276D4FB-3FBD-9163-AB12-ECF234AA7C18}"/>
              </a:ext>
            </a:extLst>
          </p:cNvPr>
          <p:cNvSpPr/>
          <p:nvPr/>
        </p:nvSpPr>
        <p:spPr>
          <a:xfrm>
            <a:off x="18029" y="9343447"/>
            <a:ext cx="543164" cy="547038"/>
          </a:xfrm>
          <a:prstGeom prst="ellipse">
            <a:avLst/>
          </a:prstGeom>
          <a:solidFill>
            <a:srgbClr val="54C7CC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A70C6CB-90C1-974A-797E-E9CF65C23B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155356" y="9381617"/>
            <a:ext cx="263235" cy="49905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2A2B1F2-F666-F146-B63E-E4C76BBD212E}"/>
              </a:ext>
            </a:extLst>
          </p:cNvPr>
          <p:cNvSpPr txBox="1"/>
          <p:nvPr/>
        </p:nvSpPr>
        <p:spPr>
          <a:xfrm>
            <a:off x="188913" y="9455891"/>
            <a:ext cx="1134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4</a:t>
            </a:r>
          </a:p>
        </p:txBody>
      </p:sp>
      <p:pic>
        <p:nvPicPr>
          <p:cNvPr id="2" name="Picture 1" descr="Graphical user interface&#10;&#10;Description automatically generated">
            <a:extLst>
              <a:ext uri="{FF2B5EF4-FFF2-40B4-BE49-F238E27FC236}">
                <a16:creationId xmlns:a16="http://schemas.microsoft.com/office/drawing/2014/main" id="{4428DD2A-388E-D715-C3E0-696064C4CB4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  <a14:imgEffect>
                      <a14:brightnessContrast contrast="8000"/>
                    </a14:imgEffect>
                  </a14:imgLayer>
                </a14:imgProps>
              </a:ext>
            </a:extLst>
          </a:blip>
          <a:srcRect l="2994" t="13736" r="3923"/>
          <a:stretch/>
        </p:blipFill>
        <p:spPr>
          <a:xfrm>
            <a:off x="-203" y="0"/>
            <a:ext cx="6854622" cy="13896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62839C6D-C98E-BB30-DD45-25432E5AF02F}"/>
              </a:ext>
            </a:extLst>
          </p:cNvPr>
          <p:cNvSpPr txBox="1"/>
          <p:nvPr/>
        </p:nvSpPr>
        <p:spPr>
          <a:xfrm>
            <a:off x="4438505" y="876273"/>
            <a:ext cx="1305618" cy="21544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Code: COP26S-03_02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C21EB8C-F6E4-EE5E-FA01-68CA944C9577}"/>
              </a:ext>
            </a:extLst>
          </p:cNvPr>
          <p:cNvSpPr txBox="1"/>
          <p:nvPr/>
        </p:nvSpPr>
        <p:spPr>
          <a:xfrm>
            <a:off x="1001970" y="190438"/>
            <a:ext cx="339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Mission Assignment: Explore what financial institutions must do to play their part  </a:t>
            </a:r>
          </a:p>
        </p:txBody>
      </p:sp>
      <p:pic>
        <p:nvPicPr>
          <p:cNvPr id="14" name="Picture 13" descr="Text&#10;&#10;Description automatically generated">
            <a:extLst>
              <a:ext uri="{FF2B5EF4-FFF2-40B4-BE49-F238E27FC236}">
                <a16:creationId xmlns:a16="http://schemas.microsoft.com/office/drawing/2014/main" id="{96EB9902-49DC-AB28-7A47-BDC38DC0F39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1987" y="250837"/>
            <a:ext cx="2076707" cy="548813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D430AEB6-C412-EF8A-6D0E-644D9BE29F89}"/>
              </a:ext>
            </a:extLst>
          </p:cNvPr>
          <p:cNvSpPr txBox="1"/>
          <p:nvPr/>
        </p:nvSpPr>
        <p:spPr>
          <a:xfrm>
            <a:off x="164493" y="1406428"/>
            <a:ext cx="652523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Taking the supply chain emissions of your current school into account, design an eco-school and an eco-school system.</a:t>
            </a:r>
          </a:p>
        </p:txBody>
      </p:sp>
      <p:sp>
        <p:nvSpPr>
          <p:cNvPr id="16" name="Rounded Rectangle 87">
            <a:extLst>
              <a:ext uri="{FF2B5EF4-FFF2-40B4-BE49-F238E27FC236}">
                <a16:creationId xmlns:a16="http://schemas.microsoft.com/office/drawing/2014/main" id="{32B0F58C-3BF9-6F6B-9C2A-1EE28048AD9A}"/>
              </a:ext>
            </a:extLst>
          </p:cNvPr>
          <p:cNvSpPr/>
          <p:nvPr/>
        </p:nvSpPr>
        <p:spPr>
          <a:xfrm>
            <a:off x="187832" y="1926291"/>
            <a:ext cx="6478552" cy="5229252"/>
          </a:xfrm>
          <a:prstGeom prst="roundRect">
            <a:avLst>
              <a:gd name="adj" fmla="val 4891"/>
            </a:avLst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rgbClr val="33CCCC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D84882C-9852-D66D-4A82-A321F56232A1}"/>
              </a:ext>
            </a:extLst>
          </p:cNvPr>
          <p:cNvSpPr txBox="1"/>
          <p:nvPr/>
        </p:nvSpPr>
        <p:spPr>
          <a:xfrm>
            <a:off x="164493" y="7205338"/>
            <a:ext cx="652523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Evaluate your eco-school with your current school in mind. How achievable is this?</a:t>
            </a:r>
          </a:p>
        </p:txBody>
      </p:sp>
      <p:sp>
        <p:nvSpPr>
          <p:cNvPr id="18" name="Rounded Rectangle 87">
            <a:extLst>
              <a:ext uri="{FF2B5EF4-FFF2-40B4-BE49-F238E27FC236}">
                <a16:creationId xmlns:a16="http://schemas.microsoft.com/office/drawing/2014/main" id="{F290A719-2055-CD2A-48B7-0043033F8B54}"/>
              </a:ext>
            </a:extLst>
          </p:cNvPr>
          <p:cNvSpPr/>
          <p:nvPr/>
        </p:nvSpPr>
        <p:spPr>
          <a:xfrm>
            <a:off x="164493" y="7528555"/>
            <a:ext cx="6478552" cy="1751503"/>
          </a:xfrm>
          <a:prstGeom prst="roundRect">
            <a:avLst>
              <a:gd name="adj" fmla="val 4891"/>
            </a:avLst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rgbClr val="33CCCC"/>
              </a:solidFill>
              <a:latin typeface="Arial Rounded MT Bold" panose="020F070403050403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196145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</TotalTime>
  <Words>220</Words>
  <Application>Microsoft Office PowerPoint</Application>
  <PresentationFormat>A4 Paper (210x297 mm)</PresentationFormat>
  <Paragraphs>25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Lydia Lane</dc:creator>
  <cp:lastModifiedBy>Lydia Lane</cp:lastModifiedBy>
  <cp:revision>1</cp:revision>
  <dcterms:created xsi:type="dcterms:W3CDTF">2022-08-23T08:26:28Z</dcterms:created>
  <dcterms:modified xsi:type="dcterms:W3CDTF">2022-08-23T14:06:39Z</dcterms:modified>
</cp:coreProperties>
</file>