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gQ8cYBRCxcCefFCKEOkvSqygep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05590A-B6FA-4734-BA3B-4419DFF00E3D}">
  <a:tblStyle styleId="{9005590A-B6FA-4734-BA3B-4419DFF00E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8"/>
    <p:restoredTop sz="94692"/>
  </p:normalViewPr>
  <p:slideViewPr>
    <p:cSldViewPr snapToGrid="0">
      <p:cViewPr varScale="1">
        <p:scale>
          <a:sx n="73" d="100"/>
          <a:sy n="73" d="100"/>
        </p:scale>
        <p:origin x="204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5" name="Google Shape;75;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2" name="Google Shape;132;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8" name="Google Shape;138;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7" name="Google Shape;87;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00" name="Google Shape;100;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02" name="Google Shape;102;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18" name="Google Shape;118;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19" name="Google Shape;119;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3"/>
          <p:cNvSpPr>
            <a:spLocks noGrp="1"/>
          </p:cNvSpPr>
          <p:nvPr>
            <p:ph type="pic" idx="2"/>
          </p:nvPr>
        </p:nvSpPr>
        <p:spPr>
          <a:xfrm>
            <a:off x="2915543" y="1426283"/>
            <a:ext cx="3471863" cy="7039681"/>
          </a:xfrm>
          <a:prstGeom prst="rect">
            <a:avLst/>
          </a:prstGeom>
          <a:noFill/>
          <a:ln>
            <a:noFill/>
          </a:ln>
        </p:spPr>
      </p:sp>
      <p:sp>
        <p:nvSpPr>
          <p:cNvPr id="125" name="Google Shape;125;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26" name="Google Shape;126;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p:nvPr/>
        </p:nvSpPr>
        <p:spPr>
          <a:xfrm>
            <a:off x="0" y="1"/>
            <a:ext cx="6858000" cy="1062318"/>
          </a:xfrm>
          <a:prstGeom prst="rect">
            <a:avLst/>
          </a:prstGeom>
          <a:solidFill>
            <a:srgbClr val="38D4D6"/>
          </a:solidFill>
          <a:ln w="12700" cap="flat" cmpd="sng">
            <a:solidFill>
              <a:srgbClr val="00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 name="Google Shape;9;p4"/>
          <p:cNvSpPr/>
          <p:nvPr/>
        </p:nvSpPr>
        <p:spPr>
          <a:xfrm>
            <a:off x="0" y="9624786"/>
            <a:ext cx="6858000" cy="305322"/>
          </a:xfrm>
          <a:prstGeom prst="rect">
            <a:avLst/>
          </a:prstGeom>
          <a:solidFill>
            <a:srgbClr val="38D4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p:nvPr/>
        </p:nvSpPr>
        <p:spPr>
          <a:xfrm>
            <a:off x="170690" y="1216149"/>
            <a:ext cx="6503172" cy="8266803"/>
          </a:xfrm>
          <a:prstGeom prst="roundRect">
            <a:avLst>
              <a:gd name="adj" fmla="val 2594"/>
            </a:avLst>
          </a:prstGeom>
          <a:noFill/>
          <a:ln w="28575"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Rounded"/>
              <a:ea typeface="Arial Rounded"/>
              <a:cs typeface="Arial Rounded"/>
              <a:sym typeface="Arial Rounded"/>
            </a:endParaRPr>
          </a:p>
        </p:txBody>
      </p:sp>
      <p:sp>
        <p:nvSpPr>
          <p:cNvPr id="13" name="Google Shape;13;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4" descr="A picture containing graphical user interface&#10;&#10;Description automatically generated"/>
          <p:cNvPicPr preferRelativeResize="0"/>
          <p:nvPr/>
        </p:nvPicPr>
        <p:blipFill rotWithShape="1">
          <a:blip r:embed="rId13">
            <a:alphaModFix/>
          </a:blip>
          <a:srcRect r="67643"/>
          <a:stretch/>
        </p:blipFill>
        <p:spPr>
          <a:xfrm>
            <a:off x="170690" y="162670"/>
            <a:ext cx="751977" cy="717630"/>
          </a:xfrm>
          <a:prstGeom prst="rect">
            <a:avLst/>
          </a:prstGeom>
          <a:noFill/>
          <a:ln>
            <a:noFill/>
          </a:ln>
          <a:effectLst>
            <a:outerShdw blurRad="50800" dist="38100" dir="2700000" algn="tl" rotWithShape="0">
              <a:srgbClr val="000000">
                <a:alpha val="40000"/>
              </a:srgbClr>
            </a:outerShdw>
          </a:effectLst>
        </p:spPr>
      </p:pic>
      <p:sp>
        <p:nvSpPr>
          <p:cNvPr id="15" name="Google Shape;15;p4"/>
          <p:cNvSpPr/>
          <p:nvPr/>
        </p:nvSpPr>
        <p:spPr>
          <a:xfrm>
            <a:off x="1093357" y="177564"/>
            <a:ext cx="5580506" cy="717631"/>
          </a:xfrm>
          <a:prstGeom prst="roundRect">
            <a:avLst>
              <a:gd name="adj" fmla="val 16667"/>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Rounded"/>
              <a:ea typeface="Arial Rounded"/>
              <a:cs typeface="Arial Rounded"/>
              <a:sym typeface="Arial Rounded"/>
            </a:endParaRPr>
          </a:p>
        </p:txBody>
      </p:sp>
      <p:grpSp>
        <p:nvGrpSpPr>
          <p:cNvPr id="16" name="Google Shape;16;p4"/>
          <p:cNvGrpSpPr/>
          <p:nvPr/>
        </p:nvGrpSpPr>
        <p:grpSpPr>
          <a:xfrm>
            <a:off x="529022" y="970622"/>
            <a:ext cx="382946" cy="382526"/>
            <a:chOff x="1761370" y="3168673"/>
            <a:chExt cx="751977" cy="717630"/>
          </a:xfrm>
        </p:grpSpPr>
        <p:sp>
          <p:nvSpPr>
            <p:cNvPr id="17" name="Google Shape;17;p4"/>
            <p:cNvSpPr/>
            <p:nvPr/>
          </p:nvSpPr>
          <p:spPr>
            <a:xfrm>
              <a:off x="1790881" y="3195510"/>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4"/>
            <p:cNvSpPr/>
            <p:nvPr/>
          </p:nvSpPr>
          <p:spPr>
            <a:xfrm>
              <a:off x="1761370" y="3168673"/>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9" name="Google Shape;19;p4" descr="Icon&#10;&#10;Description automatically generated"/>
            <p:cNvPicPr preferRelativeResize="0"/>
            <p:nvPr/>
          </p:nvPicPr>
          <p:blipFill rotWithShape="1">
            <a:blip r:embed="rId14">
              <a:alphaModFix/>
            </a:blip>
            <a:srcRect/>
            <a:stretch/>
          </p:blipFill>
          <p:spPr>
            <a:xfrm>
              <a:off x="1858226" y="3303380"/>
              <a:ext cx="586284" cy="492628"/>
            </a:xfrm>
            <a:prstGeom prst="rect">
              <a:avLst/>
            </a:prstGeom>
            <a:noFill/>
            <a:ln>
              <a:noFill/>
            </a:ln>
          </p:spPr>
        </p:pic>
      </p:grpSp>
      <p:grpSp>
        <p:nvGrpSpPr>
          <p:cNvPr id="20" name="Google Shape;20;p4"/>
          <p:cNvGrpSpPr/>
          <p:nvPr/>
        </p:nvGrpSpPr>
        <p:grpSpPr>
          <a:xfrm>
            <a:off x="958811" y="753404"/>
            <a:ext cx="651649" cy="631333"/>
            <a:chOff x="964200" y="1717382"/>
            <a:chExt cx="751977" cy="717630"/>
          </a:xfrm>
        </p:grpSpPr>
        <p:sp>
          <p:nvSpPr>
            <p:cNvPr id="21" name="Google Shape;21;p4"/>
            <p:cNvSpPr/>
            <p:nvPr/>
          </p:nvSpPr>
          <p:spPr>
            <a:xfrm>
              <a:off x="993711" y="174421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4"/>
            <p:cNvSpPr/>
            <p:nvPr/>
          </p:nvSpPr>
          <p:spPr>
            <a:xfrm>
              <a:off x="964200" y="171738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 name="Google Shape;23;p4" descr="Icon&#10;&#10;Description automatically generated"/>
            <p:cNvPicPr preferRelativeResize="0"/>
            <p:nvPr/>
          </p:nvPicPr>
          <p:blipFill rotWithShape="1">
            <a:blip r:embed="rId15">
              <a:alphaModFix/>
            </a:blip>
            <a:srcRect/>
            <a:stretch/>
          </p:blipFill>
          <p:spPr>
            <a:xfrm>
              <a:off x="1090624" y="1850961"/>
              <a:ext cx="516096" cy="365418"/>
            </a:xfrm>
            <a:prstGeom prst="rect">
              <a:avLst/>
            </a:prstGeom>
            <a:noFill/>
            <a:ln>
              <a:noFill/>
            </a:ln>
          </p:spPr>
        </p:pic>
      </p:grpSp>
      <p:grpSp>
        <p:nvGrpSpPr>
          <p:cNvPr id="24" name="Google Shape;24;p4"/>
          <p:cNvGrpSpPr/>
          <p:nvPr/>
        </p:nvGrpSpPr>
        <p:grpSpPr>
          <a:xfrm>
            <a:off x="1694319" y="632875"/>
            <a:ext cx="544625" cy="523220"/>
            <a:chOff x="992741" y="2082272"/>
            <a:chExt cx="751977" cy="717630"/>
          </a:xfrm>
        </p:grpSpPr>
        <p:sp>
          <p:nvSpPr>
            <p:cNvPr id="25" name="Google Shape;25;p4"/>
            <p:cNvSpPr/>
            <p:nvPr/>
          </p:nvSpPr>
          <p:spPr>
            <a:xfrm>
              <a:off x="1022252" y="210910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4"/>
            <p:cNvSpPr/>
            <p:nvPr/>
          </p:nvSpPr>
          <p:spPr>
            <a:xfrm>
              <a:off x="992741" y="208227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7" name="Google Shape;27;p4" descr="Icon&#10;&#10;Description automatically generated"/>
            <p:cNvPicPr preferRelativeResize="0"/>
            <p:nvPr/>
          </p:nvPicPr>
          <p:blipFill rotWithShape="1">
            <a:blip r:embed="rId16">
              <a:alphaModFix/>
            </a:blip>
            <a:srcRect/>
            <a:stretch/>
          </p:blipFill>
          <p:spPr>
            <a:xfrm>
              <a:off x="1124027" y="2244941"/>
              <a:ext cx="489403" cy="340202"/>
            </a:xfrm>
            <a:prstGeom prst="rect">
              <a:avLst/>
            </a:prstGeom>
            <a:noFill/>
            <a:ln>
              <a:noFill/>
            </a:ln>
          </p:spPr>
        </p:pic>
      </p:grpSp>
      <p:grpSp>
        <p:nvGrpSpPr>
          <p:cNvPr id="28" name="Google Shape;28;p4"/>
          <p:cNvGrpSpPr/>
          <p:nvPr/>
        </p:nvGrpSpPr>
        <p:grpSpPr>
          <a:xfrm>
            <a:off x="2308049" y="743153"/>
            <a:ext cx="583454" cy="651836"/>
            <a:chOff x="2217067" y="1917395"/>
            <a:chExt cx="761257" cy="807096"/>
          </a:xfrm>
        </p:grpSpPr>
        <p:sp>
          <p:nvSpPr>
            <p:cNvPr id="29" name="Google Shape;29;p4"/>
            <p:cNvSpPr/>
            <p:nvPr/>
          </p:nvSpPr>
          <p:spPr>
            <a:xfrm>
              <a:off x="2255858" y="1981892"/>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4"/>
            <p:cNvSpPr/>
            <p:nvPr/>
          </p:nvSpPr>
          <p:spPr>
            <a:xfrm>
              <a:off x="2226347" y="1955055"/>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1" name="Google Shape;31;p4" descr="A white windmill with a black background&#10;&#10;Description automatically generated with medium confidence"/>
            <p:cNvPicPr preferRelativeResize="0"/>
            <p:nvPr/>
          </p:nvPicPr>
          <p:blipFill rotWithShape="1">
            <a:blip r:embed="rId17">
              <a:alphaModFix/>
            </a:blip>
            <a:srcRect/>
            <a:stretch/>
          </p:blipFill>
          <p:spPr>
            <a:xfrm>
              <a:off x="2217067" y="1917395"/>
              <a:ext cx="751977" cy="807096"/>
            </a:xfrm>
            <a:prstGeom prst="rect">
              <a:avLst/>
            </a:prstGeom>
            <a:noFill/>
            <a:ln>
              <a:noFill/>
            </a:ln>
          </p:spPr>
        </p:pic>
      </p:grpSp>
      <p:grpSp>
        <p:nvGrpSpPr>
          <p:cNvPr id="32" name="Google Shape;32;p4"/>
          <p:cNvGrpSpPr/>
          <p:nvPr/>
        </p:nvGrpSpPr>
        <p:grpSpPr>
          <a:xfrm>
            <a:off x="2954801" y="632875"/>
            <a:ext cx="549161" cy="523220"/>
            <a:chOff x="2954801" y="632875"/>
            <a:chExt cx="549161" cy="523220"/>
          </a:xfrm>
        </p:grpSpPr>
        <p:sp>
          <p:nvSpPr>
            <p:cNvPr id="33" name="Google Shape;33;p4"/>
            <p:cNvSpPr/>
            <p:nvPr/>
          </p:nvSpPr>
          <p:spPr>
            <a:xfrm>
              <a:off x="2976353" y="652442"/>
              <a:ext cx="510880" cy="48408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4"/>
            <p:cNvSpPr/>
            <p:nvPr/>
          </p:nvSpPr>
          <p:spPr>
            <a:xfrm>
              <a:off x="2954801" y="632875"/>
              <a:ext cx="549161" cy="52322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5" name="Google Shape;35;p4" descr="Icon&#10;&#10;Description automatically generated"/>
            <p:cNvPicPr preferRelativeResize="0"/>
            <p:nvPr/>
          </p:nvPicPr>
          <p:blipFill rotWithShape="1">
            <a:blip r:embed="rId18">
              <a:alphaModFix/>
            </a:blip>
            <a:srcRect/>
            <a:stretch/>
          </p:blipFill>
          <p:spPr>
            <a:xfrm>
              <a:off x="3016500" y="670402"/>
              <a:ext cx="456198" cy="430854"/>
            </a:xfrm>
            <a:prstGeom prst="rect">
              <a:avLst/>
            </a:prstGeom>
            <a:noFill/>
            <a:ln>
              <a:noFill/>
            </a:ln>
          </p:spPr>
        </p:pic>
      </p:grpSp>
      <p:grpSp>
        <p:nvGrpSpPr>
          <p:cNvPr id="36" name="Google Shape;36;p4"/>
          <p:cNvGrpSpPr/>
          <p:nvPr/>
        </p:nvGrpSpPr>
        <p:grpSpPr>
          <a:xfrm>
            <a:off x="3566338" y="803603"/>
            <a:ext cx="471358" cy="441555"/>
            <a:chOff x="1866422" y="1624526"/>
            <a:chExt cx="751977" cy="717630"/>
          </a:xfrm>
        </p:grpSpPr>
        <p:sp>
          <p:nvSpPr>
            <p:cNvPr id="37" name="Google Shape;37;p4"/>
            <p:cNvSpPr/>
            <p:nvPr/>
          </p:nvSpPr>
          <p:spPr>
            <a:xfrm>
              <a:off x="1895933" y="1651363"/>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4"/>
            <p:cNvSpPr/>
            <p:nvPr/>
          </p:nvSpPr>
          <p:spPr>
            <a:xfrm>
              <a:off x="1866422" y="1624526"/>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9" name="Google Shape;39;p4" descr="Free White Tractor 2 Icon - Download White Tractor 2 Icon"/>
            <p:cNvPicPr preferRelativeResize="0"/>
            <p:nvPr/>
          </p:nvPicPr>
          <p:blipFill rotWithShape="1">
            <a:blip r:embed="rId19">
              <a:alphaModFix/>
            </a:blip>
            <a:srcRect/>
            <a:stretch/>
          </p:blipFill>
          <p:spPr>
            <a:xfrm>
              <a:off x="2011680" y="1752611"/>
              <a:ext cx="461459" cy="461459"/>
            </a:xfrm>
            <a:prstGeom prst="rect">
              <a:avLst/>
            </a:prstGeom>
            <a:noFill/>
            <a:ln>
              <a:noFill/>
            </a:ln>
          </p:spPr>
        </p:pic>
      </p:grpSp>
      <p:grpSp>
        <p:nvGrpSpPr>
          <p:cNvPr id="40" name="Google Shape;40;p4"/>
          <p:cNvGrpSpPr/>
          <p:nvPr/>
        </p:nvGrpSpPr>
        <p:grpSpPr>
          <a:xfrm>
            <a:off x="4107579" y="786105"/>
            <a:ext cx="359960" cy="338627"/>
            <a:chOff x="3824288" y="1662211"/>
            <a:chExt cx="471358" cy="441555"/>
          </a:xfrm>
        </p:grpSpPr>
        <p:sp>
          <p:nvSpPr>
            <p:cNvPr id="41" name="Google Shape;41;p4"/>
            <p:cNvSpPr/>
            <p:nvPr/>
          </p:nvSpPr>
          <p:spPr>
            <a:xfrm>
              <a:off x="3842786" y="1678724"/>
              <a:ext cx="438500" cy="408530"/>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4"/>
            <p:cNvSpPr/>
            <p:nvPr/>
          </p:nvSpPr>
          <p:spPr>
            <a:xfrm>
              <a:off x="3824288" y="1662211"/>
              <a:ext cx="471358" cy="441555"/>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3" name="Google Shape;43;p4" descr="icon_pawCross - Riverside Veterinary Hospital"/>
            <p:cNvPicPr preferRelativeResize="0"/>
            <p:nvPr/>
          </p:nvPicPr>
          <p:blipFill rotWithShape="1">
            <a:blip r:embed="rId20">
              <a:alphaModFix/>
            </a:blip>
            <a:srcRect/>
            <a:stretch/>
          </p:blipFill>
          <p:spPr>
            <a:xfrm>
              <a:off x="3915340" y="1723116"/>
              <a:ext cx="289254" cy="289254"/>
            </a:xfrm>
            <a:prstGeom prst="rect">
              <a:avLst/>
            </a:prstGeom>
            <a:noFill/>
            <a:ln>
              <a:noFill/>
            </a:ln>
          </p:spPr>
        </p:pic>
      </p:grpSp>
      <p:grpSp>
        <p:nvGrpSpPr>
          <p:cNvPr id="44" name="Google Shape;44;p4"/>
          <p:cNvGrpSpPr/>
          <p:nvPr/>
        </p:nvGrpSpPr>
        <p:grpSpPr>
          <a:xfrm>
            <a:off x="109492" y="9104209"/>
            <a:ext cx="751977" cy="717630"/>
            <a:chOff x="964200" y="1717382"/>
            <a:chExt cx="751977" cy="717630"/>
          </a:xfrm>
        </p:grpSpPr>
        <p:sp>
          <p:nvSpPr>
            <p:cNvPr id="45" name="Google Shape;45;p4"/>
            <p:cNvSpPr/>
            <p:nvPr/>
          </p:nvSpPr>
          <p:spPr>
            <a:xfrm>
              <a:off x="993711" y="174421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4"/>
            <p:cNvSpPr/>
            <p:nvPr/>
          </p:nvSpPr>
          <p:spPr>
            <a:xfrm>
              <a:off x="964200" y="171738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7" name="Google Shape;47;p4" descr="Icon&#10;&#10;Description automatically generated"/>
            <p:cNvPicPr preferRelativeResize="0"/>
            <p:nvPr/>
          </p:nvPicPr>
          <p:blipFill rotWithShape="1">
            <a:blip r:embed="rId15">
              <a:alphaModFix/>
            </a:blip>
            <a:srcRect/>
            <a:stretch/>
          </p:blipFill>
          <p:spPr>
            <a:xfrm>
              <a:off x="1090624" y="1850961"/>
              <a:ext cx="516096" cy="365418"/>
            </a:xfrm>
            <a:prstGeom prst="rect">
              <a:avLst/>
            </a:prstGeom>
            <a:noFill/>
            <a:ln>
              <a:noFill/>
            </a:ln>
          </p:spPr>
        </p:pic>
      </p:grpSp>
      <p:grpSp>
        <p:nvGrpSpPr>
          <p:cNvPr id="48" name="Google Shape;48;p4"/>
          <p:cNvGrpSpPr/>
          <p:nvPr/>
        </p:nvGrpSpPr>
        <p:grpSpPr>
          <a:xfrm>
            <a:off x="931352" y="9222966"/>
            <a:ext cx="553044" cy="523220"/>
            <a:chOff x="992741" y="2082272"/>
            <a:chExt cx="751977" cy="717630"/>
          </a:xfrm>
        </p:grpSpPr>
        <p:sp>
          <p:nvSpPr>
            <p:cNvPr id="49" name="Google Shape;49;p4"/>
            <p:cNvSpPr/>
            <p:nvPr/>
          </p:nvSpPr>
          <p:spPr>
            <a:xfrm>
              <a:off x="1022252" y="2109109"/>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4"/>
            <p:cNvSpPr/>
            <p:nvPr/>
          </p:nvSpPr>
          <p:spPr>
            <a:xfrm>
              <a:off x="992741" y="2082272"/>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51" name="Google Shape;51;p4" descr="Icon&#10;&#10;Description automatically generated"/>
            <p:cNvPicPr preferRelativeResize="0"/>
            <p:nvPr/>
          </p:nvPicPr>
          <p:blipFill rotWithShape="1">
            <a:blip r:embed="rId16">
              <a:alphaModFix/>
            </a:blip>
            <a:srcRect/>
            <a:stretch/>
          </p:blipFill>
          <p:spPr>
            <a:xfrm>
              <a:off x="1124027" y="2244941"/>
              <a:ext cx="489403" cy="340202"/>
            </a:xfrm>
            <a:prstGeom prst="rect">
              <a:avLst/>
            </a:prstGeom>
            <a:noFill/>
            <a:ln>
              <a:noFill/>
            </a:ln>
          </p:spPr>
        </p:pic>
      </p:grpSp>
      <p:grpSp>
        <p:nvGrpSpPr>
          <p:cNvPr id="52" name="Google Shape;52;p4"/>
          <p:cNvGrpSpPr/>
          <p:nvPr/>
        </p:nvGrpSpPr>
        <p:grpSpPr>
          <a:xfrm>
            <a:off x="1517966" y="9116399"/>
            <a:ext cx="583454" cy="651836"/>
            <a:chOff x="2217067" y="1917395"/>
            <a:chExt cx="761257" cy="807096"/>
          </a:xfrm>
        </p:grpSpPr>
        <p:sp>
          <p:nvSpPr>
            <p:cNvPr id="53" name="Google Shape;53;p4"/>
            <p:cNvSpPr/>
            <p:nvPr/>
          </p:nvSpPr>
          <p:spPr>
            <a:xfrm>
              <a:off x="2255858" y="1981892"/>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4"/>
            <p:cNvSpPr/>
            <p:nvPr/>
          </p:nvSpPr>
          <p:spPr>
            <a:xfrm>
              <a:off x="2226347" y="1955055"/>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55" name="Google Shape;55;p4" descr="A white windmill with a black background&#10;&#10;Description automatically generated with medium confidence"/>
            <p:cNvPicPr preferRelativeResize="0"/>
            <p:nvPr/>
          </p:nvPicPr>
          <p:blipFill rotWithShape="1">
            <a:blip r:embed="rId17">
              <a:alphaModFix/>
            </a:blip>
            <a:srcRect/>
            <a:stretch/>
          </p:blipFill>
          <p:spPr>
            <a:xfrm>
              <a:off x="2217067" y="1917395"/>
              <a:ext cx="751977" cy="807096"/>
            </a:xfrm>
            <a:prstGeom prst="rect">
              <a:avLst/>
            </a:prstGeom>
            <a:noFill/>
            <a:ln>
              <a:noFill/>
            </a:ln>
          </p:spPr>
        </p:pic>
      </p:grpSp>
      <p:grpSp>
        <p:nvGrpSpPr>
          <p:cNvPr id="56" name="Google Shape;56;p4"/>
          <p:cNvGrpSpPr/>
          <p:nvPr/>
        </p:nvGrpSpPr>
        <p:grpSpPr>
          <a:xfrm>
            <a:off x="2185670" y="9271144"/>
            <a:ext cx="549161" cy="523220"/>
            <a:chOff x="2954801" y="632875"/>
            <a:chExt cx="549161" cy="523220"/>
          </a:xfrm>
        </p:grpSpPr>
        <p:sp>
          <p:nvSpPr>
            <p:cNvPr id="57" name="Google Shape;57;p4"/>
            <p:cNvSpPr/>
            <p:nvPr/>
          </p:nvSpPr>
          <p:spPr>
            <a:xfrm>
              <a:off x="2976353" y="652442"/>
              <a:ext cx="510880" cy="48408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4"/>
            <p:cNvSpPr/>
            <p:nvPr/>
          </p:nvSpPr>
          <p:spPr>
            <a:xfrm>
              <a:off x="2954801" y="632875"/>
              <a:ext cx="549161" cy="52322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59" name="Google Shape;59;p4" descr="Icon&#10;&#10;Description automatically generated"/>
            <p:cNvPicPr preferRelativeResize="0"/>
            <p:nvPr/>
          </p:nvPicPr>
          <p:blipFill rotWithShape="1">
            <a:blip r:embed="rId18">
              <a:alphaModFix/>
            </a:blip>
            <a:srcRect/>
            <a:stretch/>
          </p:blipFill>
          <p:spPr>
            <a:xfrm>
              <a:off x="3016500" y="670402"/>
              <a:ext cx="456198" cy="430854"/>
            </a:xfrm>
            <a:prstGeom prst="rect">
              <a:avLst/>
            </a:prstGeom>
            <a:noFill/>
            <a:ln>
              <a:noFill/>
            </a:ln>
          </p:spPr>
        </p:pic>
      </p:grpSp>
      <p:grpSp>
        <p:nvGrpSpPr>
          <p:cNvPr id="60" name="Google Shape;60;p4"/>
          <p:cNvGrpSpPr/>
          <p:nvPr/>
        </p:nvGrpSpPr>
        <p:grpSpPr>
          <a:xfrm>
            <a:off x="2787601" y="9410155"/>
            <a:ext cx="471358" cy="441555"/>
            <a:chOff x="1866422" y="1624526"/>
            <a:chExt cx="751977" cy="717630"/>
          </a:xfrm>
        </p:grpSpPr>
        <p:sp>
          <p:nvSpPr>
            <p:cNvPr id="61" name="Google Shape;61;p4"/>
            <p:cNvSpPr/>
            <p:nvPr/>
          </p:nvSpPr>
          <p:spPr>
            <a:xfrm>
              <a:off x="1895933" y="1651363"/>
              <a:ext cx="699558" cy="663957"/>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4"/>
            <p:cNvSpPr/>
            <p:nvPr/>
          </p:nvSpPr>
          <p:spPr>
            <a:xfrm>
              <a:off x="1866422" y="1624526"/>
              <a:ext cx="751977" cy="717630"/>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3" name="Google Shape;63;p4" descr="Free White Tractor 2 Icon - Download White Tractor 2 Icon"/>
            <p:cNvPicPr preferRelativeResize="0"/>
            <p:nvPr/>
          </p:nvPicPr>
          <p:blipFill rotWithShape="1">
            <a:blip r:embed="rId19">
              <a:alphaModFix/>
            </a:blip>
            <a:srcRect/>
            <a:stretch/>
          </p:blipFill>
          <p:spPr>
            <a:xfrm>
              <a:off x="2011680" y="1752611"/>
              <a:ext cx="461459" cy="461459"/>
            </a:xfrm>
            <a:prstGeom prst="rect">
              <a:avLst/>
            </a:prstGeom>
            <a:noFill/>
            <a:ln>
              <a:noFill/>
            </a:ln>
          </p:spPr>
        </p:pic>
      </p:grpSp>
      <p:grpSp>
        <p:nvGrpSpPr>
          <p:cNvPr id="64" name="Google Shape;64;p4"/>
          <p:cNvGrpSpPr/>
          <p:nvPr/>
        </p:nvGrpSpPr>
        <p:grpSpPr>
          <a:xfrm>
            <a:off x="3333137" y="9375345"/>
            <a:ext cx="359960" cy="338627"/>
            <a:chOff x="3824288" y="1662211"/>
            <a:chExt cx="471358" cy="441555"/>
          </a:xfrm>
        </p:grpSpPr>
        <p:sp>
          <p:nvSpPr>
            <p:cNvPr id="65" name="Google Shape;65;p4"/>
            <p:cNvSpPr/>
            <p:nvPr/>
          </p:nvSpPr>
          <p:spPr>
            <a:xfrm>
              <a:off x="3842786" y="1678724"/>
              <a:ext cx="438500" cy="408530"/>
            </a:xfrm>
            <a:prstGeom prst="ellipse">
              <a:avLst/>
            </a:prstGeom>
            <a:solidFill>
              <a:srgbClr val="38D4D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4"/>
            <p:cNvSpPr/>
            <p:nvPr/>
          </p:nvSpPr>
          <p:spPr>
            <a:xfrm>
              <a:off x="3824288" y="1662211"/>
              <a:ext cx="471358" cy="441555"/>
            </a:xfrm>
            <a:prstGeom prst="donut">
              <a:avLst>
                <a:gd name="adj" fmla="val 5042"/>
              </a:avLst>
            </a:prstGeom>
            <a:solidFill>
              <a:schemeClr val="lt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7" name="Google Shape;67;p4" descr="icon_pawCross - Riverside Veterinary Hospital"/>
            <p:cNvPicPr preferRelativeResize="0"/>
            <p:nvPr/>
          </p:nvPicPr>
          <p:blipFill rotWithShape="1">
            <a:blip r:embed="rId20">
              <a:alphaModFix/>
            </a:blip>
            <a:srcRect/>
            <a:stretch/>
          </p:blipFill>
          <p:spPr>
            <a:xfrm>
              <a:off x="3915340" y="1723116"/>
              <a:ext cx="289254" cy="289254"/>
            </a:xfrm>
            <a:prstGeom prst="rect">
              <a:avLst/>
            </a:prstGeom>
            <a:noFill/>
            <a:ln>
              <a:noFill/>
            </a:ln>
          </p:spPr>
        </p:pic>
      </p:grpSp>
      <p:sp>
        <p:nvSpPr>
          <p:cNvPr id="68" name="Google Shape;68;p4"/>
          <p:cNvSpPr txBox="1"/>
          <p:nvPr/>
        </p:nvSpPr>
        <p:spPr>
          <a:xfrm>
            <a:off x="3820205" y="9669885"/>
            <a:ext cx="2942598"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 b="1" i="0" u="none" strike="noStrike" cap="none">
                <a:solidFill>
                  <a:schemeClr val="lt1"/>
                </a:solidFill>
                <a:latin typeface="Arial Rounded"/>
                <a:ea typeface="Arial Rounded"/>
                <a:cs typeface="Arial Rounded"/>
                <a:sym typeface="Arial Rounded"/>
              </a:rPr>
              <a:t>Developing Experts Copyright 2022 All Right Reserved</a:t>
            </a:r>
            <a:endParaRPr/>
          </a:p>
        </p:txBody>
      </p:sp>
      <p:sp>
        <p:nvSpPr>
          <p:cNvPr id="69" name="Google Shape;69;p4"/>
          <p:cNvSpPr txBox="1"/>
          <p:nvPr/>
        </p:nvSpPr>
        <p:spPr>
          <a:xfrm>
            <a:off x="4359712" y="874412"/>
            <a:ext cx="1305618"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 b="1" i="0" u="none" strike="noStrike" cap="none">
                <a:solidFill>
                  <a:schemeClr val="lt1"/>
                </a:solidFill>
                <a:latin typeface="Arial Rounded"/>
                <a:ea typeface="Arial Rounded"/>
                <a:cs typeface="Arial Rounded"/>
                <a:sym typeface="Arial Rounded"/>
              </a:rPr>
              <a:t>MA Code: KS4-21-02</a:t>
            </a:r>
            <a:endParaRPr/>
          </a:p>
        </p:txBody>
      </p:sp>
      <p:sp>
        <p:nvSpPr>
          <p:cNvPr id="70" name="Google Shape;70;p4"/>
          <p:cNvSpPr txBox="1"/>
          <p:nvPr/>
        </p:nvSpPr>
        <p:spPr>
          <a:xfrm>
            <a:off x="1112885" y="184705"/>
            <a:ext cx="573166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Rounded"/>
                <a:ea typeface="Arial Rounded"/>
                <a:cs typeface="Arial Rounded"/>
                <a:sym typeface="Arial Rounded"/>
              </a:rPr>
              <a:t>Mission Assignment: Explore Isotopes and Ionisation</a:t>
            </a:r>
            <a:endParaRPr sz="1100" b="1">
              <a:solidFill>
                <a:schemeClr val="lt1"/>
              </a:solidFill>
              <a:latin typeface="Arial Rounded"/>
              <a:ea typeface="Arial Rounded"/>
              <a:cs typeface="Arial Rounded"/>
              <a:sym typeface="Arial Rounded"/>
            </a:endParaRPr>
          </a:p>
        </p:txBody>
      </p:sp>
      <p:pic>
        <p:nvPicPr>
          <p:cNvPr id="71" name="Google Shape;71;p4" descr="Icon&#10;&#10;Description automatically generated"/>
          <p:cNvPicPr preferRelativeResize="0"/>
          <p:nvPr/>
        </p:nvPicPr>
        <p:blipFill rotWithShape="1">
          <a:blip r:embed="rId21">
            <a:alphaModFix/>
          </a:blip>
          <a:srcRect/>
          <a:stretch/>
        </p:blipFill>
        <p:spPr>
          <a:xfrm>
            <a:off x="6238117" y="232373"/>
            <a:ext cx="392062" cy="6190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
          <p:cNvSpPr txBox="1"/>
          <p:nvPr/>
        </p:nvSpPr>
        <p:spPr>
          <a:xfrm>
            <a:off x="4962349" y="6801759"/>
            <a:ext cx="1195570"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Gravitational</a:t>
            </a:r>
            <a:endParaRPr/>
          </a:p>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field strength</a:t>
            </a:r>
            <a:endParaRPr/>
          </a:p>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10N/kg</a:t>
            </a:r>
            <a:endParaRPr/>
          </a:p>
        </p:txBody>
      </p:sp>
      <p:pic>
        <p:nvPicPr>
          <p:cNvPr id="146" name="Google Shape;146;p1" descr="The Anion-Cation Connection in Soil | EcoFarming Daily"/>
          <p:cNvPicPr preferRelativeResize="0"/>
          <p:nvPr/>
        </p:nvPicPr>
        <p:blipFill rotWithShape="1">
          <a:blip r:embed="rId3">
            <a:alphaModFix/>
          </a:blip>
          <a:srcRect/>
          <a:stretch/>
        </p:blipFill>
        <p:spPr>
          <a:xfrm>
            <a:off x="4728398" y="8200056"/>
            <a:ext cx="1825675" cy="1102589"/>
          </a:xfrm>
          <a:prstGeom prst="rect">
            <a:avLst/>
          </a:prstGeom>
          <a:noFill/>
          <a:ln>
            <a:noFill/>
          </a:ln>
        </p:spPr>
      </p:pic>
      <p:sp>
        <p:nvSpPr>
          <p:cNvPr id="147" name="Google Shape;147;p1"/>
          <p:cNvSpPr txBox="1"/>
          <p:nvPr/>
        </p:nvSpPr>
        <p:spPr>
          <a:xfrm>
            <a:off x="2205170" y="1745317"/>
            <a:ext cx="4421262"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Fredrick Soddy first worked and published papers with Ernest Rutherford between 1900-1902. Through these studies, they found anomalous behaviours in radioactive atoms as they decayed. During these years and the following decades, Soddy was ably assisted by two gifted female scientists; Ruth Pirret and Ada Hitchens from the University of Glasgow. In 1913, Soddy                      described the process where an element                          could have more than one atomic mass.                              He named these isotopes - meaning ‘the                               same place’ - because these took the same                        place on the periodic table. This name                                         had been suggested to him by another                       influential female scientist - Margaret Todd.  </a:t>
            </a:r>
            <a:endParaRPr/>
          </a:p>
        </p:txBody>
      </p:sp>
      <p:sp>
        <p:nvSpPr>
          <p:cNvPr id="148" name="Google Shape;148;p1"/>
          <p:cNvSpPr/>
          <p:nvPr/>
        </p:nvSpPr>
        <p:spPr>
          <a:xfrm>
            <a:off x="1269000" y="1417266"/>
            <a:ext cx="4320000" cy="353544"/>
          </a:xfrm>
          <a:prstGeom prst="roundRect">
            <a:avLst>
              <a:gd name="adj" fmla="val 16667"/>
            </a:avLst>
          </a:prstGeom>
          <a:solidFill>
            <a:srgbClr val="38D4D6"/>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The</a:t>
            </a:r>
            <a:r>
              <a:rPr lang="en-US" sz="1600" b="1">
                <a:solidFill>
                  <a:srgbClr val="38D4D6"/>
                </a:solidFill>
                <a:latin typeface="Arial Rounded"/>
                <a:ea typeface="Arial Rounded"/>
                <a:cs typeface="Arial Rounded"/>
                <a:sym typeface="Arial Rounded"/>
              </a:rPr>
              <a:t> </a:t>
            </a:r>
            <a:r>
              <a:rPr lang="en-US" sz="1600" b="1">
                <a:solidFill>
                  <a:schemeClr val="lt1"/>
                </a:solidFill>
                <a:latin typeface="Arial Rounded"/>
                <a:ea typeface="Arial Rounded"/>
                <a:cs typeface="Arial Rounded"/>
                <a:sym typeface="Arial Rounded"/>
              </a:rPr>
              <a:t>Isotope or ‘same place’</a:t>
            </a:r>
            <a:endParaRPr/>
          </a:p>
        </p:txBody>
      </p:sp>
      <p:sp>
        <p:nvSpPr>
          <p:cNvPr id="149" name="Google Shape;149;p1"/>
          <p:cNvSpPr/>
          <p:nvPr/>
        </p:nvSpPr>
        <p:spPr>
          <a:xfrm>
            <a:off x="278154" y="7997147"/>
            <a:ext cx="4738346" cy="1223053"/>
          </a:xfrm>
          <a:prstGeom prst="roundRect">
            <a:avLst>
              <a:gd name="adj" fmla="val 0"/>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The electrons in an atom are on different energy levels or shells. The electrons in the furthest level from the nucleus have the most energy.</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When an atom loses or gains an electron, the overall charge of that atom is no longer balanced. The atom becomes  attracted to other atoms. We call that type of atom an ion.  </a:t>
            </a:r>
            <a:endParaRPr/>
          </a:p>
        </p:txBody>
      </p:sp>
      <p:sp>
        <p:nvSpPr>
          <p:cNvPr id="150" name="Google Shape;150;p1"/>
          <p:cNvSpPr/>
          <p:nvPr/>
        </p:nvSpPr>
        <p:spPr>
          <a:xfrm>
            <a:off x="278154" y="4486221"/>
            <a:ext cx="3664909" cy="1532334"/>
          </a:xfrm>
          <a:prstGeom prst="roundRect">
            <a:avLst>
              <a:gd name="adj" fmla="val 16667"/>
            </a:avLst>
          </a:prstGeom>
          <a:noFill/>
          <a:ln w="9525" cap="flat" cmpd="sng">
            <a:solidFill>
              <a:srgbClr val="38D4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The number of protons of an atom is the atomic number of that atom.  Oxygen has 8 protons. </a:t>
            </a:r>
            <a:r>
              <a:rPr lang="en-US" sz="1200" b="1" u="sng">
                <a:solidFill>
                  <a:srgbClr val="38D4D6"/>
                </a:solidFill>
                <a:latin typeface="Arial Rounded"/>
                <a:ea typeface="Arial Rounded"/>
                <a:cs typeface="Arial Rounded"/>
                <a:sym typeface="Arial Rounded"/>
              </a:rPr>
              <a:t>Only</a:t>
            </a:r>
            <a:r>
              <a:rPr lang="en-US" sz="1200" b="1">
                <a:solidFill>
                  <a:srgbClr val="38D4D6"/>
                </a:solidFill>
                <a:latin typeface="Arial Rounded"/>
                <a:ea typeface="Arial Rounded"/>
                <a:cs typeface="Arial Rounded"/>
                <a:sym typeface="Arial Rounded"/>
              </a:rPr>
              <a:t> the element of oxygen has 8 protons; that is the atomic number of oxygen.</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The atomic mass of oxygen is 16, meaning that there are 8 neutrons + 8 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are not counted in atomic mass.</a:t>
            </a:r>
            <a:endParaRPr/>
          </a:p>
        </p:txBody>
      </p:sp>
      <p:sp>
        <p:nvSpPr>
          <p:cNvPr id="151" name="Google Shape;151;p1"/>
          <p:cNvSpPr/>
          <p:nvPr/>
        </p:nvSpPr>
        <p:spPr>
          <a:xfrm>
            <a:off x="2725615" y="6286077"/>
            <a:ext cx="3831939" cy="1478713"/>
          </a:xfrm>
          <a:prstGeom prst="roundRect">
            <a:avLst>
              <a:gd name="adj" fmla="val 11604"/>
            </a:avLst>
          </a:prstGeom>
          <a:noFill/>
          <a:ln w="9525" cap="flat" cmpd="sng">
            <a:solidFill>
              <a:srgbClr val="38D4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An element can change the atomic mass when it loses or gains a neutron.  It still has the same number of protons as it had before, so the element remains unchanged. These same elements with differing atomic mass are called isotopes.  Here is an isotope of oxygen with an atomic mass of 18.</a:t>
            </a:r>
            <a:endParaRPr/>
          </a:p>
        </p:txBody>
      </p:sp>
      <p:grpSp>
        <p:nvGrpSpPr>
          <p:cNvPr id="152" name="Google Shape;152;p1"/>
          <p:cNvGrpSpPr/>
          <p:nvPr/>
        </p:nvGrpSpPr>
        <p:grpSpPr>
          <a:xfrm>
            <a:off x="309958" y="2024837"/>
            <a:ext cx="1864831" cy="2289685"/>
            <a:chOff x="462571" y="1547177"/>
            <a:chExt cx="1588247" cy="2076850"/>
          </a:xfrm>
        </p:grpSpPr>
        <p:pic>
          <p:nvPicPr>
            <p:cNvPr id="153" name="Google Shape;153;p1" descr="Frederick Soddy - Wikipedia"/>
            <p:cNvPicPr preferRelativeResize="0"/>
            <p:nvPr/>
          </p:nvPicPr>
          <p:blipFill rotWithShape="1">
            <a:blip r:embed="rId4">
              <a:alphaModFix/>
            </a:blip>
            <a:srcRect/>
            <a:stretch/>
          </p:blipFill>
          <p:spPr>
            <a:xfrm>
              <a:off x="462571" y="1547177"/>
              <a:ext cx="851474" cy="1204228"/>
            </a:xfrm>
            <a:prstGeom prst="rect">
              <a:avLst/>
            </a:prstGeom>
            <a:noFill/>
            <a:ln>
              <a:noFill/>
            </a:ln>
          </p:spPr>
        </p:pic>
        <p:pic>
          <p:nvPicPr>
            <p:cNvPr id="154" name="Google Shape;154;p1" descr="University of Glasgow :: International Story :: Scotland"/>
            <p:cNvPicPr preferRelativeResize="0"/>
            <p:nvPr/>
          </p:nvPicPr>
          <p:blipFill rotWithShape="1">
            <a:blip r:embed="rId5">
              <a:alphaModFix/>
            </a:blip>
            <a:srcRect/>
            <a:stretch/>
          </p:blipFill>
          <p:spPr>
            <a:xfrm>
              <a:off x="1199344" y="1547177"/>
              <a:ext cx="851474" cy="1243027"/>
            </a:xfrm>
            <a:prstGeom prst="rect">
              <a:avLst/>
            </a:prstGeom>
            <a:noFill/>
            <a:ln>
              <a:noFill/>
            </a:ln>
          </p:spPr>
        </p:pic>
        <p:pic>
          <p:nvPicPr>
            <p:cNvPr id="155" name="Google Shape;155;p1" descr="Ada Hitchins, química | Efemérides | Mujeres con ciencia"/>
            <p:cNvPicPr preferRelativeResize="0"/>
            <p:nvPr/>
          </p:nvPicPr>
          <p:blipFill rotWithShape="1">
            <a:blip r:embed="rId6">
              <a:alphaModFix/>
            </a:blip>
            <a:srcRect/>
            <a:stretch/>
          </p:blipFill>
          <p:spPr>
            <a:xfrm>
              <a:off x="462571" y="2734609"/>
              <a:ext cx="1588247" cy="889418"/>
            </a:xfrm>
            <a:prstGeom prst="rect">
              <a:avLst/>
            </a:prstGeom>
            <a:noFill/>
            <a:ln>
              <a:noFill/>
            </a:ln>
          </p:spPr>
        </p:pic>
      </p:grpSp>
      <p:pic>
        <p:nvPicPr>
          <p:cNvPr id="156" name="Google Shape;156;p1" descr="Diagram&#10;&#10;Description automatically generated with medium confidence"/>
          <p:cNvPicPr preferRelativeResize="0"/>
          <p:nvPr/>
        </p:nvPicPr>
        <p:blipFill rotWithShape="1">
          <a:blip r:embed="rId7">
            <a:alphaModFix/>
          </a:blip>
          <a:srcRect b="12862"/>
          <a:stretch/>
        </p:blipFill>
        <p:spPr>
          <a:xfrm>
            <a:off x="4309606" y="4350882"/>
            <a:ext cx="1911657" cy="1848425"/>
          </a:xfrm>
          <a:prstGeom prst="rect">
            <a:avLst/>
          </a:prstGeom>
          <a:noFill/>
          <a:ln>
            <a:noFill/>
          </a:ln>
        </p:spPr>
      </p:pic>
      <p:pic>
        <p:nvPicPr>
          <p:cNvPr id="157" name="Google Shape;157;p1" descr="Diagram&#10;&#10;Description automatically generated with medium confidence"/>
          <p:cNvPicPr preferRelativeResize="0"/>
          <p:nvPr/>
        </p:nvPicPr>
        <p:blipFill rotWithShape="1">
          <a:blip r:embed="rId8">
            <a:alphaModFix/>
          </a:blip>
          <a:srcRect t="6779"/>
          <a:stretch/>
        </p:blipFill>
        <p:spPr>
          <a:xfrm>
            <a:off x="845630" y="6354522"/>
            <a:ext cx="1571567" cy="1694330"/>
          </a:xfrm>
          <a:prstGeom prst="rect">
            <a:avLst/>
          </a:prstGeom>
          <a:noFill/>
          <a:ln>
            <a:noFill/>
          </a:ln>
        </p:spPr>
      </p:pic>
      <p:pic>
        <p:nvPicPr>
          <p:cNvPr id="158" name="Google Shape;158;p1"/>
          <p:cNvPicPr preferRelativeResize="0"/>
          <p:nvPr/>
        </p:nvPicPr>
        <p:blipFill rotWithShape="1">
          <a:blip r:embed="rId9">
            <a:alphaModFix/>
          </a:blip>
          <a:srcRect/>
          <a:stretch/>
        </p:blipFill>
        <p:spPr>
          <a:xfrm>
            <a:off x="5517594" y="2936137"/>
            <a:ext cx="1036479" cy="13620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p:nvPr/>
        </p:nvSpPr>
        <p:spPr>
          <a:xfrm>
            <a:off x="1809000" y="1403498"/>
            <a:ext cx="3240000" cy="360000"/>
          </a:xfrm>
          <a:prstGeom prst="roundRect">
            <a:avLst>
              <a:gd name="adj" fmla="val 16667"/>
            </a:avLst>
          </a:prstGeom>
          <a:solidFill>
            <a:srgbClr val="38D4D6"/>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Practice</a:t>
            </a:r>
            <a:endParaRPr/>
          </a:p>
        </p:txBody>
      </p:sp>
      <p:sp>
        <p:nvSpPr>
          <p:cNvPr id="164" name="Google Shape;164;p2"/>
          <p:cNvSpPr/>
          <p:nvPr/>
        </p:nvSpPr>
        <p:spPr>
          <a:xfrm>
            <a:off x="323653" y="1796831"/>
            <a:ext cx="4577734" cy="1758214"/>
          </a:xfrm>
          <a:prstGeom prst="roundRect">
            <a:avLst>
              <a:gd name="adj" fmla="val 7278"/>
            </a:avLst>
          </a:prstGeom>
          <a:noFill/>
          <a:ln w="9525" cap="flat" cmpd="sng">
            <a:solidFill>
              <a:srgbClr val="38D4D6"/>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Clr>
                <a:srgbClr val="38D4D6"/>
              </a:buClr>
              <a:buSzPts val="1200"/>
              <a:buFont typeface="Calibri"/>
              <a:buAutoNum type="arabicPeriod"/>
            </a:pPr>
            <a:r>
              <a:rPr lang="en-US" sz="1200" b="1" dirty="0">
                <a:solidFill>
                  <a:srgbClr val="38D4D6"/>
                </a:solidFill>
                <a:latin typeface="Arial Rounded"/>
                <a:ea typeface="Arial Rounded"/>
                <a:cs typeface="Arial Rounded"/>
                <a:sym typeface="Arial Rounded"/>
              </a:rPr>
              <a:t>An atom has three particles; protons, neutrons and electrons.  Protons have a positive charge, neutrons are neutral, and electrons have a negative charge. </a:t>
            </a:r>
            <a:endParaRPr dirty="0"/>
          </a:p>
          <a:p>
            <a:pPr marL="228600" marR="0" lvl="0" indent="-228600" algn="l" rtl="0">
              <a:spcBef>
                <a:spcPts val="0"/>
              </a:spcBef>
              <a:spcAft>
                <a:spcPts val="0"/>
              </a:spcAft>
              <a:buClr>
                <a:srgbClr val="38D4D6"/>
              </a:buClr>
              <a:buSzPts val="1200"/>
              <a:buFont typeface="Calibri"/>
              <a:buAutoNum type="arabicPeriod"/>
            </a:pPr>
            <a:r>
              <a:rPr lang="en-US" sz="1200" b="1" dirty="0">
                <a:solidFill>
                  <a:srgbClr val="38D4D6"/>
                </a:solidFill>
                <a:latin typeface="Arial Rounded"/>
                <a:ea typeface="Arial Rounded"/>
                <a:cs typeface="Arial Rounded"/>
                <a:sym typeface="Arial Rounded"/>
              </a:rPr>
              <a:t>A) Which particles make up the atomic mass of the atom? B) Draw a ring around the electron in this diagram that has the least charge. A)</a:t>
            </a:r>
            <a:r>
              <a:rPr lang="en-US" sz="1600" b="1" dirty="0">
                <a:solidFill>
                  <a:srgbClr val="38D4D6"/>
                </a:solidFill>
                <a:latin typeface="Arial Rounded"/>
                <a:ea typeface="Arial Rounded"/>
                <a:cs typeface="Arial Rounded"/>
                <a:sym typeface="Arial Rounded"/>
              </a:rPr>
              <a:t>______________________________________________________________________</a:t>
            </a:r>
            <a:endParaRPr dirty="0"/>
          </a:p>
        </p:txBody>
      </p:sp>
      <p:sp>
        <p:nvSpPr>
          <p:cNvPr id="165" name="Google Shape;165;p2"/>
          <p:cNvSpPr/>
          <p:nvPr/>
        </p:nvSpPr>
        <p:spPr>
          <a:xfrm>
            <a:off x="1261112" y="3536174"/>
            <a:ext cx="5382532" cy="1754326"/>
          </a:xfrm>
          <a:prstGeom prst="rect">
            <a:avLst/>
          </a:prstGeom>
          <a:noFill/>
          <a:ln>
            <a:noFill/>
          </a:ln>
        </p:spPr>
        <p:txBody>
          <a:bodyPr spcFirstLastPara="1" wrap="square" lIns="91425" tIns="45700" rIns="91425" bIns="45700" anchor="t" anchorCtr="0">
            <a:spAutoFit/>
          </a:bodyPr>
          <a:lstStyle/>
          <a:p>
            <a:pPr marL="228600" marR="0" lvl="0" indent="-152400" algn="l" rtl="0">
              <a:spcBef>
                <a:spcPts val="0"/>
              </a:spcBef>
              <a:spcAft>
                <a:spcPts val="0"/>
              </a:spcAft>
              <a:buClr>
                <a:schemeClr val="dk1"/>
              </a:buClr>
              <a:buSzPts val="1200"/>
              <a:buFont typeface="Calibri"/>
              <a:buNone/>
            </a:pPr>
            <a:endParaRPr sz="1200" b="1" dirty="0">
              <a:solidFill>
                <a:srgbClr val="38D4D6"/>
              </a:solidFill>
              <a:latin typeface="Arial Rounded"/>
              <a:ea typeface="Arial Rounded"/>
              <a:cs typeface="Arial Rounded"/>
              <a:sym typeface="Arial Rounded"/>
            </a:endParaRPr>
          </a:p>
          <a:p>
            <a:pPr marL="228600" marR="0" lvl="0" indent="-228600" algn="l" rtl="0">
              <a:spcBef>
                <a:spcPts val="0"/>
              </a:spcBef>
              <a:spcAft>
                <a:spcPts val="0"/>
              </a:spcAft>
              <a:buClr>
                <a:srgbClr val="38D4D6"/>
              </a:buClr>
              <a:buSzPts val="1200"/>
              <a:buFont typeface="Calibri"/>
              <a:buAutoNum type="arabicPeriod" startAt="2"/>
            </a:pPr>
            <a:r>
              <a:rPr lang="en-US" sz="1200" b="1" dirty="0">
                <a:solidFill>
                  <a:srgbClr val="38D4D6"/>
                </a:solidFill>
                <a:latin typeface="Arial Rounded"/>
                <a:ea typeface="Arial Rounded"/>
                <a:cs typeface="Arial Rounded"/>
                <a:sym typeface="Arial Rounded"/>
              </a:rPr>
              <a:t>Which of the three particles gives us:- </a:t>
            </a:r>
            <a:r>
              <a:rPr lang="en-US" sz="1200" b="1" dirty="0" err="1">
                <a:solidFill>
                  <a:srgbClr val="38D4D6"/>
                </a:solidFill>
                <a:latin typeface="Arial Rounded"/>
                <a:ea typeface="Arial Rounded"/>
                <a:cs typeface="Arial Rounded"/>
                <a:sym typeface="Arial Rounded"/>
              </a:rPr>
              <a:t>i</a:t>
            </a:r>
            <a:r>
              <a:rPr lang="en-US" sz="1200" b="1" dirty="0">
                <a:solidFill>
                  <a:srgbClr val="38D4D6"/>
                </a:solidFill>
                <a:latin typeface="Arial Rounded"/>
                <a:ea typeface="Arial Rounded"/>
                <a:cs typeface="Arial Rounded"/>
                <a:sym typeface="Arial Rounded"/>
              </a:rPr>
              <a:t>) the atomic number of an element? ii) what else does that number generally indicate if this element is not an ion, and why? </a:t>
            </a:r>
            <a:r>
              <a:rPr lang="en-US" sz="1600" b="1" dirty="0">
                <a:solidFill>
                  <a:srgbClr val="38D4D6"/>
                </a:solidFill>
                <a:latin typeface="Arial Rounded"/>
                <a:ea typeface="Arial Rounded"/>
                <a:cs typeface="Arial Rounded"/>
                <a:sym typeface="Arial Rounded"/>
              </a:rPr>
              <a:t>____________________________________________________________________________________________________________________________________</a:t>
            </a:r>
            <a:endParaRPr sz="1600" b="1" dirty="0">
              <a:solidFill>
                <a:srgbClr val="38D4D6"/>
              </a:solidFill>
              <a:latin typeface="Arial Rounded"/>
              <a:ea typeface="Arial Rounded"/>
              <a:cs typeface="Arial Rounded"/>
              <a:sym typeface="Arial Rounded"/>
            </a:endParaRPr>
          </a:p>
          <a:p>
            <a:pPr marL="228600" marR="0" lvl="0" indent="-152400" algn="l" rtl="0">
              <a:spcBef>
                <a:spcPts val="0"/>
              </a:spcBef>
              <a:spcAft>
                <a:spcPts val="0"/>
              </a:spcAft>
              <a:buClr>
                <a:schemeClr val="dk1"/>
              </a:buClr>
              <a:buSzPts val="1200"/>
              <a:buFont typeface="Calibri"/>
              <a:buNone/>
            </a:pPr>
            <a:endParaRPr sz="1200" b="1" dirty="0">
              <a:solidFill>
                <a:srgbClr val="38D4D6"/>
              </a:solidFill>
              <a:latin typeface="Arial Rounded"/>
              <a:ea typeface="Arial Rounded"/>
              <a:cs typeface="Arial Rounded"/>
              <a:sym typeface="Arial Rounded"/>
            </a:endParaRPr>
          </a:p>
        </p:txBody>
      </p:sp>
      <p:sp>
        <p:nvSpPr>
          <p:cNvPr id="166" name="Google Shape;166;p2"/>
          <p:cNvSpPr txBox="1"/>
          <p:nvPr/>
        </p:nvSpPr>
        <p:spPr>
          <a:xfrm>
            <a:off x="437371" y="7416179"/>
            <a:ext cx="6054821" cy="276999"/>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38D4D6"/>
              </a:buClr>
              <a:buSzPts val="1200"/>
              <a:buFont typeface="Calibri"/>
              <a:buAutoNum type="arabicPeriod" startAt="4"/>
            </a:pPr>
            <a:r>
              <a:rPr lang="en-US" sz="1200" b="1">
                <a:solidFill>
                  <a:srgbClr val="38D4D6"/>
                </a:solidFill>
                <a:latin typeface="Arial Rounded"/>
                <a:ea typeface="Arial Rounded"/>
                <a:cs typeface="Arial Rounded"/>
                <a:sym typeface="Arial Rounded"/>
              </a:rPr>
              <a:t>Complete the nuclear number notation below with the information provided:-</a:t>
            </a:r>
            <a:endParaRPr/>
          </a:p>
        </p:txBody>
      </p:sp>
      <p:sp>
        <p:nvSpPr>
          <p:cNvPr id="167" name="Google Shape;167;p2"/>
          <p:cNvSpPr/>
          <p:nvPr/>
        </p:nvSpPr>
        <p:spPr>
          <a:xfrm>
            <a:off x="228833" y="5129241"/>
            <a:ext cx="3872907" cy="2246769"/>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38D4D6"/>
              </a:buClr>
              <a:buSzPts val="1200"/>
              <a:buFont typeface="Calibri"/>
              <a:buAutoNum type="arabicPeriod" startAt="3"/>
            </a:pPr>
            <a:r>
              <a:rPr lang="en-US" sz="1200" b="1" dirty="0">
                <a:solidFill>
                  <a:srgbClr val="38D4D6"/>
                </a:solidFill>
                <a:latin typeface="Arial Rounded"/>
                <a:ea typeface="Arial Rounded"/>
                <a:cs typeface="Arial Rounded"/>
                <a:sym typeface="Arial Rounded"/>
              </a:rPr>
              <a:t>Here are three isotopes of lithium; lithium 6, lithium 7 and lithium 8.  The element in the periodic table is lithium 7.  Explain why the other two isotopes occur. </a:t>
            </a:r>
            <a:r>
              <a:rPr lang="en-US" sz="1600" b="1" dirty="0">
                <a:solidFill>
                  <a:srgbClr val="38D4D6"/>
                </a:solidFill>
                <a:latin typeface="Arial Rounded"/>
                <a:ea typeface="Arial Rounded"/>
                <a:cs typeface="Arial Rounded"/>
                <a:sym typeface="Arial Rounded"/>
              </a:rPr>
              <a:t>______________________________________________________________________________________________________________________________________________________</a:t>
            </a:r>
            <a:endParaRPr sz="1600" b="1" dirty="0">
              <a:solidFill>
                <a:srgbClr val="38D4D6"/>
              </a:solidFill>
              <a:latin typeface="Arial Rounded"/>
              <a:ea typeface="Arial Rounded"/>
              <a:cs typeface="Arial Rounded"/>
              <a:sym typeface="Arial Rounded"/>
            </a:endParaRPr>
          </a:p>
          <a:p>
            <a:pPr marL="0" marR="0" lvl="0" indent="0" algn="ctr" rtl="0">
              <a:spcBef>
                <a:spcPts val="0"/>
              </a:spcBef>
              <a:spcAft>
                <a:spcPts val="0"/>
              </a:spcAft>
              <a:buNone/>
            </a:pPr>
            <a:endParaRPr sz="1200" b="1" dirty="0">
              <a:solidFill>
                <a:srgbClr val="38D4D6"/>
              </a:solidFill>
              <a:latin typeface="Arial Rounded"/>
              <a:ea typeface="Arial Rounded"/>
              <a:cs typeface="Arial Rounded"/>
              <a:sym typeface="Arial Rounded"/>
            </a:endParaRPr>
          </a:p>
        </p:txBody>
      </p:sp>
      <p:pic>
        <p:nvPicPr>
          <p:cNvPr id="168" name="Google Shape;168;p2" descr="Isotope | COSMOS"/>
          <p:cNvPicPr preferRelativeResize="0"/>
          <p:nvPr/>
        </p:nvPicPr>
        <p:blipFill rotWithShape="1">
          <a:blip r:embed="rId3">
            <a:alphaModFix/>
          </a:blip>
          <a:srcRect t="51235"/>
          <a:stretch/>
        </p:blipFill>
        <p:spPr>
          <a:xfrm>
            <a:off x="4101741" y="6300953"/>
            <a:ext cx="2425499" cy="707312"/>
          </a:xfrm>
          <a:prstGeom prst="rect">
            <a:avLst/>
          </a:prstGeom>
          <a:noFill/>
          <a:ln>
            <a:noFill/>
          </a:ln>
        </p:spPr>
      </p:pic>
      <p:grpSp>
        <p:nvGrpSpPr>
          <p:cNvPr id="170" name="Google Shape;170;p2"/>
          <p:cNvGrpSpPr/>
          <p:nvPr/>
        </p:nvGrpSpPr>
        <p:grpSpPr>
          <a:xfrm>
            <a:off x="192233" y="7838594"/>
            <a:ext cx="6360206" cy="1337431"/>
            <a:chOff x="192233" y="8093033"/>
            <a:chExt cx="6360206" cy="1337431"/>
          </a:xfrm>
        </p:grpSpPr>
        <p:grpSp>
          <p:nvGrpSpPr>
            <p:cNvPr id="171" name="Google Shape;171;p2"/>
            <p:cNvGrpSpPr/>
            <p:nvPr/>
          </p:nvGrpSpPr>
          <p:grpSpPr>
            <a:xfrm>
              <a:off x="192233" y="8093033"/>
              <a:ext cx="6360206" cy="1337431"/>
              <a:chOff x="192233" y="8093033"/>
              <a:chExt cx="6360206" cy="1337431"/>
            </a:xfrm>
          </p:grpSpPr>
          <p:grpSp>
            <p:nvGrpSpPr>
              <p:cNvPr id="172" name="Google Shape;172;p2"/>
              <p:cNvGrpSpPr/>
              <p:nvPr/>
            </p:nvGrpSpPr>
            <p:grpSpPr>
              <a:xfrm>
                <a:off x="311642" y="8093033"/>
                <a:ext cx="523486" cy="482888"/>
                <a:chOff x="711200" y="8255000"/>
                <a:chExt cx="523486" cy="482888"/>
              </a:xfrm>
            </p:grpSpPr>
            <p:sp>
              <p:nvSpPr>
                <p:cNvPr id="173" name="Google Shape;173;p2"/>
                <p:cNvSpPr/>
                <p:nvPr/>
              </p:nvSpPr>
              <p:spPr>
                <a:xfrm>
                  <a:off x="711200" y="8255000"/>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
                <p:cNvSpPr txBox="1"/>
                <p:nvPr/>
              </p:nvSpPr>
              <p:spPr>
                <a:xfrm>
                  <a:off x="839894" y="8337778"/>
                  <a:ext cx="355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C</a:t>
                  </a:r>
                  <a:endParaRPr/>
                </a:p>
              </p:txBody>
            </p:sp>
            <p:sp>
              <p:nvSpPr>
                <p:cNvPr id="175" name="Google Shape;175;p2"/>
                <p:cNvSpPr txBox="1"/>
                <p:nvPr/>
              </p:nvSpPr>
              <p:spPr>
                <a:xfrm>
                  <a:off x="711200" y="8276223"/>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12</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6</a:t>
                  </a:r>
                  <a:endParaRPr/>
                </a:p>
              </p:txBody>
            </p:sp>
          </p:grpSp>
          <p:grpSp>
            <p:nvGrpSpPr>
              <p:cNvPr id="176" name="Google Shape;176;p2"/>
              <p:cNvGrpSpPr/>
              <p:nvPr/>
            </p:nvGrpSpPr>
            <p:grpSpPr>
              <a:xfrm>
                <a:off x="3460787" y="8109576"/>
                <a:ext cx="523486" cy="482888"/>
                <a:chOff x="711200" y="8255000"/>
                <a:chExt cx="523486" cy="482888"/>
              </a:xfrm>
            </p:grpSpPr>
            <p:sp>
              <p:nvSpPr>
                <p:cNvPr id="177" name="Google Shape;177;p2"/>
                <p:cNvSpPr/>
                <p:nvPr/>
              </p:nvSpPr>
              <p:spPr>
                <a:xfrm>
                  <a:off x="711200" y="8255000"/>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178" name="Google Shape;178;p2"/>
                <p:cNvSpPr txBox="1"/>
                <p:nvPr/>
              </p:nvSpPr>
              <p:spPr>
                <a:xfrm>
                  <a:off x="798989" y="8337778"/>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Li</a:t>
                  </a:r>
                  <a:endParaRPr/>
                </a:p>
              </p:txBody>
            </p:sp>
            <p:sp>
              <p:nvSpPr>
                <p:cNvPr id="179" name="Google Shape;179;p2"/>
                <p:cNvSpPr txBox="1"/>
                <p:nvPr/>
              </p:nvSpPr>
              <p:spPr>
                <a:xfrm>
                  <a:off x="711200" y="8276223"/>
                  <a:ext cx="2455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_</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3</a:t>
                  </a:r>
                  <a:endParaRPr/>
                </a:p>
              </p:txBody>
            </p:sp>
          </p:grpSp>
          <p:grpSp>
            <p:nvGrpSpPr>
              <p:cNvPr id="180" name="Google Shape;180;p2"/>
              <p:cNvGrpSpPr/>
              <p:nvPr/>
            </p:nvGrpSpPr>
            <p:grpSpPr>
              <a:xfrm>
                <a:off x="5127457" y="8109720"/>
                <a:ext cx="551145" cy="482888"/>
                <a:chOff x="711200" y="8255000"/>
                <a:chExt cx="551145" cy="482888"/>
              </a:xfrm>
            </p:grpSpPr>
            <p:sp>
              <p:nvSpPr>
                <p:cNvPr id="181" name="Google Shape;181;p2"/>
                <p:cNvSpPr/>
                <p:nvPr/>
              </p:nvSpPr>
              <p:spPr>
                <a:xfrm>
                  <a:off x="711200" y="8255000"/>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182" name="Google Shape;182;p2"/>
                <p:cNvSpPr txBox="1"/>
                <p:nvPr/>
              </p:nvSpPr>
              <p:spPr>
                <a:xfrm>
                  <a:off x="797937" y="8337346"/>
                  <a:ext cx="46440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Ar</a:t>
                  </a:r>
                  <a:endParaRPr/>
                </a:p>
              </p:txBody>
            </p:sp>
            <p:sp>
              <p:nvSpPr>
                <p:cNvPr id="183" name="Google Shape;183;p2"/>
                <p:cNvSpPr txBox="1"/>
                <p:nvPr/>
              </p:nvSpPr>
              <p:spPr>
                <a:xfrm>
                  <a:off x="711200" y="8276223"/>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40</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18</a:t>
                  </a:r>
                  <a:endParaRPr/>
                </a:p>
              </p:txBody>
            </p:sp>
          </p:grpSp>
          <p:grpSp>
            <p:nvGrpSpPr>
              <p:cNvPr id="184" name="Google Shape;184;p2"/>
              <p:cNvGrpSpPr/>
              <p:nvPr/>
            </p:nvGrpSpPr>
            <p:grpSpPr>
              <a:xfrm>
                <a:off x="1809000" y="8119305"/>
                <a:ext cx="523486" cy="482888"/>
                <a:chOff x="711200" y="8255000"/>
                <a:chExt cx="523486" cy="482888"/>
              </a:xfrm>
            </p:grpSpPr>
            <p:sp>
              <p:nvSpPr>
                <p:cNvPr id="185" name="Google Shape;185;p2"/>
                <p:cNvSpPr/>
                <p:nvPr/>
              </p:nvSpPr>
              <p:spPr>
                <a:xfrm>
                  <a:off x="711200" y="8255000"/>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186" name="Google Shape;186;p2"/>
                <p:cNvSpPr txBox="1"/>
                <p:nvPr/>
              </p:nvSpPr>
              <p:spPr>
                <a:xfrm>
                  <a:off x="839894" y="8337778"/>
                  <a:ext cx="3556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B</a:t>
                  </a:r>
                  <a:endParaRPr/>
                </a:p>
              </p:txBody>
            </p:sp>
            <p:sp>
              <p:nvSpPr>
                <p:cNvPr id="187" name="Google Shape;187;p2"/>
                <p:cNvSpPr txBox="1"/>
                <p:nvPr/>
              </p:nvSpPr>
              <p:spPr>
                <a:xfrm>
                  <a:off x="711200" y="8276223"/>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11</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ctr" rtl="0">
                    <a:spcBef>
                      <a:spcPts val="0"/>
                    </a:spcBef>
                    <a:spcAft>
                      <a:spcPts val="0"/>
                    </a:spcAft>
                    <a:buNone/>
                  </a:pPr>
                  <a:r>
                    <a:rPr lang="en-US" sz="800" b="1">
                      <a:solidFill>
                        <a:schemeClr val="lt1"/>
                      </a:solidFill>
                      <a:latin typeface="Arial Rounded"/>
                      <a:ea typeface="Arial Rounded"/>
                      <a:cs typeface="Arial Rounded"/>
                      <a:sym typeface="Arial Rounded"/>
                    </a:rPr>
                    <a:t>_</a:t>
                  </a:r>
                  <a:endParaRPr/>
                </a:p>
              </p:txBody>
            </p:sp>
          </p:grpSp>
          <p:sp>
            <p:nvSpPr>
              <p:cNvPr id="188" name="Google Shape;188;p2"/>
              <p:cNvSpPr txBox="1"/>
              <p:nvPr/>
            </p:nvSpPr>
            <p:spPr>
              <a:xfrm>
                <a:off x="192233" y="8718983"/>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189" name="Google Shape;189;p2"/>
              <p:cNvSpPr txBox="1"/>
              <p:nvPr/>
            </p:nvSpPr>
            <p:spPr>
              <a:xfrm>
                <a:off x="1681070" y="8708712"/>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190" name="Google Shape;190;p2"/>
              <p:cNvSpPr txBox="1"/>
              <p:nvPr/>
            </p:nvSpPr>
            <p:spPr>
              <a:xfrm>
                <a:off x="3327133" y="8683703"/>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191" name="Google Shape;191;p2"/>
              <p:cNvSpPr txBox="1"/>
              <p:nvPr/>
            </p:nvSpPr>
            <p:spPr>
              <a:xfrm>
                <a:off x="5025025" y="8701151"/>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grpSp>
            <p:nvGrpSpPr>
              <p:cNvPr id="192" name="Google Shape;192;p2"/>
              <p:cNvGrpSpPr/>
              <p:nvPr/>
            </p:nvGrpSpPr>
            <p:grpSpPr>
              <a:xfrm>
                <a:off x="1204428" y="8693747"/>
                <a:ext cx="415526" cy="736717"/>
                <a:chOff x="1320141" y="8712083"/>
                <a:chExt cx="415526" cy="736717"/>
              </a:xfrm>
            </p:grpSpPr>
            <p:sp>
              <p:nvSpPr>
                <p:cNvPr id="193" name="Google Shape;193;p2"/>
                <p:cNvSpPr/>
                <p:nvPr/>
              </p:nvSpPr>
              <p:spPr>
                <a:xfrm>
                  <a:off x="1320141" y="8741488"/>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194" name="Google Shape;194;p2"/>
                <p:cNvCxnSpPr/>
                <p:nvPr/>
              </p:nvCxnSpPr>
              <p:spPr>
                <a:xfrm>
                  <a:off x="1320141" y="8947150"/>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195" name="Google Shape;195;p2"/>
                <p:cNvCxnSpPr/>
                <p:nvPr/>
              </p:nvCxnSpPr>
              <p:spPr>
                <a:xfrm>
                  <a:off x="1320141" y="9188450"/>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196" name="Google Shape;196;p2"/>
                <p:cNvSpPr txBox="1"/>
                <p:nvPr/>
              </p:nvSpPr>
              <p:spPr>
                <a:xfrm>
                  <a:off x="1376825" y="8712083"/>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p:txBody>
            </p:sp>
          </p:grpSp>
          <p:grpSp>
            <p:nvGrpSpPr>
              <p:cNvPr id="197" name="Google Shape;197;p2"/>
              <p:cNvGrpSpPr/>
              <p:nvPr/>
            </p:nvGrpSpPr>
            <p:grpSpPr>
              <a:xfrm>
                <a:off x="2795269" y="8689497"/>
                <a:ext cx="415526" cy="736717"/>
                <a:chOff x="1320141" y="8712083"/>
                <a:chExt cx="415526" cy="736717"/>
              </a:xfrm>
            </p:grpSpPr>
            <p:sp>
              <p:nvSpPr>
                <p:cNvPr id="198" name="Google Shape;198;p2"/>
                <p:cNvSpPr/>
                <p:nvPr/>
              </p:nvSpPr>
              <p:spPr>
                <a:xfrm>
                  <a:off x="1320141" y="8741488"/>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199" name="Google Shape;199;p2"/>
                <p:cNvCxnSpPr/>
                <p:nvPr/>
              </p:nvCxnSpPr>
              <p:spPr>
                <a:xfrm>
                  <a:off x="1320141" y="8947150"/>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00" name="Google Shape;200;p2"/>
                <p:cNvCxnSpPr/>
                <p:nvPr/>
              </p:nvCxnSpPr>
              <p:spPr>
                <a:xfrm>
                  <a:off x="1320141" y="9188450"/>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201" name="Google Shape;201;p2"/>
                <p:cNvSpPr txBox="1"/>
                <p:nvPr/>
              </p:nvSpPr>
              <p:spPr>
                <a:xfrm>
                  <a:off x="1376825" y="8712083"/>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5</a:t>
                  </a:r>
                  <a:endParaRPr/>
                </a:p>
              </p:txBody>
            </p:sp>
          </p:grpSp>
          <p:grpSp>
            <p:nvGrpSpPr>
              <p:cNvPr id="202" name="Google Shape;202;p2"/>
              <p:cNvGrpSpPr/>
              <p:nvPr/>
            </p:nvGrpSpPr>
            <p:grpSpPr>
              <a:xfrm>
                <a:off x="4501861" y="8712929"/>
                <a:ext cx="423594" cy="707312"/>
                <a:chOff x="1320141" y="8741488"/>
                <a:chExt cx="423594" cy="707312"/>
              </a:xfrm>
            </p:grpSpPr>
            <p:sp>
              <p:nvSpPr>
                <p:cNvPr id="203" name="Google Shape;203;p2"/>
                <p:cNvSpPr/>
                <p:nvPr/>
              </p:nvSpPr>
              <p:spPr>
                <a:xfrm>
                  <a:off x="1320141" y="8741488"/>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04" name="Google Shape;204;p2"/>
                <p:cNvCxnSpPr/>
                <p:nvPr/>
              </p:nvCxnSpPr>
              <p:spPr>
                <a:xfrm>
                  <a:off x="1320141" y="8947150"/>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05" name="Google Shape;205;p2"/>
                <p:cNvCxnSpPr/>
                <p:nvPr/>
              </p:nvCxnSpPr>
              <p:spPr>
                <a:xfrm>
                  <a:off x="1320141" y="9188450"/>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206" name="Google Shape;206;p2"/>
                <p:cNvSpPr txBox="1"/>
                <p:nvPr/>
              </p:nvSpPr>
              <p:spPr>
                <a:xfrm>
                  <a:off x="1384893" y="8911451"/>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4</a:t>
                  </a:r>
                  <a:endParaRPr/>
                </a:p>
              </p:txBody>
            </p:sp>
          </p:grpSp>
          <p:grpSp>
            <p:nvGrpSpPr>
              <p:cNvPr id="207" name="Google Shape;207;p2"/>
              <p:cNvGrpSpPr/>
              <p:nvPr/>
            </p:nvGrpSpPr>
            <p:grpSpPr>
              <a:xfrm>
                <a:off x="6136913" y="8681335"/>
                <a:ext cx="415526" cy="707312"/>
                <a:chOff x="1320141" y="8741488"/>
                <a:chExt cx="415526" cy="707312"/>
              </a:xfrm>
            </p:grpSpPr>
            <p:sp>
              <p:nvSpPr>
                <p:cNvPr id="208" name="Google Shape;208;p2"/>
                <p:cNvSpPr/>
                <p:nvPr/>
              </p:nvSpPr>
              <p:spPr>
                <a:xfrm>
                  <a:off x="1320141" y="8741488"/>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09" name="Google Shape;209;p2"/>
                <p:cNvCxnSpPr/>
                <p:nvPr/>
              </p:nvCxnSpPr>
              <p:spPr>
                <a:xfrm>
                  <a:off x="1320141" y="8947150"/>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10" name="Google Shape;210;p2"/>
                <p:cNvCxnSpPr/>
                <p:nvPr/>
              </p:nvCxnSpPr>
              <p:spPr>
                <a:xfrm>
                  <a:off x="1320141" y="9188450"/>
                  <a:ext cx="415526" cy="0"/>
                </a:xfrm>
                <a:prstGeom prst="straightConnector1">
                  <a:avLst/>
                </a:prstGeom>
                <a:noFill/>
                <a:ln w="12700" cap="flat" cmpd="sng">
                  <a:solidFill>
                    <a:srgbClr val="38D4D6"/>
                  </a:solidFill>
                  <a:prstDash val="solid"/>
                  <a:miter lim="800000"/>
                  <a:headEnd type="none" w="sm" len="sm"/>
                  <a:tailEnd type="none" w="sm" len="sm"/>
                </a:ln>
              </p:spPr>
            </p:cxnSp>
          </p:grpSp>
        </p:grpSp>
        <p:sp>
          <p:nvSpPr>
            <p:cNvPr id="211" name="Google Shape;211;p2"/>
            <p:cNvSpPr txBox="1"/>
            <p:nvPr/>
          </p:nvSpPr>
          <p:spPr>
            <a:xfrm>
              <a:off x="4586887" y="9143242"/>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3</a:t>
              </a:r>
              <a:endParaRPr/>
            </a:p>
          </p:txBody>
        </p:sp>
      </p:grpSp>
      <p:pic>
        <p:nvPicPr>
          <p:cNvPr id="212" name="Google Shape;212;p2"/>
          <p:cNvPicPr preferRelativeResize="0"/>
          <p:nvPr/>
        </p:nvPicPr>
        <p:blipFill rotWithShape="1">
          <a:blip r:embed="rId4">
            <a:alphaModFix/>
          </a:blip>
          <a:srcRect l="8207" t="14089" r="17165"/>
          <a:stretch/>
        </p:blipFill>
        <p:spPr>
          <a:xfrm>
            <a:off x="4917386" y="1872041"/>
            <a:ext cx="1635053" cy="1476976"/>
          </a:xfrm>
          <a:prstGeom prst="rect">
            <a:avLst/>
          </a:prstGeom>
          <a:noFill/>
          <a:ln>
            <a:noFill/>
          </a:ln>
        </p:spPr>
      </p:pic>
      <p:grpSp>
        <p:nvGrpSpPr>
          <p:cNvPr id="2" name="Group 1">
            <a:extLst>
              <a:ext uri="{FF2B5EF4-FFF2-40B4-BE49-F238E27FC236}">
                <a16:creationId xmlns:a16="http://schemas.microsoft.com/office/drawing/2014/main" id="{9897F807-1951-B5F4-65F1-C03E880E197E}"/>
              </a:ext>
            </a:extLst>
          </p:cNvPr>
          <p:cNvGrpSpPr/>
          <p:nvPr/>
        </p:nvGrpSpPr>
        <p:grpSpPr>
          <a:xfrm>
            <a:off x="412025" y="4091147"/>
            <a:ext cx="609537" cy="712864"/>
            <a:chOff x="724846" y="3018979"/>
            <a:chExt cx="609537" cy="712864"/>
          </a:xfrm>
        </p:grpSpPr>
        <p:sp>
          <p:nvSpPr>
            <p:cNvPr id="3" name="Rectangle 2">
              <a:extLst>
                <a:ext uri="{FF2B5EF4-FFF2-40B4-BE49-F238E27FC236}">
                  <a16:creationId xmlns:a16="http://schemas.microsoft.com/office/drawing/2014/main" id="{AFFA1B6F-C994-950D-0337-1F90BE3CA26A}"/>
                </a:ext>
              </a:extLst>
            </p:cNvPr>
            <p:cNvSpPr/>
            <p:nvPr/>
          </p:nvSpPr>
          <p:spPr>
            <a:xfrm>
              <a:off x="731519" y="3057611"/>
              <a:ext cx="602864" cy="645611"/>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lin ang="10800000" scaled="1"/>
              <a:tileRect/>
            </a:gradFill>
            <a:ln w="15875">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C21A96F-B261-4C3C-6858-EF927F2AEF15}"/>
                </a:ext>
              </a:extLst>
            </p:cNvPr>
            <p:cNvSpPr txBox="1"/>
            <p:nvPr/>
          </p:nvSpPr>
          <p:spPr>
            <a:xfrm>
              <a:off x="837553" y="3018979"/>
              <a:ext cx="367408" cy="276999"/>
            </a:xfrm>
            <a:prstGeom prst="rect">
              <a:avLst/>
            </a:prstGeom>
            <a:noFill/>
          </p:spPr>
          <p:txBody>
            <a:bodyPr wrap="none" rtlCol="0">
              <a:spAutoFit/>
            </a:bodyPr>
            <a:lstStyle/>
            <a:p>
              <a:r>
                <a:rPr lang="en-US" sz="1200" dirty="0">
                  <a:latin typeface="Arial Rounded MT Bold" panose="020F0704030504030204" pitchFamily="34" charset="77"/>
                </a:rPr>
                <a:t>23</a:t>
              </a:r>
            </a:p>
          </p:txBody>
        </p:sp>
        <p:sp>
          <p:nvSpPr>
            <p:cNvPr id="5" name="TextBox 4">
              <a:extLst>
                <a:ext uri="{FF2B5EF4-FFF2-40B4-BE49-F238E27FC236}">
                  <a16:creationId xmlns:a16="http://schemas.microsoft.com/office/drawing/2014/main" id="{45B8159E-8E78-D97F-E69D-4486E4A3F80F}"/>
                </a:ext>
              </a:extLst>
            </p:cNvPr>
            <p:cNvSpPr txBox="1"/>
            <p:nvPr/>
          </p:nvSpPr>
          <p:spPr>
            <a:xfrm>
              <a:off x="808875" y="3176442"/>
              <a:ext cx="428322" cy="307777"/>
            </a:xfrm>
            <a:prstGeom prst="rect">
              <a:avLst/>
            </a:prstGeom>
            <a:noFill/>
          </p:spPr>
          <p:txBody>
            <a:bodyPr wrap="none" rtlCol="0">
              <a:spAutoFit/>
            </a:bodyPr>
            <a:lstStyle/>
            <a:p>
              <a:r>
                <a:rPr lang="en-US" sz="1400" dirty="0">
                  <a:solidFill>
                    <a:srgbClr val="009193"/>
                  </a:solidFill>
                  <a:latin typeface="Arial Rounded MT Bold" panose="020F0704030504030204" pitchFamily="34" charset="77"/>
                </a:rPr>
                <a:t>Na</a:t>
              </a:r>
            </a:p>
          </p:txBody>
        </p:sp>
        <p:sp>
          <p:nvSpPr>
            <p:cNvPr id="6" name="TextBox 5">
              <a:extLst>
                <a:ext uri="{FF2B5EF4-FFF2-40B4-BE49-F238E27FC236}">
                  <a16:creationId xmlns:a16="http://schemas.microsoft.com/office/drawing/2014/main" id="{71BF282B-0FC5-FB17-D489-303A4A90C977}"/>
                </a:ext>
              </a:extLst>
            </p:cNvPr>
            <p:cNvSpPr txBox="1"/>
            <p:nvPr/>
          </p:nvSpPr>
          <p:spPr>
            <a:xfrm>
              <a:off x="724846" y="3365280"/>
              <a:ext cx="596251" cy="184666"/>
            </a:xfrm>
            <a:prstGeom prst="rect">
              <a:avLst/>
            </a:prstGeom>
            <a:noFill/>
          </p:spPr>
          <p:txBody>
            <a:bodyPr wrap="square" rtlCol="0">
              <a:spAutoFit/>
            </a:bodyPr>
            <a:lstStyle/>
            <a:p>
              <a:pPr algn="ctr"/>
              <a:r>
                <a:rPr lang="en-US" sz="600" dirty="0">
                  <a:latin typeface="Arial Rounded MT Bold" panose="020F0704030504030204" pitchFamily="34" charset="77"/>
                </a:rPr>
                <a:t>sodium</a:t>
              </a:r>
            </a:p>
          </p:txBody>
        </p:sp>
        <p:sp>
          <p:nvSpPr>
            <p:cNvPr id="7" name="TextBox 6">
              <a:extLst>
                <a:ext uri="{FF2B5EF4-FFF2-40B4-BE49-F238E27FC236}">
                  <a16:creationId xmlns:a16="http://schemas.microsoft.com/office/drawing/2014/main" id="{E8464028-E293-5095-C2E0-24F4855C67C8}"/>
                </a:ext>
              </a:extLst>
            </p:cNvPr>
            <p:cNvSpPr txBox="1"/>
            <p:nvPr/>
          </p:nvSpPr>
          <p:spPr>
            <a:xfrm>
              <a:off x="827311" y="3454844"/>
              <a:ext cx="367408" cy="276999"/>
            </a:xfrm>
            <a:prstGeom prst="rect">
              <a:avLst/>
            </a:prstGeom>
            <a:noFill/>
          </p:spPr>
          <p:txBody>
            <a:bodyPr wrap="none" rtlCol="0">
              <a:spAutoFit/>
            </a:bodyPr>
            <a:lstStyle/>
            <a:p>
              <a:r>
                <a:rPr lang="en-US" sz="1200" dirty="0">
                  <a:latin typeface="Arial Rounded MT Bold" panose="020F0704030504030204" pitchFamily="34" charset="77"/>
                </a:rPr>
                <a:t>11</a:t>
              </a:r>
            </a:p>
          </p:txBody>
        </p:sp>
      </p:grpSp>
      <p:grpSp>
        <p:nvGrpSpPr>
          <p:cNvPr id="8" name="Group 7">
            <a:extLst>
              <a:ext uri="{FF2B5EF4-FFF2-40B4-BE49-F238E27FC236}">
                <a16:creationId xmlns:a16="http://schemas.microsoft.com/office/drawing/2014/main" id="{056A8B95-04FE-06B6-0B10-4E133E1869C8}"/>
              </a:ext>
            </a:extLst>
          </p:cNvPr>
          <p:cNvGrpSpPr/>
          <p:nvPr/>
        </p:nvGrpSpPr>
        <p:grpSpPr>
          <a:xfrm>
            <a:off x="4183571" y="5441195"/>
            <a:ext cx="602864" cy="712864"/>
            <a:chOff x="728365" y="2373565"/>
            <a:chExt cx="602864" cy="712864"/>
          </a:xfrm>
        </p:grpSpPr>
        <p:sp>
          <p:nvSpPr>
            <p:cNvPr id="9" name="Rectangle 8">
              <a:extLst>
                <a:ext uri="{FF2B5EF4-FFF2-40B4-BE49-F238E27FC236}">
                  <a16:creationId xmlns:a16="http://schemas.microsoft.com/office/drawing/2014/main" id="{1229F7C6-B4D3-84A2-B59C-BF4212FB42F0}"/>
                </a:ext>
              </a:extLst>
            </p:cNvPr>
            <p:cNvSpPr/>
            <p:nvPr/>
          </p:nvSpPr>
          <p:spPr>
            <a:xfrm>
              <a:off x="728365" y="2415391"/>
              <a:ext cx="602864" cy="645611"/>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lin ang="10800000" scaled="1"/>
              <a:tileRect/>
            </a:gradFill>
            <a:ln w="15875">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BFF6E80-F805-0B4A-6D32-A3127C0D7FE9}"/>
                </a:ext>
              </a:extLst>
            </p:cNvPr>
            <p:cNvSpPr txBox="1"/>
            <p:nvPr/>
          </p:nvSpPr>
          <p:spPr>
            <a:xfrm>
              <a:off x="900327" y="2373565"/>
              <a:ext cx="276038" cy="276999"/>
            </a:xfrm>
            <a:prstGeom prst="rect">
              <a:avLst/>
            </a:prstGeom>
            <a:noFill/>
          </p:spPr>
          <p:txBody>
            <a:bodyPr wrap="none" rtlCol="0">
              <a:spAutoFit/>
            </a:bodyPr>
            <a:lstStyle/>
            <a:p>
              <a:r>
                <a:rPr lang="en-US" sz="1200" dirty="0">
                  <a:latin typeface="Arial Rounded MT Bold" panose="020F0704030504030204" pitchFamily="34" charset="77"/>
                </a:rPr>
                <a:t>6</a:t>
              </a:r>
            </a:p>
          </p:txBody>
        </p:sp>
        <p:sp>
          <p:nvSpPr>
            <p:cNvPr id="11" name="TextBox 10">
              <a:extLst>
                <a:ext uri="{FF2B5EF4-FFF2-40B4-BE49-F238E27FC236}">
                  <a16:creationId xmlns:a16="http://schemas.microsoft.com/office/drawing/2014/main" id="{2A181513-5416-A0C3-F28F-151E597D9633}"/>
                </a:ext>
              </a:extLst>
            </p:cNvPr>
            <p:cNvSpPr txBox="1"/>
            <p:nvPr/>
          </p:nvSpPr>
          <p:spPr>
            <a:xfrm>
              <a:off x="848500" y="2531028"/>
              <a:ext cx="341760" cy="307777"/>
            </a:xfrm>
            <a:prstGeom prst="rect">
              <a:avLst/>
            </a:prstGeom>
            <a:noFill/>
          </p:spPr>
          <p:txBody>
            <a:bodyPr wrap="none" rtlCol="0">
              <a:spAutoFit/>
            </a:bodyPr>
            <a:lstStyle/>
            <a:p>
              <a:r>
                <a:rPr lang="en-US" sz="1400" dirty="0">
                  <a:solidFill>
                    <a:srgbClr val="009193"/>
                  </a:solidFill>
                  <a:latin typeface="Arial Rounded MT Bold" panose="020F0704030504030204" pitchFamily="34" charset="77"/>
                </a:rPr>
                <a:t>Li</a:t>
              </a:r>
            </a:p>
          </p:txBody>
        </p:sp>
        <p:sp>
          <p:nvSpPr>
            <p:cNvPr id="12" name="TextBox 11">
              <a:extLst>
                <a:ext uri="{FF2B5EF4-FFF2-40B4-BE49-F238E27FC236}">
                  <a16:creationId xmlns:a16="http://schemas.microsoft.com/office/drawing/2014/main" id="{C470D099-FFDE-FBEF-25B8-37D2FE721C56}"/>
                </a:ext>
              </a:extLst>
            </p:cNvPr>
            <p:cNvSpPr txBox="1"/>
            <p:nvPr/>
          </p:nvSpPr>
          <p:spPr>
            <a:xfrm>
              <a:off x="729749" y="2719866"/>
              <a:ext cx="596251" cy="184666"/>
            </a:xfrm>
            <a:prstGeom prst="rect">
              <a:avLst/>
            </a:prstGeom>
            <a:noFill/>
          </p:spPr>
          <p:txBody>
            <a:bodyPr wrap="square" rtlCol="0">
              <a:spAutoFit/>
            </a:bodyPr>
            <a:lstStyle/>
            <a:p>
              <a:pPr algn="ctr"/>
              <a:r>
                <a:rPr lang="en-US" sz="600" dirty="0">
                  <a:latin typeface="Arial Rounded MT Bold" panose="020F0704030504030204" pitchFamily="34" charset="77"/>
                </a:rPr>
                <a:t>lithium</a:t>
              </a:r>
            </a:p>
          </p:txBody>
        </p:sp>
        <p:sp>
          <p:nvSpPr>
            <p:cNvPr id="13" name="TextBox 12">
              <a:extLst>
                <a:ext uri="{FF2B5EF4-FFF2-40B4-BE49-F238E27FC236}">
                  <a16:creationId xmlns:a16="http://schemas.microsoft.com/office/drawing/2014/main" id="{5A9649A1-BBF2-F3A0-A9C4-5BC872BBED87}"/>
                </a:ext>
              </a:extLst>
            </p:cNvPr>
            <p:cNvSpPr txBox="1"/>
            <p:nvPr/>
          </p:nvSpPr>
          <p:spPr>
            <a:xfrm>
              <a:off x="884297" y="2809430"/>
              <a:ext cx="276038" cy="276999"/>
            </a:xfrm>
            <a:prstGeom prst="rect">
              <a:avLst/>
            </a:prstGeom>
            <a:noFill/>
          </p:spPr>
          <p:txBody>
            <a:bodyPr wrap="none" rtlCol="0">
              <a:spAutoFit/>
            </a:bodyPr>
            <a:lstStyle/>
            <a:p>
              <a:r>
                <a:rPr lang="en-US" sz="1200" dirty="0">
                  <a:latin typeface="Arial Rounded MT Bold" panose="020F0704030504030204" pitchFamily="34" charset="77"/>
                </a:rPr>
                <a:t>3</a:t>
              </a:r>
            </a:p>
          </p:txBody>
        </p:sp>
      </p:grpSp>
      <p:grpSp>
        <p:nvGrpSpPr>
          <p:cNvPr id="14" name="Group 13">
            <a:extLst>
              <a:ext uri="{FF2B5EF4-FFF2-40B4-BE49-F238E27FC236}">
                <a16:creationId xmlns:a16="http://schemas.microsoft.com/office/drawing/2014/main" id="{B5CFB941-22DF-6854-C6EF-80E8662887BD}"/>
              </a:ext>
            </a:extLst>
          </p:cNvPr>
          <p:cNvGrpSpPr/>
          <p:nvPr/>
        </p:nvGrpSpPr>
        <p:grpSpPr>
          <a:xfrm>
            <a:off x="4983696" y="5440009"/>
            <a:ext cx="602864" cy="712864"/>
            <a:chOff x="728365" y="2373565"/>
            <a:chExt cx="602864" cy="712864"/>
          </a:xfrm>
        </p:grpSpPr>
        <p:sp>
          <p:nvSpPr>
            <p:cNvPr id="15" name="Rectangle 14">
              <a:extLst>
                <a:ext uri="{FF2B5EF4-FFF2-40B4-BE49-F238E27FC236}">
                  <a16:creationId xmlns:a16="http://schemas.microsoft.com/office/drawing/2014/main" id="{6E48F594-C88D-A30D-F315-D8B4C04BA373}"/>
                </a:ext>
              </a:extLst>
            </p:cNvPr>
            <p:cNvSpPr/>
            <p:nvPr/>
          </p:nvSpPr>
          <p:spPr>
            <a:xfrm>
              <a:off x="728365" y="2415391"/>
              <a:ext cx="602864" cy="645611"/>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lin ang="10800000" scaled="1"/>
              <a:tileRect/>
            </a:gradFill>
            <a:ln w="15875">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D9CE210-AE25-4305-9B5B-C832465B55CD}"/>
                </a:ext>
              </a:extLst>
            </p:cNvPr>
            <p:cNvSpPr txBox="1"/>
            <p:nvPr/>
          </p:nvSpPr>
          <p:spPr>
            <a:xfrm>
              <a:off x="900327" y="2373565"/>
              <a:ext cx="276038" cy="276999"/>
            </a:xfrm>
            <a:prstGeom prst="rect">
              <a:avLst/>
            </a:prstGeom>
            <a:noFill/>
          </p:spPr>
          <p:txBody>
            <a:bodyPr wrap="none" rtlCol="0">
              <a:spAutoFit/>
            </a:bodyPr>
            <a:lstStyle/>
            <a:p>
              <a:r>
                <a:rPr lang="en-US" sz="1200" dirty="0">
                  <a:latin typeface="Arial Rounded MT Bold" panose="020F0704030504030204" pitchFamily="34" charset="77"/>
                </a:rPr>
                <a:t>7</a:t>
              </a:r>
            </a:p>
          </p:txBody>
        </p:sp>
        <p:sp>
          <p:nvSpPr>
            <p:cNvPr id="17" name="TextBox 16">
              <a:extLst>
                <a:ext uri="{FF2B5EF4-FFF2-40B4-BE49-F238E27FC236}">
                  <a16:creationId xmlns:a16="http://schemas.microsoft.com/office/drawing/2014/main" id="{A08C0987-E807-D509-C935-09FE9950C545}"/>
                </a:ext>
              </a:extLst>
            </p:cNvPr>
            <p:cNvSpPr txBox="1"/>
            <p:nvPr/>
          </p:nvSpPr>
          <p:spPr>
            <a:xfrm>
              <a:off x="848500" y="2531028"/>
              <a:ext cx="341760" cy="307777"/>
            </a:xfrm>
            <a:prstGeom prst="rect">
              <a:avLst/>
            </a:prstGeom>
            <a:noFill/>
          </p:spPr>
          <p:txBody>
            <a:bodyPr wrap="none" rtlCol="0">
              <a:spAutoFit/>
            </a:bodyPr>
            <a:lstStyle/>
            <a:p>
              <a:r>
                <a:rPr lang="en-US" sz="1400" dirty="0">
                  <a:solidFill>
                    <a:srgbClr val="009193"/>
                  </a:solidFill>
                  <a:latin typeface="Arial Rounded MT Bold" panose="020F0704030504030204" pitchFamily="34" charset="77"/>
                </a:rPr>
                <a:t>Li</a:t>
              </a:r>
            </a:p>
          </p:txBody>
        </p:sp>
        <p:sp>
          <p:nvSpPr>
            <p:cNvPr id="18" name="TextBox 17">
              <a:extLst>
                <a:ext uri="{FF2B5EF4-FFF2-40B4-BE49-F238E27FC236}">
                  <a16:creationId xmlns:a16="http://schemas.microsoft.com/office/drawing/2014/main" id="{A585A086-AD7E-B489-E26F-E05A4EB654DC}"/>
                </a:ext>
              </a:extLst>
            </p:cNvPr>
            <p:cNvSpPr txBox="1"/>
            <p:nvPr/>
          </p:nvSpPr>
          <p:spPr>
            <a:xfrm>
              <a:off x="729749" y="2719866"/>
              <a:ext cx="596251" cy="184666"/>
            </a:xfrm>
            <a:prstGeom prst="rect">
              <a:avLst/>
            </a:prstGeom>
            <a:noFill/>
          </p:spPr>
          <p:txBody>
            <a:bodyPr wrap="square" rtlCol="0">
              <a:spAutoFit/>
            </a:bodyPr>
            <a:lstStyle/>
            <a:p>
              <a:pPr algn="ctr"/>
              <a:r>
                <a:rPr lang="en-US" sz="600" dirty="0">
                  <a:latin typeface="Arial Rounded MT Bold" panose="020F0704030504030204" pitchFamily="34" charset="77"/>
                </a:rPr>
                <a:t>lithium</a:t>
              </a:r>
            </a:p>
          </p:txBody>
        </p:sp>
        <p:sp>
          <p:nvSpPr>
            <p:cNvPr id="19" name="TextBox 18">
              <a:extLst>
                <a:ext uri="{FF2B5EF4-FFF2-40B4-BE49-F238E27FC236}">
                  <a16:creationId xmlns:a16="http://schemas.microsoft.com/office/drawing/2014/main" id="{71B67A19-967D-5B31-C454-4727FD5B64C1}"/>
                </a:ext>
              </a:extLst>
            </p:cNvPr>
            <p:cNvSpPr txBox="1"/>
            <p:nvPr/>
          </p:nvSpPr>
          <p:spPr>
            <a:xfrm>
              <a:off x="884297" y="2809430"/>
              <a:ext cx="276038" cy="276999"/>
            </a:xfrm>
            <a:prstGeom prst="rect">
              <a:avLst/>
            </a:prstGeom>
            <a:noFill/>
          </p:spPr>
          <p:txBody>
            <a:bodyPr wrap="none" rtlCol="0">
              <a:spAutoFit/>
            </a:bodyPr>
            <a:lstStyle/>
            <a:p>
              <a:r>
                <a:rPr lang="en-US" sz="1200" dirty="0">
                  <a:latin typeface="Arial Rounded MT Bold" panose="020F0704030504030204" pitchFamily="34" charset="77"/>
                </a:rPr>
                <a:t>3</a:t>
              </a:r>
            </a:p>
          </p:txBody>
        </p:sp>
      </p:grpSp>
      <p:grpSp>
        <p:nvGrpSpPr>
          <p:cNvPr id="20" name="Group 19">
            <a:extLst>
              <a:ext uri="{FF2B5EF4-FFF2-40B4-BE49-F238E27FC236}">
                <a16:creationId xmlns:a16="http://schemas.microsoft.com/office/drawing/2014/main" id="{24629F5B-60C9-6A98-D2EF-F4CA58CA1050}"/>
              </a:ext>
            </a:extLst>
          </p:cNvPr>
          <p:cNvGrpSpPr/>
          <p:nvPr/>
        </p:nvGrpSpPr>
        <p:grpSpPr>
          <a:xfrm>
            <a:off x="5783818" y="5448208"/>
            <a:ext cx="602864" cy="712864"/>
            <a:chOff x="728365" y="2373565"/>
            <a:chExt cx="602864" cy="712864"/>
          </a:xfrm>
        </p:grpSpPr>
        <p:sp>
          <p:nvSpPr>
            <p:cNvPr id="21" name="Rectangle 20">
              <a:extLst>
                <a:ext uri="{FF2B5EF4-FFF2-40B4-BE49-F238E27FC236}">
                  <a16:creationId xmlns:a16="http://schemas.microsoft.com/office/drawing/2014/main" id="{E40EA2B3-D481-DF19-101E-14CBF43248A1}"/>
                </a:ext>
              </a:extLst>
            </p:cNvPr>
            <p:cNvSpPr/>
            <p:nvPr/>
          </p:nvSpPr>
          <p:spPr>
            <a:xfrm>
              <a:off x="728365" y="2415391"/>
              <a:ext cx="602864" cy="645611"/>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lin ang="10800000" scaled="1"/>
              <a:tileRect/>
            </a:gradFill>
            <a:ln w="15875">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C35643B0-AC9A-FB08-31D7-E6225C67F2E1}"/>
                </a:ext>
              </a:extLst>
            </p:cNvPr>
            <p:cNvSpPr txBox="1"/>
            <p:nvPr/>
          </p:nvSpPr>
          <p:spPr>
            <a:xfrm>
              <a:off x="900327" y="2373565"/>
              <a:ext cx="276038" cy="276999"/>
            </a:xfrm>
            <a:prstGeom prst="rect">
              <a:avLst/>
            </a:prstGeom>
            <a:noFill/>
          </p:spPr>
          <p:txBody>
            <a:bodyPr wrap="none" rtlCol="0">
              <a:spAutoFit/>
            </a:bodyPr>
            <a:lstStyle/>
            <a:p>
              <a:r>
                <a:rPr lang="en-US" sz="1200" dirty="0">
                  <a:latin typeface="Arial Rounded MT Bold" panose="020F0704030504030204" pitchFamily="34" charset="77"/>
                </a:rPr>
                <a:t>8</a:t>
              </a:r>
            </a:p>
          </p:txBody>
        </p:sp>
        <p:sp>
          <p:nvSpPr>
            <p:cNvPr id="23" name="TextBox 22">
              <a:extLst>
                <a:ext uri="{FF2B5EF4-FFF2-40B4-BE49-F238E27FC236}">
                  <a16:creationId xmlns:a16="http://schemas.microsoft.com/office/drawing/2014/main" id="{3F3CBEC5-AA77-F53B-0D3C-B5C6F5315791}"/>
                </a:ext>
              </a:extLst>
            </p:cNvPr>
            <p:cNvSpPr txBox="1"/>
            <p:nvPr/>
          </p:nvSpPr>
          <p:spPr>
            <a:xfrm>
              <a:off x="848500" y="2531028"/>
              <a:ext cx="341760" cy="307777"/>
            </a:xfrm>
            <a:prstGeom prst="rect">
              <a:avLst/>
            </a:prstGeom>
            <a:noFill/>
          </p:spPr>
          <p:txBody>
            <a:bodyPr wrap="none" rtlCol="0">
              <a:spAutoFit/>
            </a:bodyPr>
            <a:lstStyle/>
            <a:p>
              <a:r>
                <a:rPr lang="en-US" sz="1400" dirty="0">
                  <a:solidFill>
                    <a:srgbClr val="009193"/>
                  </a:solidFill>
                  <a:latin typeface="Arial Rounded MT Bold" panose="020F0704030504030204" pitchFamily="34" charset="77"/>
                </a:rPr>
                <a:t>Li</a:t>
              </a:r>
            </a:p>
          </p:txBody>
        </p:sp>
        <p:sp>
          <p:nvSpPr>
            <p:cNvPr id="24" name="TextBox 23">
              <a:extLst>
                <a:ext uri="{FF2B5EF4-FFF2-40B4-BE49-F238E27FC236}">
                  <a16:creationId xmlns:a16="http://schemas.microsoft.com/office/drawing/2014/main" id="{39DF27B9-65AE-76E4-2A93-0D3946A2DE32}"/>
                </a:ext>
              </a:extLst>
            </p:cNvPr>
            <p:cNvSpPr txBox="1"/>
            <p:nvPr/>
          </p:nvSpPr>
          <p:spPr>
            <a:xfrm>
              <a:off x="729749" y="2719866"/>
              <a:ext cx="596251" cy="184666"/>
            </a:xfrm>
            <a:prstGeom prst="rect">
              <a:avLst/>
            </a:prstGeom>
            <a:noFill/>
          </p:spPr>
          <p:txBody>
            <a:bodyPr wrap="square" rtlCol="0">
              <a:spAutoFit/>
            </a:bodyPr>
            <a:lstStyle/>
            <a:p>
              <a:pPr algn="ctr"/>
              <a:r>
                <a:rPr lang="en-US" sz="600" dirty="0">
                  <a:latin typeface="Arial Rounded MT Bold" panose="020F0704030504030204" pitchFamily="34" charset="77"/>
                </a:rPr>
                <a:t>lithium</a:t>
              </a:r>
            </a:p>
          </p:txBody>
        </p:sp>
        <p:sp>
          <p:nvSpPr>
            <p:cNvPr id="25" name="TextBox 24">
              <a:extLst>
                <a:ext uri="{FF2B5EF4-FFF2-40B4-BE49-F238E27FC236}">
                  <a16:creationId xmlns:a16="http://schemas.microsoft.com/office/drawing/2014/main" id="{45215CA4-ACB0-72C8-1220-605292B8F685}"/>
                </a:ext>
              </a:extLst>
            </p:cNvPr>
            <p:cNvSpPr txBox="1"/>
            <p:nvPr/>
          </p:nvSpPr>
          <p:spPr>
            <a:xfrm>
              <a:off x="884297" y="2809430"/>
              <a:ext cx="276038" cy="276999"/>
            </a:xfrm>
            <a:prstGeom prst="rect">
              <a:avLst/>
            </a:prstGeom>
            <a:noFill/>
          </p:spPr>
          <p:txBody>
            <a:bodyPr wrap="none" rtlCol="0">
              <a:spAutoFit/>
            </a:bodyPr>
            <a:lstStyle/>
            <a:p>
              <a:r>
                <a:rPr lang="en-US" sz="1200" dirty="0">
                  <a:latin typeface="Arial Rounded MT Bold" panose="020F0704030504030204" pitchFamily="34" charset="77"/>
                </a:rPr>
                <a:t>3</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3"/>
          <p:cNvGraphicFramePr/>
          <p:nvPr/>
        </p:nvGraphicFramePr>
        <p:xfrm>
          <a:off x="4428257" y="4437386"/>
          <a:ext cx="1685150" cy="4647550"/>
        </p:xfrm>
        <a:graphic>
          <a:graphicData uri="http://schemas.openxmlformats.org/drawingml/2006/table">
            <a:tbl>
              <a:tblPr>
                <a:noFill/>
                <a:tableStyleId>{9005590A-B6FA-4734-BA3B-4419DFF00E3D}</a:tableStyleId>
              </a:tblPr>
              <a:tblGrid>
                <a:gridCol w="1685150">
                  <a:extLst>
                    <a:ext uri="{9D8B030D-6E8A-4147-A177-3AD203B41FA5}">
                      <a16:colId xmlns:a16="http://schemas.microsoft.com/office/drawing/2014/main" val="20000"/>
                    </a:ext>
                  </a:extLst>
                </a:gridCol>
              </a:tblGrid>
              <a:tr h="303925">
                <a:tc>
                  <a:txBody>
                    <a:bodyPr/>
                    <a:lstStyle/>
                    <a:p>
                      <a:pPr marL="0" marR="0" lvl="0" indent="0" algn="ctr" rtl="0">
                        <a:spcBef>
                          <a:spcPts val="0"/>
                        </a:spcBef>
                        <a:spcAft>
                          <a:spcPts val="0"/>
                        </a:spcAft>
                        <a:buClr>
                          <a:schemeClr val="lt1"/>
                        </a:buClr>
                        <a:buSzPts val="1350"/>
                        <a:buFont typeface="Calibri"/>
                        <a:buNone/>
                      </a:pPr>
                      <a:r>
                        <a:rPr lang="en-US" sz="1350" b="1" u="none" strike="noStrike" cap="none">
                          <a:solidFill>
                            <a:schemeClr val="lt1"/>
                          </a:solidFill>
                        </a:rPr>
                        <a:t>Ion</a:t>
                      </a:r>
                      <a:endParaRPr sz="1350" b="1" u="none" strike="noStrike" cap="none">
                        <a:solidFill>
                          <a:schemeClr val="lt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1447875">
                <a:tc>
                  <a:txBody>
                    <a:bodyPr/>
                    <a:lstStyle/>
                    <a:p>
                      <a:pPr marL="0" marR="0" lvl="0" indent="0" algn="ctr" rtl="0">
                        <a:spcBef>
                          <a:spcPts val="0"/>
                        </a:spcBef>
                        <a:spcAft>
                          <a:spcPts val="0"/>
                        </a:spcAft>
                        <a:buClr>
                          <a:schemeClr val="dk1"/>
                        </a:buClr>
                        <a:buSzPts val="1350"/>
                        <a:buFont typeface="Calibri"/>
                        <a:buNone/>
                      </a:pPr>
                      <a:endParaRPr sz="13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47875">
                <a:tc>
                  <a:txBody>
                    <a:bodyPr/>
                    <a:lstStyle/>
                    <a:p>
                      <a:pPr marL="0" marR="0" lvl="0" indent="0" algn="ctr" rtl="0">
                        <a:spcBef>
                          <a:spcPts val="0"/>
                        </a:spcBef>
                        <a:spcAft>
                          <a:spcPts val="0"/>
                        </a:spcAft>
                        <a:buClr>
                          <a:schemeClr val="dk1"/>
                        </a:buClr>
                        <a:buSzPts val="1200"/>
                        <a:buFont typeface="Calibri"/>
                        <a:buNone/>
                      </a:pPr>
                      <a:endParaRPr sz="1200" b="1" u="none" strike="noStrike" cap="none">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47875">
                <a:tc>
                  <a:txBody>
                    <a:bodyPr/>
                    <a:lstStyle/>
                    <a:p>
                      <a:pPr marL="0" marR="0" lvl="0" indent="0" algn="ctr" rtl="0">
                        <a:lnSpc>
                          <a:spcPct val="100000"/>
                        </a:lnSpc>
                        <a:spcBef>
                          <a:spcPts val="0"/>
                        </a:spcBef>
                        <a:spcAft>
                          <a:spcPts val="0"/>
                        </a:spcAft>
                        <a:buClr>
                          <a:srgbClr val="16ADBF"/>
                        </a:buClr>
                        <a:buSzPts val="1200"/>
                        <a:buFont typeface="Arial Rounded"/>
                        <a:buNone/>
                      </a:pPr>
                      <a:endParaRPr sz="13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18" name="Google Shape;218;p3"/>
          <p:cNvSpPr txBox="1"/>
          <p:nvPr/>
        </p:nvSpPr>
        <p:spPr>
          <a:xfrm>
            <a:off x="469484" y="3696896"/>
            <a:ext cx="3322367" cy="276999"/>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38D4D6"/>
              </a:buClr>
              <a:buSzPts val="1200"/>
              <a:buFont typeface="Calibri"/>
              <a:buAutoNum type="arabicPeriod" startAt="5"/>
            </a:pPr>
            <a:r>
              <a:rPr lang="en-US" sz="1200" b="1">
                <a:solidFill>
                  <a:srgbClr val="38D4D6"/>
                </a:solidFill>
                <a:latin typeface="Arial Rounded"/>
                <a:ea typeface="Arial Rounded"/>
                <a:cs typeface="Arial Rounded"/>
                <a:sym typeface="Arial Rounded"/>
              </a:rPr>
              <a:t>Complete the information in the table. </a:t>
            </a:r>
            <a:endParaRPr/>
          </a:p>
        </p:txBody>
      </p:sp>
      <p:graphicFrame>
        <p:nvGraphicFramePr>
          <p:cNvPr id="219" name="Google Shape;219;p3"/>
          <p:cNvGraphicFramePr/>
          <p:nvPr/>
        </p:nvGraphicFramePr>
        <p:xfrm>
          <a:off x="523810" y="3978915"/>
          <a:ext cx="3302000" cy="5112350"/>
        </p:xfrm>
        <a:graphic>
          <a:graphicData uri="http://schemas.openxmlformats.org/drawingml/2006/table">
            <a:tbl>
              <a:tblPr>
                <a:noFill/>
                <a:tableStyleId>{9005590A-B6FA-4734-BA3B-4419DFF00E3D}</a:tableStyleId>
              </a:tblPr>
              <a:tblGrid>
                <a:gridCol w="1616850">
                  <a:extLst>
                    <a:ext uri="{9D8B030D-6E8A-4147-A177-3AD203B41FA5}">
                      <a16:colId xmlns:a16="http://schemas.microsoft.com/office/drawing/2014/main" val="20000"/>
                    </a:ext>
                  </a:extLst>
                </a:gridCol>
                <a:gridCol w="1685150">
                  <a:extLst>
                    <a:ext uri="{9D8B030D-6E8A-4147-A177-3AD203B41FA5}">
                      <a16:colId xmlns:a16="http://schemas.microsoft.com/office/drawing/2014/main" val="20001"/>
                    </a:ext>
                  </a:extLst>
                </a:gridCol>
              </a:tblGrid>
              <a:tr h="334325">
                <a:tc>
                  <a:txBody>
                    <a:bodyPr/>
                    <a:lstStyle/>
                    <a:p>
                      <a:pPr marL="0" marR="0" lvl="0" indent="0" algn="ctr" rtl="0">
                        <a:spcBef>
                          <a:spcPts val="0"/>
                        </a:spcBef>
                        <a:spcAft>
                          <a:spcPts val="0"/>
                        </a:spcAft>
                        <a:buClr>
                          <a:schemeClr val="lt1"/>
                        </a:buClr>
                        <a:buSzPts val="1300"/>
                        <a:buFont typeface="Arial Rounded"/>
                        <a:buNone/>
                      </a:pPr>
                      <a:r>
                        <a:rPr lang="en-US" sz="1300" b="1" u="none" strike="noStrike" cap="none">
                          <a:solidFill>
                            <a:schemeClr val="lt1"/>
                          </a:solidFill>
                          <a:latin typeface="Arial Rounded"/>
                          <a:ea typeface="Arial Rounded"/>
                          <a:cs typeface="Arial Rounded"/>
                          <a:sym typeface="Arial Rounded"/>
                        </a:rPr>
                        <a:t>Atom</a:t>
                      </a:r>
                      <a:endParaRPr sz="1300" b="1" u="none" strike="noStrike" cap="none">
                        <a:solidFill>
                          <a:schemeClr val="lt1"/>
                        </a:solidFill>
                        <a:latin typeface="Arial Rounded"/>
                        <a:ea typeface="Arial Rounded"/>
                        <a:cs typeface="Arial Rounded"/>
                        <a:sym typeface="Arial Rounded"/>
                      </a:endParaRPr>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Clr>
                          <a:schemeClr val="lt1"/>
                        </a:buClr>
                        <a:buSzPts val="1300"/>
                        <a:buFont typeface="Arial Rounded"/>
                        <a:buNone/>
                      </a:pPr>
                      <a:r>
                        <a:rPr lang="en-US" sz="1300" b="1" u="none" strike="noStrike" cap="none">
                          <a:solidFill>
                            <a:schemeClr val="lt1"/>
                          </a:solidFill>
                          <a:latin typeface="Arial Rounded"/>
                          <a:ea typeface="Arial Rounded"/>
                          <a:cs typeface="Arial Rounded"/>
                          <a:sym typeface="Arial Rounded"/>
                        </a:rPr>
                        <a:t>Isotope</a:t>
                      </a:r>
                      <a:endParaRPr sz="1300" b="1" u="none" strike="noStrike" cap="none">
                        <a:solidFill>
                          <a:schemeClr val="lt1"/>
                        </a:solidFill>
                        <a:latin typeface="Arial Rounded"/>
                        <a:ea typeface="Arial Rounded"/>
                        <a:cs typeface="Arial Rounded"/>
                        <a:sym typeface="Arial Rounded"/>
                      </a:endParaRPr>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1592675">
                <a:tc>
                  <a:txBody>
                    <a:bodyPr/>
                    <a:lstStyle/>
                    <a:p>
                      <a:pPr marL="0" marR="0" lvl="0" indent="0" algn="ctr" rtl="0">
                        <a:lnSpc>
                          <a:spcPct val="100000"/>
                        </a:lnSpc>
                        <a:spcBef>
                          <a:spcPts val="0"/>
                        </a:spcBef>
                        <a:spcAft>
                          <a:spcPts val="0"/>
                        </a:spcAft>
                        <a:buClr>
                          <a:schemeClr val="dk1"/>
                        </a:buClr>
                        <a:buSzPts val="1300"/>
                        <a:buFont typeface="Calibri"/>
                        <a:buNone/>
                      </a:pPr>
                      <a:endParaRPr sz="1300" b="1" u="none" strike="noStrike" cap="none">
                        <a:latin typeface="Arial"/>
                        <a:ea typeface="Arial"/>
                        <a:cs typeface="Arial"/>
                        <a:sym typeface="Arial"/>
                      </a:endParaRPr>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500"/>
                        <a:buFont typeface="Calibri"/>
                        <a:buNone/>
                      </a:pPr>
                      <a:endParaRPr sz="1500" u="none" strike="noStrike" cap="none"/>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92675">
                <a:tc>
                  <a:txBody>
                    <a:bodyPr/>
                    <a:lstStyle/>
                    <a:p>
                      <a:pPr marL="0" marR="0" lvl="0" indent="0" algn="l" rtl="0">
                        <a:lnSpc>
                          <a:spcPct val="100000"/>
                        </a:lnSpc>
                        <a:spcBef>
                          <a:spcPts val="0"/>
                        </a:spcBef>
                        <a:spcAft>
                          <a:spcPts val="0"/>
                        </a:spcAft>
                        <a:buClr>
                          <a:schemeClr val="dk1"/>
                        </a:buClr>
                        <a:buSzPts val="1300"/>
                        <a:buFont typeface="Calibri"/>
                        <a:buNone/>
                      </a:pPr>
                      <a:endParaRPr sz="1300" b="1" u="none" strike="noStrike" cap="none">
                        <a:latin typeface="Arial"/>
                        <a:ea typeface="Arial"/>
                        <a:cs typeface="Arial"/>
                        <a:sym typeface="Arial"/>
                      </a:endParaRPr>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300"/>
                        <a:buFont typeface="Calibri"/>
                        <a:buNone/>
                      </a:pPr>
                      <a:endParaRPr sz="1300" b="1" u="none" strike="noStrike" cap="none">
                        <a:solidFill>
                          <a:srgbClr val="16ADBF"/>
                        </a:solidFill>
                        <a:latin typeface="Arial Rounded"/>
                        <a:ea typeface="Arial Rounded"/>
                        <a:cs typeface="Arial Rounded"/>
                        <a:sym typeface="Arial Rounded"/>
                      </a:endParaRPr>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592675">
                <a:tc>
                  <a:txBody>
                    <a:bodyPr/>
                    <a:lstStyle/>
                    <a:p>
                      <a:pPr marL="0" marR="0" lvl="0" indent="0" algn="l" rtl="0">
                        <a:lnSpc>
                          <a:spcPct val="100000"/>
                        </a:lnSpc>
                        <a:spcBef>
                          <a:spcPts val="0"/>
                        </a:spcBef>
                        <a:spcAft>
                          <a:spcPts val="0"/>
                        </a:spcAft>
                        <a:buClr>
                          <a:schemeClr val="dk1"/>
                        </a:buClr>
                        <a:buSzPts val="1300"/>
                        <a:buFont typeface="Calibri"/>
                        <a:buNone/>
                      </a:pPr>
                      <a:endParaRPr sz="1300" b="1" u="none" strike="noStrike" cap="none">
                        <a:latin typeface="Arial"/>
                        <a:ea typeface="Arial"/>
                        <a:cs typeface="Arial"/>
                        <a:sym typeface="Arial"/>
                      </a:endParaRPr>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sz="1500" u="none" strike="noStrike" cap="none"/>
                    </a:p>
                  </a:txBody>
                  <a:tcPr marL="91450" marR="91450" marT="50300" marB="50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pSp>
        <p:nvGrpSpPr>
          <p:cNvPr id="220" name="Google Shape;220;p3"/>
          <p:cNvGrpSpPr/>
          <p:nvPr/>
        </p:nvGrpSpPr>
        <p:grpSpPr>
          <a:xfrm>
            <a:off x="515343" y="4416822"/>
            <a:ext cx="1601466" cy="1448348"/>
            <a:chOff x="3327133" y="7986698"/>
            <a:chExt cx="1601466" cy="1316678"/>
          </a:xfrm>
        </p:grpSpPr>
        <p:sp>
          <p:nvSpPr>
            <p:cNvPr id="221" name="Google Shape;221;p3"/>
            <p:cNvSpPr/>
            <p:nvPr/>
          </p:nvSpPr>
          <p:spPr>
            <a:xfrm>
              <a:off x="3460787" y="7986698"/>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22" name="Google Shape;222;p3"/>
            <p:cNvSpPr txBox="1"/>
            <p:nvPr/>
          </p:nvSpPr>
          <p:spPr>
            <a:xfrm>
              <a:off x="3548576" y="8069476"/>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Li</a:t>
              </a:r>
              <a:endParaRPr/>
            </a:p>
          </p:txBody>
        </p:sp>
        <p:sp>
          <p:nvSpPr>
            <p:cNvPr id="223" name="Google Shape;223;p3"/>
            <p:cNvSpPr txBox="1"/>
            <p:nvPr/>
          </p:nvSpPr>
          <p:spPr>
            <a:xfrm>
              <a:off x="3460787" y="8007920"/>
              <a:ext cx="2455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7</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3</a:t>
              </a:r>
              <a:endParaRPr/>
            </a:p>
          </p:txBody>
        </p:sp>
        <p:sp>
          <p:nvSpPr>
            <p:cNvPr id="224" name="Google Shape;224;p3"/>
            <p:cNvSpPr txBox="1"/>
            <p:nvPr/>
          </p:nvSpPr>
          <p:spPr>
            <a:xfrm>
              <a:off x="3327133" y="8553594"/>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25" name="Google Shape;225;p3"/>
            <p:cNvSpPr/>
            <p:nvPr/>
          </p:nvSpPr>
          <p:spPr>
            <a:xfrm>
              <a:off x="4501861" y="8553906"/>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26" name="Google Shape;226;p3"/>
            <p:cNvCxnSpPr/>
            <p:nvPr/>
          </p:nvCxnSpPr>
          <p:spPr>
            <a:xfrm>
              <a:off x="4501861" y="8759568"/>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27" name="Google Shape;227;p3"/>
            <p:cNvCxnSpPr/>
            <p:nvPr/>
          </p:nvCxnSpPr>
          <p:spPr>
            <a:xfrm>
              <a:off x="4501861" y="9000870"/>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228" name="Google Shape;228;p3"/>
            <p:cNvSpPr txBox="1"/>
            <p:nvPr/>
          </p:nvSpPr>
          <p:spPr>
            <a:xfrm>
              <a:off x="4567012" y="8766028"/>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4</a:t>
              </a:r>
              <a:endParaRPr/>
            </a:p>
          </p:txBody>
        </p:sp>
        <p:sp>
          <p:nvSpPr>
            <p:cNvPr id="229" name="Google Shape;229;p3"/>
            <p:cNvSpPr txBox="1"/>
            <p:nvPr/>
          </p:nvSpPr>
          <p:spPr>
            <a:xfrm>
              <a:off x="4569757" y="9026377"/>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3</a:t>
              </a:r>
              <a:endParaRPr/>
            </a:p>
          </p:txBody>
        </p:sp>
      </p:grpSp>
      <p:grpSp>
        <p:nvGrpSpPr>
          <p:cNvPr id="230" name="Google Shape;230;p3"/>
          <p:cNvGrpSpPr/>
          <p:nvPr/>
        </p:nvGrpSpPr>
        <p:grpSpPr>
          <a:xfrm>
            <a:off x="2190791" y="4405182"/>
            <a:ext cx="1590254" cy="1401972"/>
            <a:chOff x="3327133" y="7972238"/>
            <a:chExt cx="1590254" cy="1274521"/>
          </a:xfrm>
        </p:grpSpPr>
        <p:sp>
          <p:nvSpPr>
            <p:cNvPr id="231" name="Google Shape;231;p3"/>
            <p:cNvSpPr/>
            <p:nvPr/>
          </p:nvSpPr>
          <p:spPr>
            <a:xfrm>
              <a:off x="3460787" y="7972238"/>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32" name="Google Shape;232;p3"/>
            <p:cNvSpPr txBox="1"/>
            <p:nvPr/>
          </p:nvSpPr>
          <p:spPr>
            <a:xfrm>
              <a:off x="3548576" y="8055016"/>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Li</a:t>
              </a:r>
              <a:endParaRPr/>
            </a:p>
          </p:txBody>
        </p:sp>
        <p:sp>
          <p:nvSpPr>
            <p:cNvPr id="233" name="Google Shape;233;p3"/>
            <p:cNvSpPr txBox="1"/>
            <p:nvPr/>
          </p:nvSpPr>
          <p:spPr>
            <a:xfrm>
              <a:off x="3460787" y="7993460"/>
              <a:ext cx="2455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6</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3</a:t>
              </a:r>
              <a:endParaRPr/>
            </a:p>
          </p:txBody>
        </p:sp>
        <p:sp>
          <p:nvSpPr>
            <p:cNvPr id="234" name="Google Shape;234;p3"/>
            <p:cNvSpPr txBox="1"/>
            <p:nvPr/>
          </p:nvSpPr>
          <p:spPr>
            <a:xfrm>
              <a:off x="3327133" y="8568048"/>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35" name="Google Shape;235;p3"/>
            <p:cNvSpPr/>
            <p:nvPr/>
          </p:nvSpPr>
          <p:spPr>
            <a:xfrm>
              <a:off x="4501861" y="8539447"/>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36" name="Google Shape;236;p3"/>
            <p:cNvCxnSpPr/>
            <p:nvPr/>
          </p:nvCxnSpPr>
          <p:spPr>
            <a:xfrm>
              <a:off x="4501861" y="8745130"/>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37" name="Google Shape;237;p3"/>
            <p:cNvCxnSpPr/>
            <p:nvPr/>
          </p:nvCxnSpPr>
          <p:spPr>
            <a:xfrm>
              <a:off x="4501861" y="8986434"/>
              <a:ext cx="415526" cy="0"/>
            </a:xfrm>
            <a:prstGeom prst="straightConnector1">
              <a:avLst/>
            </a:prstGeom>
            <a:noFill/>
            <a:ln w="12700" cap="flat" cmpd="sng">
              <a:solidFill>
                <a:srgbClr val="38D4D6"/>
              </a:solidFill>
              <a:prstDash val="solid"/>
              <a:miter lim="800000"/>
              <a:headEnd type="none" w="sm" len="sm"/>
              <a:tailEnd type="none" w="sm" len="sm"/>
            </a:ln>
          </p:spPr>
        </p:cxnSp>
      </p:grpSp>
      <p:grpSp>
        <p:nvGrpSpPr>
          <p:cNvPr id="238" name="Google Shape;238;p3"/>
          <p:cNvGrpSpPr/>
          <p:nvPr/>
        </p:nvGrpSpPr>
        <p:grpSpPr>
          <a:xfrm>
            <a:off x="2202228" y="5992260"/>
            <a:ext cx="1598322" cy="1414032"/>
            <a:chOff x="3327133" y="7934650"/>
            <a:chExt cx="1598322" cy="1414032"/>
          </a:xfrm>
        </p:grpSpPr>
        <p:sp>
          <p:nvSpPr>
            <p:cNvPr id="239" name="Google Shape;239;p3"/>
            <p:cNvSpPr/>
            <p:nvPr/>
          </p:nvSpPr>
          <p:spPr>
            <a:xfrm>
              <a:off x="3421032" y="7934650"/>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40" name="Google Shape;240;p3"/>
            <p:cNvSpPr txBox="1"/>
            <p:nvPr/>
          </p:nvSpPr>
          <p:spPr>
            <a:xfrm>
              <a:off x="3508821" y="8017428"/>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C</a:t>
              </a:r>
              <a:endParaRPr/>
            </a:p>
          </p:txBody>
        </p:sp>
        <p:sp>
          <p:nvSpPr>
            <p:cNvPr id="241" name="Google Shape;241;p3"/>
            <p:cNvSpPr txBox="1"/>
            <p:nvPr/>
          </p:nvSpPr>
          <p:spPr>
            <a:xfrm>
              <a:off x="3421032" y="7955873"/>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13</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6</a:t>
              </a:r>
              <a:endParaRPr/>
            </a:p>
          </p:txBody>
        </p:sp>
        <p:sp>
          <p:nvSpPr>
            <p:cNvPr id="242" name="Google Shape;242;p3"/>
            <p:cNvSpPr txBox="1"/>
            <p:nvPr/>
          </p:nvSpPr>
          <p:spPr>
            <a:xfrm>
              <a:off x="3327133" y="8651899"/>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43" name="Google Shape;243;p3"/>
            <p:cNvSpPr/>
            <p:nvPr/>
          </p:nvSpPr>
          <p:spPr>
            <a:xfrm>
              <a:off x="4493910" y="8641370"/>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44" name="Google Shape;244;p3"/>
            <p:cNvCxnSpPr/>
            <p:nvPr/>
          </p:nvCxnSpPr>
          <p:spPr>
            <a:xfrm>
              <a:off x="4493910" y="8847032"/>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45" name="Google Shape;245;p3"/>
            <p:cNvCxnSpPr/>
            <p:nvPr/>
          </p:nvCxnSpPr>
          <p:spPr>
            <a:xfrm>
              <a:off x="4493910" y="9088332"/>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246" name="Google Shape;246;p3"/>
            <p:cNvSpPr txBox="1"/>
            <p:nvPr/>
          </p:nvSpPr>
          <p:spPr>
            <a:xfrm>
              <a:off x="4566613" y="8882892"/>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p:txBody>
        </p:sp>
      </p:grpSp>
      <p:grpSp>
        <p:nvGrpSpPr>
          <p:cNvPr id="247" name="Google Shape;247;p3"/>
          <p:cNvGrpSpPr/>
          <p:nvPr/>
        </p:nvGrpSpPr>
        <p:grpSpPr>
          <a:xfrm>
            <a:off x="2162398" y="7590738"/>
            <a:ext cx="1590254" cy="1359652"/>
            <a:chOff x="3327133" y="8060589"/>
            <a:chExt cx="1590254" cy="1359652"/>
          </a:xfrm>
        </p:grpSpPr>
        <p:sp>
          <p:nvSpPr>
            <p:cNvPr id="248" name="Google Shape;248;p3"/>
            <p:cNvSpPr/>
            <p:nvPr/>
          </p:nvSpPr>
          <p:spPr>
            <a:xfrm>
              <a:off x="3460787" y="8060589"/>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49" name="Google Shape;249;p3"/>
            <p:cNvSpPr txBox="1"/>
            <p:nvPr/>
          </p:nvSpPr>
          <p:spPr>
            <a:xfrm>
              <a:off x="3460787" y="8081812"/>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26</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12</a:t>
              </a:r>
              <a:endParaRPr/>
            </a:p>
          </p:txBody>
        </p:sp>
        <p:sp>
          <p:nvSpPr>
            <p:cNvPr id="250" name="Google Shape;250;p3"/>
            <p:cNvSpPr txBox="1"/>
            <p:nvPr/>
          </p:nvSpPr>
          <p:spPr>
            <a:xfrm>
              <a:off x="3327133" y="8667374"/>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51" name="Google Shape;251;p3"/>
            <p:cNvSpPr/>
            <p:nvPr/>
          </p:nvSpPr>
          <p:spPr>
            <a:xfrm>
              <a:off x="4501861" y="8712929"/>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52" name="Google Shape;252;p3"/>
            <p:cNvCxnSpPr/>
            <p:nvPr/>
          </p:nvCxnSpPr>
          <p:spPr>
            <a:xfrm>
              <a:off x="4501861" y="8918591"/>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53" name="Google Shape;253;p3"/>
            <p:cNvCxnSpPr/>
            <p:nvPr/>
          </p:nvCxnSpPr>
          <p:spPr>
            <a:xfrm>
              <a:off x="4501861" y="9159891"/>
              <a:ext cx="415526" cy="0"/>
            </a:xfrm>
            <a:prstGeom prst="straightConnector1">
              <a:avLst/>
            </a:prstGeom>
            <a:noFill/>
            <a:ln w="12700" cap="flat" cmpd="sng">
              <a:solidFill>
                <a:srgbClr val="38D4D6"/>
              </a:solidFill>
              <a:prstDash val="solid"/>
              <a:miter lim="800000"/>
              <a:headEnd type="none" w="sm" len="sm"/>
              <a:tailEnd type="none" w="sm" len="sm"/>
            </a:ln>
          </p:spPr>
        </p:cxnSp>
      </p:grpSp>
      <p:grpSp>
        <p:nvGrpSpPr>
          <p:cNvPr id="254" name="Google Shape;254;p3"/>
          <p:cNvGrpSpPr/>
          <p:nvPr/>
        </p:nvGrpSpPr>
        <p:grpSpPr>
          <a:xfrm>
            <a:off x="4361434" y="3942118"/>
            <a:ext cx="1977807" cy="5107943"/>
            <a:chOff x="4698944" y="4292076"/>
            <a:chExt cx="1977807" cy="5107943"/>
          </a:xfrm>
        </p:grpSpPr>
        <p:grpSp>
          <p:nvGrpSpPr>
            <p:cNvPr id="255" name="Google Shape;255;p3"/>
            <p:cNvGrpSpPr/>
            <p:nvPr/>
          </p:nvGrpSpPr>
          <p:grpSpPr>
            <a:xfrm>
              <a:off x="4785547" y="5182047"/>
              <a:ext cx="1590254" cy="1310665"/>
              <a:chOff x="3327133" y="8109576"/>
              <a:chExt cx="1590254" cy="1310665"/>
            </a:xfrm>
          </p:grpSpPr>
          <p:sp>
            <p:nvSpPr>
              <p:cNvPr id="256" name="Google Shape;256;p3"/>
              <p:cNvSpPr/>
              <p:nvPr/>
            </p:nvSpPr>
            <p:spPr>
              <a:xfrm>
                <a:off x="3460787" y="8109576"/>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
              <p:cNvSpPr txBox="1"/>
              <p:nvPr/>
            </p:nvSpPr>
            <p:spPr>
              <a:xfrm>
                <a:off x="3548576" y="8192354"/>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Li</a:t>
                </a:r>
                <a:endParaRPr/>
              </a:p>
            </p:txBody>
          </p:sp>
          <p:sp>
            <p:nvSpPr>
              <p:cNvPr id="258" name="Google Shape;258;p3"/>
              <p:cNvSpPr txBox="1"/>
              <p:nvPr/>
            </p:nvSpPr>
            <p:spPr>
              <a:xfrm>
                <a:off x="3327133" y="8683703"/>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59" name="Google Shape;259;p3"/>
              <p:cNvSpPr/>
              <p:nvPr/>
            </p:nvSpPr>
            <p:spPr>
              <a:xfrm>
                <a:off x="4501861" y="8712929"/>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60" name="Google Shape;260;p3"/>
              <p:cNvCxnSpPr/>
              <p:nvPr/>
            </p:nvCxnSpPr>
            <p:spPr>
              <a:xfrm>
                <a:off x="4501861" y="8918591"/>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61" name="Google Shape;261;p3"/>
              <p:cNvCxnSpPr/>
              <p:nvPr/>
            </p:nvCxnSpPr>
            <p:spPr>
              <a:xfrm>
                <a:off x="4501861" y="9159891"/>
                <a:ext cx="415526" cy="0"/>
              </a:xfrm>
              <a:prstGeom prst="straightConnector1">
                <a:avLst/>
              </a:prstGeom>
              <a:noFill/>
              <a:ln w="12700" cap="flat" cmpd="sng">
                <a:solidFill>
                  <a:srgbClr val="38D4D6"/>
                </a:solidFill>
                <a:prstDash val="solid"/>
                <a:miter lim="800000"/>
                <a:headEnd type="none" w="sm" len="sm"/>
                <a:tailEnd type="none" w="sm" len="sm"/>
              </a:ln>
            </p:spPr>
          </p:cxnSp>
        </p:grpSp>
        <p:grpSp>
          <p:nvGrpSpPr>
            <p:cNvPr id="262" name="Google Shape;262;p3"/>
            <p:cNvGrpSpPr/>
            <p:nvPr/>
          </p:nvGrpSpPr>
          <p:grpSpPr>
            <a:xfrm>
              <a:off x="4766140" y="6619712"/>
              <a:ext cx="1590254" cy="1310665"/>
              <a:chOff x="3327133" y="8109576"/>
              <a:chExt cx="1590254" cy="1310665"/>
            </a:xfrm>
          </p:grpSpPr>
          <p:sp>
            <p:nvSpPr>
              <p:cNvPr id="263" name="Google Shape;263;p3"/>
              <p:cNvSpPr/>
              <p:nvPr/>
            </p:nvSpPr>
            <p:spPr>
              <a:xfrm>
                <a:off x="3460787" y="8109576"/>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64" name="Google Shape;264;p3"/>
              <p:cNvSpPr txBox="1"/>
              <p:nvPr/>
            </p:nvSpPr>
            <p:spPr>
              <a:xfrm>
                <a:off x="3513537" y="8191400"/>
                <a:ext cx="50539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Cu</a:t>
                </a:r>
                <a:endParaRPr/>
              </a:p>
            </p:txBody>
          </p:sp>
          <p:sp>
            <p:nvSpPr>
              <p:cNvPr id="265" name="Google Shape;265;p3"/>
              <p:cNvSpPr txBox="1"/>
              <p:nvPr/>
            </p:nvSpPr>
            <p:spPr>
              <a:xfrm>
                <a:off x="3327133" y="8683703"/>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66" name="Google Shape;266;p3"/>
              <p:cNvSpPr/>
              <p:nvPr/>
            </p:nvSpPr>
            <p:spPr>
              <a:xfrm>
                <a:off x="4501861" y="8712929"/>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67" name="Google Shape;267;p3"/>
              <p:cNvCxnSpPr/>
              <p:nvPr/>
            </p:nvCxnSpPr>
            <p:spPr>
              <a:xfrm>
                <a:off x="4501861" y="8918591"/>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68" name="Google Shape;268;p3"/>
              <p:cNvCxnSpPr/>
              <p:nvPr/>
            </p:nvCxnSpPr>
            <p:spPr>
              <a:xfrm>
                <a:off x="4501861" y="9159891"/>
                <a:ext cx="415526" cy="0"/>
              </a:xfrm>
              <a:prstGeom prst="straightConnector1">
                <a:avLst/>
              </a:prstGeom>
              <a:noFill/>
              <a:ln w="12700" cap="flat" cmpd="sng">
                <a:solidFill>
                  <a:srgbClr val="38D4D6"/>
                </a:solidFill>
                <a:prstDash val="solid"/>
                <a:miter lim="800000"/>
                <a:headEnd type="none" w="sm" len="sm"/>
                <a:tailEnd type="none" w="sm" len="sm"/>
              </a:ln>
            </p:spPr>
          </p:cxnSp>
        </p:grpSp>
        <p:grpSp>
          <p:nvGrpSpPr>
            <p:cNvPr id="269" name="Google Shape;269;p3"/>
            <p:cNvGrpSpPr/>
            <p:nvPr/>
          </p:nvGrpSpPr>
          <p:grpSpPr>
            <a:xfrm>
              <a:off x="4785547" y="8085497"/>
              <a:ext cx="1590254" cy="1314522"/>
              <a:chOff x="3327133" y="8105719"/>
              <a:chExt cx="1590254" cy="1314522"/>
            </a:xfrm>
          </p:grpSpPr>
          <p:sp>
            <p:nvSpPr>
              <p:cNvPr id="270" name="Google Shape;270;p3"/>
              <p:cNvSpPr/>
              <p:nvPr/>
            </p:nvSpPr>
            <p:spPr>
              <a:xfrm>
                <a:off x="3460787" y="8109576"/>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71" name="Google Shape;271;p3"/>
              <p:cNvSpPr txBox="1"/>
              <p:nvPr/>
            </p:nvSpPr>
            <p:spPr>
              <a:xfrm>
                <a:off x="3524277" y="8181599"/>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Al</a:t>
                </a:r>
                <a:endParaRPr/>
              </a:p>
            </p:txBody>
          </p:sp>
          <p:sp>
            <p:nvSpPr>
              <p:cNvPr id="272" name="Google Shape;272;p3"/>
              <p:cNvSpPr txBox="1"/>
              <p:nvPr/>
            </p:nvSpPr>
            <p:spPr>
              <a:xfrm>
                <a:off x="3729672" y="8105719"/>
                <a:ext cx="30489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3+</a:t>
                </a:r>
                <a:endParaRPr/>
              </a:p>
            </p:txBody>
          </p:sp>
          <p:sp>
            <p:nvSpPr>
              <p:cNvPr id="273" name="Google Shape;273;p3"/>
              <p:cNvSpPr txBox="1"/>
              <p:nvPr/>
            </p:nvSpPr>
            <p:spPr>
              <a:xfrm>
                <a:off x="3327133" y="8683703"/>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74" name="Google Shape;274;p3"/>
              <p:cNvSpPr/>
              <p:nvPr/>
            </p:nvSpPr>
            <p:spPr>
              <a:xfrm>
                <a:off x="4501861" y="8712929"/>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75" name="Google Shape;275;p3"/>
              <p:cNvCxnSpPr/>
              <p:nvPr/>
            </p:nvCxnSpPr>
            <p:spPr>
              <a:xfrm>
                <a:off x="4501861" y="8918591"/>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76" name="Google Shape;276;p3"/>
              <p:cNvCxnSpPr/>
              <p:nvPr/>
            </p:nvCxnSpPr>
            <p:spPr>
              <a:xfrm>
                <a:off x="4501861" y="9159891"/>
                <a:ext cx="415526" cy="0"/>
              </a:xfrm>
              <a:prstGeom prst="straightConnector1">
                <a:avLst/>
              </a:prstGeom>
              <a:noFill/>
              <a:ln w="12700" cap="flat" cmpd="sng">
                <a:solidFill>
                  <a:srgbClr val="38D4D6"/>
                </a:solidFill>
                <a:prstDash val="solid"/>
                <a:miter lim="800000"/>
                <a:headEnd type="none" w="sm" len="sm"/>
                <a:tailEnd type="none" w="sm" len="sm"/>
              </a:ln>
            </p:spPr>
          </p:cxnSp>
        </p:grpSp>
        <p:sp>
          <p:nvSpPr>
            <p:cNvPr id="277" name="Google Shape;277;p3"/>
            <p:cNvSpPr txBox="1"/>
            <p:nvPr/>
          </p:nvSpPr>
          <p:spPr>
            <a:xfrm>
              <a:off x="4698944" y="4292076"/>
              <a:ext cx="1977807" cy="461665"/>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38D4D6"/>
                </a:buClr>
                <a:buSzPts val="1200"/>
                <a:buFont typeface="Calibri"/>
                <a:buAutoNum type="arabicPeriod" startAt="6"/>
              </a:pPr>
              <a:r>
                <a:rPr lang="en-US" sz="1200" b="1">
                  <a:solidFill>
                    <a:srgbClr val="38D4D6"/>
                  </a:solidFill>
                  <a:latin typeface="Arial Rounded"/>
                  <a:ea typeface="Arial Rounded"/>
                  <a:cs typeface="Arial Rounded"/>
                  <a:sym typeface="Arial Rounded"/>
                </a:rPr>
                <a:t>Complete the data for these ions</a:t>
              </a:r>
              <a:endParaRPr/>
            </a:p>
          </p:txBody>
        </p:sp>
      </p:grpSp>
      <p:grpSp>
        <p:nvGrpSpPr>
          <p:cNvPr id="278" name="Google Shape;278;p3"/>
          <p:cNvGrpSpPr/>
          <p:nvPr/>
        </p:nvGrpSpPr>
        <p:grpSpPr>
          <a:xfrm>
            <a:off x="505039" y="5988685"/>
            <a:ext cx="1598322" cy="1441732"/>
            <a:chOff x="3327133" y="8109576"/>
            <a:chExt cx="1598322" cy="1310665"/>
          </a:xfrm>
        </p:grpSpPr>
        <p:sp>
          <p:nvSpPr>
            <p:cNvPr id="279" name="Google Shape;279;p3"/>
            <p:cNvSpPr/>
            <p:nvPr/>
          </p:nvSpPr>
          <p:spPr>
            <a:xfrm>
              <a:off x="3460787" y="8109576"/>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80" name="Google Shape;280;p3"/>
            <p:cNvSpPr txBox="1"/>
            <p:nvPr/>
          </p:nvSpPr>
          <p:spPr>
            <a:xfrm>
              <a:off x="3548576" y="8192354"/>
              <a:ext cx="39650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C</a:t>
              </a:r>
              <a:endParaRPr/>
            </a:p>
          </p:txBody>
        </p:sp>
        <p:sp>
          <p:nvSpPr>
            <p:cNvPr id="281" name="Google Shape;281;p3"/>
            <p:cNvSpPr txBox="1"/>
            <p:nvPr/>
          </p:nvSpPr>
          <p:spPr>
            <a:xfrm>
              <a:off x="3460787" y="8130799"/>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12</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6</a:t>
              </a:r>
              <a:endParaRPr/>
            </a:p>
          </p:txBody>
        </p:sp>
        <p:sp>
          <p:nvSpPr>
            <p:cNvPr id="282" name="Google Shape;282;p3"/>
            <p:cNvSpPr txBox="1"/>
            <p:nvPr/>
          </p:nvSpPr>
          <p:spPr>
            <a:xfrm>
              <a:off x="3327133" y="8741529"/>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83" name="Google Shape;283;p3"/>
            <p:cNvSpPr/>
            <p:nvPr/>
          </p:nvSpPr>
          <p:spPr>
            <a:xfrm>
              <a:off x="4501861" y="8712929"/>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84" name="Google Shape;284;p3"/>
            <p:cNvCxnSpPr/>
            <p:nvPr/>
          </p:nvCxnSpPr>
          <p:spPr>
            <a:xfrm>
              <a:off x="4501861" y="8918591"/>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85" name="Google Shape;285;p3"/>
            <p:cNvCxnSpPr/>
            <p:nvPr/>
          </p:nvCxnSpPr>
          <p:spPr>
            <a:xfrm>
              <a:off x="4501861" y="9159891"/>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286" name="Google Shape;286;p3"/>
            <p:cNvSpPr txBox="1"/>
            <p:nvPr/>
          </p:nvSpPr>
          <p:spPr>
            <a:xfrm>
              <a:off x="4566613" y="8882892"/>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38D4D6"/>
                </a:solidFill>
                <a:latin typeface="Arial Rounded"/>
                <a:ea typeface="Arial Rounded"/>
                <a:cs typeface="Arial Rounded"/>
                <a:sym typeface="Arial Rounded"/>
              </a:endParaRPr>
            </a:p>
          </p:txBody>
        </p:sp>
      </p:grpSp>
      <p:grpSp>
        <p:nvGrpSpPr>
          <p:cNvPr id="287" name="Google Shape;287;p3"/>
          <p:cNvGrpSpPr/>
          <p:nvPr/>
        </p:nvGrpSpPr>
        <p:grpSpPr>
          <a:xfrm>
            <a:off x="505039" y="7634315"/>
            <a:ext cx="1590254" cy="1310665"/>
            <a:chOff x="3327133" y="8109576"/>
            <a:chExt cx="1590254" cy="1310665"/>
          </a:xfrm>
        </p:grpSpPr>
        <p:sp>
          <p:nvSpPr>
            <p:cNvPr id="288" name="Google Shape;288;p3"/>
            <p:cNvSpPr/>
            <p:nvPr/>
          </p:nvSpPr>
          <p:spPr>
            <a:xfrm>
              <a:off x="3460787" y="8109576"/>
              <a:ext cx="523486" cy="482600"/>
            </a:xfrm>
            <a:prstGeom prst="rect">
              <a:avLst/>
            </a:prstGeom>
            <a:solidFill>
              <a:srgbClr val="38D4D6"/>
            </a:solid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sp>
          <p:nvSpPr>
            <p:cNvPr id="289" name="Google Shape;289;p3"/>
            <p:cNvSpPr txBox="1"/>
            <p:nvPr/>
          </p:nvSpPr>
          <p:spPr>
            <a:xfrm>
              <a:off x="3544217" y="8181599"/>
              <a:ext cx="5784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Mg</a:t>
              </a:r>
              <a:endParaRPr/>
            </a:p>
          </p:txBody>
        </p:sp>
        <p:sp>
          <p:nvSpPr>
            <p:cNvPr id="290" name="Google Shape;290;p3"/>
            <p:cNvSpPr txBox="1"/>
            <p:nvPr/>
          </p:nvSpPr>
          <p:spPr>
            <a:xfrm>
              <a:off x="3460787" y="8130799"/>
              <a:ext cx="306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24</a:t>
              </a:r>
              <a:endParaRPr/>
            </a:p>
            <a:p>
              <a:pPr marL="0" marR="0" lvl="0" indent="0" algn="l" rtl="0">
                <a:spcBef>
                  <a:spcPts val="0"/>
                </a:spcBef>
                <a:spcAft>
                  <a:spcPts val="0"/>
                </a:spcAft>
                <a:buNone/>
              </a:pPr>
              <a:endParaRPr sz="800" b="1">
                <a:solidFill>
                  <a:schemeClr val="lt1"/>
                </a:solidFill>
                <a:latin typeface="Arial Rounded"/>
                <a:ea typeface="Arial Rounded"/>
                <a:cs typeface="Arial Rounded"/>
                <a:sym typeface="Arial Rounded"/>
              </a:endParaRPr>
            </a:p>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12</a:t>
              </a:r>
              <a:endParaRPr/>
            </a:p>
          </p:txBody>
        </p:sp>
        <p:sp>
          <p:nvSpPr>
            <p:cNvPr id="291" name="Google Shape;291;p3"/>
            <p:cNvSpPr txBox="1"/>
            <p:nvPr/>
          </p:nvSpPr>
          <p:spPr>
            <a:xfrm>
              <a:off x="3327133" y="8683703"/>
              <a:ext cx="104912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Protons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Neutrons =</a:t>
              </a:r>
              <a:endParaRPr/>
            </a:p>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Electrons =</a:t>
              </a:r>
              <a:endParaRPr/>
            </a:p>
          </p:txBody>
        </p:sp>
        <p:sp>
          <p:nvSpPr>
            <p:cNvPr id="292" name="Google Shape;292;p3"/>
            <p:cNvSpPr/>
            <p:nvPr/>
          </p:nvSpPr>
          <p:spPr>
            <a:xfrm>
              <a:off x="4501861" y="8712929"/>
              <a:ext cx="415526" cy="707312"/>
            </a:xfrm>
            <a:prstGeom prst="rect">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D4D6"/>
                </a:solidFill>
                <a:latin typeface="Calibri"/>
                <a:ea typeface="Calibri"/>
                <a:cs typeface="Calibri"/>
                <a:sym typeface="Calibri"/>
              </a:endParaRPr>
            </a:p>
          </p:txBody>
        </p:sp>
        <p:cxnSp>
          <p:nvCxnSpPr>
            <p:cNvPr id="293" name="Google Shape;293;p3"/>
            <p:cNvCxnSpPr/>
            <p:nvPr/>
          </p:nvCxnSpPr>
          <p:spPr>
            <a:xfrm>
              <a:off x="4501861" y="8918591"/>
              <a:ext cx="415526" cy="0"/>
            </a:xfrm>
            <a:prstGeom prst="straightConnector1">
              <a:avLst/>
            </a:prstGeom>
            <a:noFill/>
            <a:ln w="12700" cap="flat" cmpd="sng">
              <a:solidFill>
                <a:srgbClr val="38D4D6"/>
              </a:solidFill>
              <a:prstDash val="solid"/>
              <a:miter lim="800000"/>
              <a:headEnd type="none" w="sm" len="sm"/>
              <a:tailEnd type="none" w="sm" len="sm"/>
            </a:ln>
          </p:spPr>
        </p:cxnSp>
        <p:cxnSp>
          <p:nvCxnSpPr>
            <p:cNvPr id="294" name="Google Shape;294;p3"/>
            <p:cNvCxnSpPr/>
            <p:nvPr/>
          </p:nvCxnSpPr>
          <p:spPr>
            <a:xfrm>
              <a:off x="4501861" y="9159891"/>
              <a:ext cx="415526" cy="0"/>
            </a:xfrm>
            <a:prstGeom prst="straightConnector1">
              <a:avLst/>
            </a:prstGeom>
            <a:noFill/>
            <a:ln w="12700" cap="flat" cmpd="sng">
              <a:solidFill>
                <a:srgbClr val="38D4D6"/>
              </a:solidFill>
              <a:prstDash val="solid"/>
              <a:miter lim="800000"/>
              <a:headEnd type="none" w="sm" len="sm"/>
              <a:tailEnd type="none" w="sm" len="sm"/>
            </a:ln>
          </p:spPr>
        </p:cxnSp>
        <p:sp>
          <p:nvSpPr>
            <p:cNvPr id="295" name="Google Shape;295;p3"/>
            <p:cNvSpPr txBox="1"/>
            <p:nvPr/>
          </p:nvSpPr>
          <p:spPr>
            <a:xfrm>
              <a:off x="4525051" y="8680387"/>
              <a:ext cx="3691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12</a:t>
              </a:r>
              <a:endParaRPr/>
            </a:p>
          </p:txBody>
        </p:sp>
      </p:grpSp>
      <p:sp>
        <p:nvSpPr>
          <p:cNvPr id="296" name="Google Shape;296;p3"/>
          <p:cNvSpPr txBox="1"/>
          <p:nvPr/>
        </p:nvSpPr>
        <p:spPr>
          <a:xfrm>
            <a:off x="4824027" y="6241926"/>
            <a:ext cx="30489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2+</a:t>
            </a:r>
            <a:endParaRPr/>
          </a:p>
        </p:txBody>
      </p:sp>
      <p:sp>
        <p:nvSpPr>
          <p:cNvPr id="297" name="Google Shape;297;p3"/>
          <p:cNvSpPr txBox="1"/>
          <p:nvPr/>
        </p:nvSpPr>
        <p:spPr>
          <a:xfrm>
            <a:off x="4816036" y="4764782"/>
            <a:ext cx="2952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lt1"/>
                </a:solidFill>
                <a:latin typeface="Arial Rounded"/>
                <a:ea typeface="Arial Rounded"/>
                <a:cs typeface="Arial Rounded"/>
                <a:sym typeface="Arial Rounded"/>
              </a:rPr>
              <a:t>  </a:t>
            </a:r>
            <a:r>
              <a:rPr lang="en-US" sz="1400" b="1">
                <a:solidFill>
                  <a:schemeClr val="lt1"/>
                </a:solidFill>
                <a:latin typeface="Arial Rounded"/>
                <a:ea typeface="Arial Rounded"/>
                <a:cs typeface="Arial Rounded"/>
                <a:sym typeface="Arial Rounded"/>
              </a:rPr>
              <a:t>-</a:t>
            </a:r>
            <a:endParaRPr/>
          </a:p>
        </p:txBody>
      </p:sp>
      <p:sp>
        <p:nvSpPr>
          <p:cNvPr id="298" name="Google Shape;298;p3"/>
          <p:cNvSpPr txBox="1"/>
          <p:nvPr/>
        </p:nvSpPr>
        <p:spPr>
          <a:xfrm>
            <a:off x="2375923" y="7667123"/>
            <a:ext cx="57844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Rounded"/>
                <a:ea typeface="Arial Rounded"/>
                <a:cs typeface="Arial Rounded"/>
                <a:sym typeface="Arial Rounded"/>
              </a:rPr>
              <a:t>Mg</a:t>
            </a:r>
            <a:endParaRPr/>
          </a:p>
        </p:txBody>
      </p:sp>
      <p:sp>
        <p:nvSpPr>
          <p:cNvPr id="299" name="Google Shape;299;p3"/>
          <p:cNvSpPr txBox="1"/>
          <p:nvPr/>
        </p:nvSpPr>
        <p:spPr>
          <a:xfrm>
            <a:off x="1740497" y="5002446"/>
            <a:ext cx="3588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3</a:t>
            </a:r>
            <a:endParaRPr/>
          </a:p>
        </p:txBody>
      </p:sp>
      <p:sp>
        <p:nvSpPr>
          <p:cNvPr id="300" name="Google Shape;300;p3"/>
          <p:cNvSpPr txBox="1"/>
          <p:nvPr/>
        </p:nvSpPr>
        <p:spPr>
          <a:xfrm>
            <a:off x="5031447" y="1626549"/>
            <a:ext cx="1559347" cy="2123658"/>
          </a:xfrm>
          <a:prstGeom prst="rect">
            <a:avLst/>
          </a:prstGeom>
          <a:noFill/>
          <a:ln w="9525" cap="flat" cmpd="sng">
            <a:solidFill>
              <a:srgbClr val="38D4D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38D4D6"/>
                </a:solidFill>
                <a:latin typeface="Arial Rounded"/>
                <a:ea typeface="Arial Rounded"/>
                <a:cs typeface="Arial Rounded"/>
                <a:sym typeface="Arial Rounded"/>
              </a:rPr>
              <a:t>To make our calculations easier for these lessons, round the atomic mass number up to the nearest whole number; i.e., in lithium (Li) atomic number = 3, atomic mass = 7</a:t>
            </a:r>
            <a:endParaRPr/>
          </a:p>
        </p:txBody>
      </p:sp>
      <p:sp>
        <p:nvSpPr>
          <p:cNvPr id="301" name="Google Shape;301;p3"/>
          <p:cNvSpPr txBox="1"/>
          <p:nvPr/>
        </p:nvSpPr>
        <p:spPr>
          <a:xfrm>
            <a:off x="1695005" y="8411939"/>
            <a:ext cx="3691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8D4D6"/>
                </a:solidFill>
                <a:latin typeface="Arial Rounded"/>
                <a:ea typeface="Arial Rounded"/>
                <a:cs typeface="Arial Rounded"/>
                <a:sym typeface="Arial Rounded"/>
              </a:rPr>
              <a:t>12</a:t>
            </a:r>
            <a:endParaRPr/>
          </a:p>
        </p:txBody>
      </p:sp>
      <p:sp>
        <p:nvSpPr>
          <p:cNvPr id="302" name="Google Shape;302;p3"/>
          <p:cNvSpPr/>
          <p:nvPr/>
        </p:nvSpPr>
        <p:spPr>
          <a:xfrm>
            <a:off x="736786" y="1452779"/>
            <a:ext cx="3932693" cy="314196"/>
          </a:xfrm>
          <a:prstGeom prst="roundRect">
            <a:avLst>
              <a:gd name="adj" fmla="val 16667"/>
            </a:avLst>
          </a:prstGeom>
          <a:solidFill>
            <a:srgbClr val="38D4D6"/>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Rounded"/>
                <a:ea typeface="Arial Rounded"/>
                <a:cs typeface="Arial Rounded"/>
                <a:sym typeface="Arial Rounded"/>
              </a:rPr>
              <a:t>Calculation using the periodic table </a:t>
            </a:r>
            <a:endParaRPr/>
          </a:p>
        </p:txBody>
      </p:sp>
      <p:pic>
        <p:nvPicPr>
          <p:cNvPr id="303" name="Google Shape;303;p3"/>
          <p:cNvPicPr preferRelativeResize="0"/>
          <p:nvPr/>
        </p:nvPicPr>
        <p:blipFill>
          <a:blip r:embed="rId3">
            <a:alphaModFix/>
          </a:blip>
          <a:stretch>
            <a:fillRect/>
          </a:stretch>
        </p:blipFill>
        <p:spPr>
          <a:xfrm>
            <a:off x="523800" y="1736277"/>
            <a:ext cx="4300223" cy="197170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Macintosh PowerPoint</Application>
  <PresentationFormat>A4 Paper (210x297 mm)</PresentationFormat>
  <Paragraphs>134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Rounded</vt:lpstr>
      <vt:lpstr>Arial Rounded MT Bold</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cp:revision>
  <dcterms:created xsi:type="dcterms:W3CDTF">2022-04-04T12:23:53Z</dcterms:created>
  <dcterms:modified xsi:type="dcterms:W3CDTF">2022-08-12T14:54:58Z</dcterms:modified>
</cp:coreProperties>
</file>