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82" r:id="rId2"/>
    <p:sldId id="283"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8D4D6"/>
    <a:srgbClr val="009193"/>
    <a:srgbClr val="3DA8A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C9FDE3-FBB0-4FD4-9068-9972A5B4B63E}" v="8" dt="2022-08-11T19:58:06.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19"/>
  </p:normalViewPr>
  <p:slideViewPr>
    <p:cSldViewPr snapToGrid="0" snapToObjects="1">
      <p:cViewPr>
        <p:scale>
          <a:sx n="60" d="100"/>
          <a:sy n="60" d="100"/>
        </p:scale>
        <p:origin x="1522" y="44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78218-C404-1548-B4CF-EEEC94AAB973}"/>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F441EAC-DC2A-9341-910B-7EA975B987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63EEE4A-4248-6D49-88F7-07593B87A2E6}"/>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5" name="Footer Placeholder 4">
            <a:extLst>
              <a:ext uri="{FF2B5EF4-FFF2-40B4-BE49-F238E27FC236}">
                <a16:creationId xmlns:a16="http://schemas.microsoft.com/office/drawing/2014/main" id="{0520ABFD-4748-E24C-B4AB-D1051ACAC2D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10B11-E285-FC47-B1BB-29A6DE86F7DD}"/>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131179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48673-DEF7-AA46-8F00-FBD83A827E41}"/>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CDC95CD-45BA-D74D-B6F0-E8AF9FA30E6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4D6398-E703-6C46-BE90-CCC3BFFBFED8}"/>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5" name="Footer Placeholder 4">
            <a:extLst>
              <a:ext uri="{FF2B5EF4-FFF2-40B4-BE49-F238E27FC236}">
                <a16:creationId xmlns:a16="http://schemas.microsoft.com/office/drawing/2014/main" id="{3556BFAC-8C57-7142-BCEB-6411BA2F74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5D9BB0-9086-2949-9C36-D4745AF12469}"/>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1986468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9F1305-10B3-014D-9B39-9C7A84122BA1}"/>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24499D7-8725-484E-9102-5EAA613D059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F70A78-152E-5548-8D5E-435B8880C1E9}"/>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5" name="Footer Placeholder 4">
            <a:extLst>
              <a:ext uri="{FF2B5EF4-FFF2-40B4-BE49-F238E27FC236}">
                <a16:creationId xmlns:a16="http://schemas.microsoft.com/office/drawing/2014/main" id="{B3ED636E-7B15-AA40-B8D4-DB0A2D16D3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9390EA-C5BA-9941-8270-9B1DE91EF3EB}"/>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3807379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D95A8F-62D0-7643-90E2-968550E3BCA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1C5ADF8-6D18-4242-81F9-6A3C973E9004}"/>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849DA03-47D1-1646-9FC2-292E611F1F91}"/>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5" name="Footer Placeholder 4">
            <a:extLst>
              <a:ext uri="{FF2B5EF4-FFF2-40B4-BE49-F238E27FC236}">
                <a16:creationId xmlns:a16="http://schemas.microsoft.com/office/drawing/2014/main" id="{08CAF061-2615-4949-A530-D820BE3315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5E887A-2779-F642-A9D7-A1E376706FF4}"/>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933269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CB5673-7362-5347-BF94-E52964F42747}"/>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A918531-C107-CC4A-817A-66FD428F99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3AEEB1D-56DA-9E49-A282-4491B5601B07}"/>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5" name="Footer Placeholder 4">
            <a:extLst>
              <a:ext uri="{FF2B5EF4-FFF2-40B4-BE49-F238E27FC236}">
                <a16:creationId xmlns:a16="http://schemas.microsoft.com/office/drawing/2014/main" id="{CD442B4D-C372-A34F-8D8C-D74689FC2B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51CD65-826C-E24B-A2D5-712ECF15D597}"/>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81229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EAD6A-7BB0-6E4F-868E-9AA1729A65F1}"/>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B1E24EC-E1BB-8A40-B2EB-6E2D04B479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9CFBA1E3-794E-864E-932B-8A73C74DB494}"/>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E2FEA07A-9878-3347-B2F6-6DE2F3F0FED9}"/>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6" name="Footer Placeholder 5">
            <a:extLst>
              <a:ext uri="{FF2B5EF4-FFF2-40B4-BE49-F238E27FC236}">
                <a16:creationId xmlns:a16="http://schemas.microsoft.com/office/drawing/2014/main" id="{E4D63FDD-D15E-4F42-93B3-8CABB90AC3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8E7593A-F7BE-C845-AA84-0B5BD649D7AF}"/>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1885245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BC7D8-830A-0447-B9AF-C03E8DF50DA8}"/>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FAE5EF3-FB7E-A34A-B31C-90D7154C00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78FC337-8A6E-884D-8CF0-4000357A0DC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23B40649-3A8C-CF40-96D1-DF2CD72B24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ED6164FC-A887-694F-96E4-ED7ADE1D3251}"/>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820FA39-14F7-C74A-881D-00EF017E0188}"/>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8" name="Footer Placeholder 7">
            <a:extLst>
              <a:ext uri="{FF2B5EF4-FFF2-40B4-BE49-F238E27FC236}">
                <a16:creationId xmlns:a16="http://schemas.microsoft.com/office/drawing/2014/main" id="{AB31A8EB-2027-A54C-9FD6-BABEB55717D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62FE0F-2DB9-FB4F-9E61-3A49C093DC69}"/>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3553973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43354-D863-A649-8C7D-5CB1FF4F30C5}"/>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4E1A6894-46E5-D648-BE70-F971EDB032E7}"/>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4" name="Footer Placeholder 3">
            <a:extLst>
              <a:ext uri="{FF2B5EF4-FFF2-40B4-BE49-F238E27FC236}">
                <a16:creationId xmlns:a16="http://schemas.microsoft.com/office/drawing/2014/main" id="{C2F4DF9E-DB38-0649-B481-E941B8498C3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757FEC7-FF6D-F346-AFB5-D5E127686BC3}"/>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15240588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92365F-A78B-0144-9B6B-571AAD5DEF81}"/>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3" name="Footer Placeholder 2">
            <a:extLst>
              <a:ext uri="{FF2B5EF4-FFF2-40B4-BE49-F238E27FC236}">
                <a16:creationId xmlns:a16="http://schemas.microsoft.com/office/drawing/2014/main" id="{605864B0-82A3-5F4F-A9BF-C4D3AE93284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FBF91E-7BD8-B143-BF11-52565600275E}"/>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3240126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7A443-1D5A-9A42-9BB6-A1BDF8EE4AD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DC2D7E6A-468D-234C-BEF8-137F6D31F2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4866172-8C3E-D74B-8DEA-0186599AE9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5A438BD-E672-2044-8E47-985860C7D623}"/>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6" name="Footer Placeholder 5">
            <a:extLst>
              <a:ext uri="{FF2B5EF4-FFF2-40B4-BE49-F238E27FC236}">
                <a16:creationId xmlns:a16="http://schemas.microsoft.com/office/drawing/2014/main" id="{554F5300-361D-6141-BF1E-BCD6D3DEE5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C133C8-80F7-E743-95E6-4106B7996F05}"/>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4175591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57775-D903-8648-B4A5-D7C9821DF457}"/>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5443C7F-C7ED-4A49-A39D-8A8ED6F75F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582F65-2FF0-544D-9976-8C426A893E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181CF78-5C14-1B43-92C9-8F7B6E9A84FB}"/>
              </a:ext>
            </a:extLst>
          </p:cNvPr>
          <p:cNvSpPr>
            <a:spLocks noGrp="1"/>
          </p:cNvSpPr>
          <p:nvPr>
            <p:ph type="dt" sz="half" idx="10"/>
          </p:nvPr>
        </p:nvSpPr>
        <p:spPr/>
        <p:txBody>
          <a:bodyPr/>
          <a:lstStyle/>
          <a:p>
            <a:fld id="{C5C04EA6-9163-A849-848B-2F626ECD6E46}" type="datetimeFigureOut">
              <a:rPr lang="en-US" smtClean="0"/>
              <a:t>8/25/2022</a:t>
            </a:fld>
            <a:endParaRPr lang="en-US"/>
          </a:p>
        </p:txBody>
      </p:sp>
      <p:sp>
        <p:nvSpPr>
          <p:cNvPr id="6" name="Footer Placeholder 5">
            <a:extLst>
              <a:ext uri="{FF2B5EF4-FFF2-40B4-BE49-F238E27FC236}">
                <a16:creationId xmlns:a16="http://schemas.microsoft.com/office/drawing/2014/main" id="{EBDCF17F-14F6-8F4B-B2EB-56CCA3A09B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329C5E-6FAA-EB4A-8AB3-7E29ED78E8AE}"/>
              </a:ext>
            </a:extLst>
          </p:cNvPr>
          <p:cNvSpPr>
            <a:spLocks noGrp="1"/>
          </p:cNvSpPr>
          <p:nvPr>
            <p:ph type="sldNum" sz="quarter" idx="12"/>
          </p:nvPr>
        </p:nvSpPr>
        <p:spPr/>
        <p:txBody>
          <a:bodyPr/>
          <a:lstStyle/>
          <a:p>
            <a:fld id="{35977665-7C77-604E-95A4-081187426A15}" type="slidenum">
              <a:rPr lang="en-US" smtClean="0"/>
              <a:t>‹#›</a:t>
            </a:fld>
            <a:endParaRPr lang="en-US"/>
          </a:p>
        </p:txBody>
      </p:sp>
    </p:spTree>
    <p:extLst>
      <p:ext uri="{BB962C8B-B14F-4D97-AF65-F5344CB8AC3E}">
        <p14:creationId xmlns:p14="http://schemas.microsoft.com/office/powerpoint/2010/main" val="2599845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B7AC7C0-3C12-EE4A-9CA4-F655F0E267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98DC4A03-A56D-AC4D-854A-B5FA754ADD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CC6C2409-CE3D-DE47-9544-4E10E5ED4B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C04EA6-9163-A849-848B-2F626ECD6E46}" type="datetimeFigureOut">
              <a:rPr lang="en-US" smtClean="0"/>
              <a:t>8/25/2022</a:t>
            </a:fld>
            <a:endParaRPr lang="en-US"/>
          </a:p>
        </p:txBody>
      </p:sp>
      <p:sp>
        <p:nvSpPr>
          <p:cNvPr id="5" name="Footer Placeholder 4">
            <a:extLst>
              <a:ext uri="{FF2B5EF4-FFF2-40B4-BE49-F238E27FC236}">
                <a16:creationId xmlns:a16="http://schemas.microsoft.com/office/drawing/2014/main" id="{A6E8EFDD-3FC4-AB42-96AB-B5E7917DE6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F9F048-C6E6-C345-852F-09E0D4FCCD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977665-7C77-604E-95A4-081187426A15}" type="slidenum">
              <a:rPr lang="en-US" smtClean="0"/>
              <a:t>‹#›</a:t>
            </a:fld>
            <a:endParaRPr lang="en-US"/>
          </a:p>
        </p:txBody>
      </p:sp>
    </p:spTree>
    <p:extLst>
      <p:ext uri="{BB962C8B-B14F-4D97-AF65-F5344CB8AC3E}">
        <p14:creationId xmlns:p14="http://schemas.microsoft.com/office/powerpoint/2010/main" val="24946005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1DA349-9FF2-C641-94A4-620C772CAB03}"/>
              </a:ext>
            </a:extLst>
          </p:cNvPr>
          <p:cNvSpPr/>
          <p:nvPr/>
        </p:nvSpPr>
        <p:spPr>
          <a:xfrm>
            <a:off x="1" y="717630"/>
            <a:ext cx="12192000" cy="6140370"/>
          </a:xfrm>
          <a:prstGeom prst="rect">
            <a:avLst/>
          </a:prstGeom>
          <a:solidFill>
            <a:srgbClr val="08DDD6"/>
          </a:solidFill>
          <a:ln>
            <a:solidFill>
              <a:srgbClr val="08DD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0001.01</a:t>
            </a:r>
          </a:p>
        </p:txBody>
      </p:sp>
      <p:pic>
        <p:nvPicPr>
          <p:cNvPr id="7" name="Picture 6" descr="A close up of a sign&#10;&#10;Description automatically generated">
            <a:extLst>
              <a:ext uri="{FF2B5EF4-FFF2-40B4-BE49-F238E27FC236}">
                <a16:creationId xmlns:a16="http://schemas.microsoft.com/office/drawing/2014/main" id="{43A23330-3361-FF4F-AD27-0B3E9BDD93D3}"/>
              </a:ext>
            </a:extLst>
          </p:cNvPr>
          <p:cNvPicPr>
            <a:picLocks noChangeAspect="1"/>
          </p:cNvPicPr>
          <p:nvPr/>
        </p:nvPicPr>
        <p:blipFill>
          <a:blip r:embed="rId2"/>
          <a:stretch>
            <a:fillRect/>
          </a:stretch>
        </p:blipFill>
        <p:spPr>
          <a:xfrm>
            <a:off x="104173" y="96376"/>
            <a:ext cx="1712039" cy="528658"/>
          </a:xfrm>
          <a:prstGeom prst="rect">
            <a:avLst/>
          </a:prstGeom>
        </p:spPr>
      </p:pic>
      <p:sp>
        <p:nvSpPr>
          <p:cNvPr id="9" name="Rounded Rectangle 8">
            <a:extLst>
              <a:ext uri="{FF2B5EF4-FFF2-40B4-BE49-F238E27FC236}">
                <a16:creationId xmlns:a16="http://schemas.microsoft.com/office/drawing/2014/main" id="{B99C3F40-6CBE-D74B-9EDB-63E3FDD3F06D}"/>
              </a:ext>
            </a:extLst>
          </p:cNvPr>
          <p:cNvSpPr/>
          <p:nvPr/>
        </p:nvSpPr>
        <p:spPr>
          <a:xfrm>
            <a:off x="3646025" y="902825"/>
            <a:ext cx="4930816" cy="717631"/>
          </a:xfrm>
          <a:prstGeom prst="roundRect">
            <a:avLst/>
          </a:prstGeom>
          <a:solidFill>
            <a:srgbClr val="942093"/>
          </a:solidFill>
          <a:ln>
            <a:solidFill>
              <a:srgbClr val="94209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Arial Rounded MT Bold" panose="020F0704030504030204" pitchFamily="34" charset="77"/>
              </a:rPr>
              <a:t>Task</a:t>
            </a:r>
          </a:p>
        </p:txBody>
      </p:sp>
      <p:graphicFrame>
        <p:nvGraphicFramePr>
          <p:cNvPr id="10" name="Table 9">
            <a:extLst>
              <a:ext uri="{FF2B5EF4-FFF2-40B4-BE49-F238E27FC236}">
                <a16:creationId xmlns:a16="http://schemas.microsoft.com/office/drawing/2014/main" id="{8ED9C020-6E1F-7840-B89C-0162C08AD229}"/>
              </a:ext>
            </a:extLst>
          </p:cNvPr>
          <p:cNvGraphicFramePr>
            <a:graphicFrameLocks noGrp="1"/>
          </p:cNvGraphicFramePr>
          <p:nvPr>
            <p:extLst>
              <p:ext uri="{D42A27DB-BD31-4B8C-83A1-F6EECF244321}">
                <p14:modId xmlns:p14="http://schemas.microsoft.com/office/powerpoint/2010/main" val="1240015427"/>
              </p:ext>
            </p:extLst>
          </p:nvPr>
        </p:nvGraphicFramePr>
        <p:xfrm>
          <a:off x="705548" y="1775768"/>
          <a:ext cx="10788112" cy="4364603"/>
        </p:xfrm>
        <a:graphic>
          <a:graphicData uri="http://schemas.openxmlformats.org/drawingml/2006/table">
            <a:tbl>
              <a:tblPr firstRow="1" bandRow="1">
                <a:tableStyleId>{5C22544A-7EE6-4342-B048-85BDC9FD1C3A}</a:tableStyleId>
              </a:tblPr>
              <a:tblGrid>
                <a:gridCol w="1680465">
                  <a:extLst>
                    <a:ext uri="{9D8B030D-6E8A-4147-A177-3AD203B41FA5}">
                      <a16:colId xmlns:a16="http://schemas.microsoft.com/office/drawing/2014/main" val="2660212180"/>
                    </a:ext>
                  </a:extLst>
                </a:gridCol>
                <a:gridCol w="6059897">
                  <a:extLst>
                    <a:ext uri="{9D8B030D-6E8A-4147-A177-3AD203B41FA5}">
                      <a16:colId xmlns:a16="http://schemas.microsoft.com/office/drawing/2014/main" val="695042057"/>
                    </a:ext>
                  </a:extLst>
                </a:gridCol>
                <a:gridCol w="3047750">
                  <a:extLst>
                    <a:ext uri="{9D8B030D-6E8A-4147-A177-3AD203B41FA5}">
                      <a16:colId xmlns:a16="http://schemas.microsoft.com/office/drawing/2014/main" val="919106571"/>
                    </a:ext>
                  </a:extLst>
                </a:gridCol>
              </a:tblGrid>
              <a:tr h="1318490">
                <a:tc>
                  <a:txBody>
                    <a:bodyPr/>
                    <a:lstStyle/>
                    <a:p>
                      <a:pPr algn="ctr"/>
                      <a:endParaRPr lang="en-US" sz="1600" dirty="0">
                        <a:latin typeface="Arial Rounded MT Bold" panose="020F0704030504030204" pitchFamily="34" charset="0"/>
                      </a:endParaRPr>
                    </a:p>
                    <a:p>
                      <a:pPr algn="ctr"/>
                      <a:endParaRPr lang="en-US" sz="1600" dirty="0">
                        <a:latin typeface="Arial Rounded MT Bold" panose="020F0704030504030204" pitchFamily="34" charset="0"/>
                      </a:endParaRPr>
                    </a:p>
                    <a:p>
                      <a:pPr algn="ctr"/>
                      <a:r>
                        <a:rPr lang="en-US" sz="1600" b="0" dirty="0">
                          <a:latin typeface="Arial Rounded MT Bold" panose="020F0704030504030204" pitchFamily="34" charset="0"/>
                        </a:rPr>
                        <a:t>Task</a:t>
                      </a:r>
                    </a:p>
                    <a:p>
                      <a:pPr algn="ctr"/>
                      <a:endParaRPr lang="en-US" sz="1600" dirty="0">
                        <a:latin typeface="Arial Rounded MT Bold" panose="020F0704030504030204" pitchFamily="34" charset="0"/>
                      </a:endParaRPr>
                    </a:p>
                  </a:txBody>
                  <a:tcPr>
                    <a:lnB w="12700" cap="flat" cmpd="sng" algn="ctr">
                      <a:solidFill>
                        <a:srgbClr val="08DDD6"/>
                      </a:solidFill>
                      <a:prstDash val="solid"/>
                      <a:round/>
                      <a:headEnd type="none" w="med" len="med"/>
                      <a:tailEnd type="none" w="med" len="med"/>
                    </a:lnB>
                    <a:solidFill>
                      <a:srgbClr val="279CA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rgbClr val="279CAF"/>
                          </a:solidFill>
                          <a:latin typeface="Arial Rounded MT Bold" panose="020F0704030504030204" pitchFamily="34" charset="0"/>
                          <a:ea typeface="+mn-ea"/>
                          <a:cs typeface="+mn-cs"/>
                        </a:rPr>
                        <a:t>Draw up a personal plan which sets out the changes you need to make at school and home to reduce your contributions to greenhouse emissions. </a:t>
                      </a:r>
                    </a:p>
                  </a:txBody>
                  <a:tcPr anchor="ctr">
                    <a:lnR w="12700" cap="flat" cmpd="sng" algn="ctr">
                      <a:solidFill>
                        <a:srgbClr val="08DDD6"/>
                      </a:solidFill>
                      <a:prstDash val="solid"/>
                      <a:round/>
                      <a:headEnd type="none" w="med" len="med"/>
                      <a:tailEnd type="none" w="med" len="med"/>
                    </a:lnR>
                    <a:lnB w="12700" cap="flat" cmpd="sng" algn="ctr">
                      <a:solidFill>
                        <a:srgbClr val="08DDD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1027341948"/>
                  </a:ext>
                </a:extLst>
              </a:tr>
              <a:tr h="1851496">
                <a:tc>
                  <a:txBody>
                    <a:bodyPr/>
                    <a:lstStyle/>
                    <a:p>
                      <a:pPr algn="ctr"/>
                      <a:endParaRPr lang="en-US" sz="1600" dirty="0">
                        <a:solidFill>
                          <a:schemeClr val="bg1"/>
                        </a:solidFill>
                        <a:latin typeface="Arial Rounded MT Bold" panose="020F0704030504030204" pitchFamily="34" charset="0"/>
                      </a:endParaRPr>
                    </a:p>
                    <a:p>
                      <a:pPr algn="ctr"/>
                      <a:endParaRPr lang="en-US" sz="1600" dirty="0">
                        <a:solidFill>
                          <a:schemeClr val="bg1"/>
                        </a:solidFill>
                        <a:latin typeface="Arial Rounded MT Bold" panose="020F0704030504030204" pitchFamily="34" charset="0"/>
                      </a:endParaRPr>
                    </a:p>
                    <a:p>
                      <a:pPr algn="ctr"/>
                      <a:r>
                        <a:rPr lang="en-US" sz="1600" dirty="0">
                          <a:solidFill>
                            <a:schemeClr val="bg1"/>
                          </a:solidFill>
                          <a:latin typeface="Arial Rounded MT Bold" panose="020F0704030504030204" pitchFamily="34" charset="0"/>
                        </a:rPr>
                        <a:t>Developing skills</a:t>
                      </a:r>
                    </a:p>
                  </a:txBody>
                  <a:tcP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rgbClr val="279CA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279CAF"/>
                          </a:solidFill>
                          <a:latin typeface="Arial Rounded MT Bold" panose="020F0704030504030204" pitchFamily="34" charset="0"/>
                        </a:rPr>
                        <a:t>Reducing direct and indirect emissions from education and care buildings, driving innovation to meet legislative targets and providing opportunities for children and young people to engage practically in the transition to net zero.  </a:t>
                      </a:r>
                    </a:p>
                  </a:txBody>
                  <a:tcPr anchor="ctr">
                    <a:lnR w="12700" cap="flat" cmpd="sng" algn="ctr">
                      <a:solidFill>
                        <a:srgbClr val="08DDD6"/>
                      </a:solidFill>
                      <a:prstDash val="solid"/>
                      <a:round/>
                      <a:headEnd type="none" w="med" len="med"/>
                      <a:tailEnd type="none" w="med" len="med"/>
                    </a:ln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1"/>
                    </a:solidFill>
                  </a:tcPr>
                </a:tc>
                <a:extLst>
                  <a:ext uri="{0D108BD9-81ED-4DB2-BD59-A6C34878D82A}">
                    <a16:rowId xmlns:a16="http://schemas.microsoft.com/office/drawing/2014/main" val="4103283731"/>
                  </a:ext>
                </a:extLst>
              </a:tr>
              <a:tr h="1194617">
                <a:tc>
                  <a:txBody>
                    <a:bodyPr/>
                    <a:lstStyle/>
                    <a:p>
                      <a:pPr algn="ctr"/>
                      <a:endParaRPr lang="en-US" sz="1600" dirty="0">
                        <a:solidFill>
                          <a:schemeClr val="bg1"/>
                        </a:solidFill>
                        <a:latin typeface="Arial Rounded MT Bold" panose="020F0704030504030204" pitchFamily="34" charset="0"/>
                      </a:endParaRPr>
                    </a:p>
                    <a:p>
                      <a:pPr algn="ctr"/>
                      <a:endParaRPr lang="en-US" sz="1600" dirty="0">
                        <a:solidFill>
                          <a:schemeClr val="bg1"/>
                        </a:solidFill>
                        <a:latin typeface="Arial Rounded MT Bold" panose="020F0704030504030204" pitchFamily="34" charset="0"/>
                      </a:endParaRPr>
                    </a:p>
                    <a:p>
                      <a:pPr algn="ctr"/>
                      <a:r>
                        <a:rPr lang="en-US" sz="1600" dirty="0">
                          <a:solidFill>
                            <a:schemeClr val="bg1"/>
                          </a:solidFill>
                          <a:latin typeface="Arial Rounded MT Bold" panose="020F0704030504030204" pitchFamily="34" charset="0"/>
                        </a:rPr>
                        <a:t>Think about…</a:t>
                      </a:r>
                    </a:p>
                    <a:p>
                      <a:pPr algn="ctr"/>
                      <a:endParaRPr lang="en-US" sz="1600" dirty="0">
                        <a:solidFill>
                          <a:schemeClr val="bg1"/>
                        </a:solidFill>
                        <a:latin typeface="Arial Rounded MT Bold" panose="020F0704030504030204" pitchFamily="34" charset="0"/>
                      </a:endParaRPr>
                    </a:p>
                  </a:txBody>
                  <a:tcPr>
                    <a:lnT w="12700" cap="flat" cmpd="sng" algn="ctr">
                      <a:solidFill>
                        <a:srgbClr val="08DDD6"/>
                      </a:solidFill>
                      <a:prstDash val="solid"/>
                      <a:round/>
                      <a:headEnd type="none" w="med" len="med"/>
                      <a:tailEnd type="none" w="med" len="med"/>
                    </a:lnT>
                    <a:lnB w="12700" cap="flat" cmpd="sng" algn="ctr">
                      <a:solidFill>
                        <a:srgbClr val="08DDD6"/>
                      </a:solidFill>
                      <a:prstDash val="solid"/>
                      <a:round/>
                      <a:headEnd type="none" w="med" len="med"/>
                      <a:tailEnd type="none" w="med" len="med"/>
                    </a:lnB>
                    <a:solidFill>
                      <a:srgbClr val="279CA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kern="1200" dirty="0">
                          <a:solidFill>
                            <a:srgbClr val="279CAF"/>
                          </a:solidFill>
                          <a:latin typeface="Arial Rounded MT Bold" panose="020F0704030504030204" pitchFamily="34" charset="0"/>
                          <a:ea typeface="+mn-ea"/>
                          <a:cs typeface="+mn-cs"/>
                        </a:rPr>
                        <a:t>Using a computer, choose a large organisation to investigate. </a:t>
                      </a:r>
                    </a:p>
                  </a:txBody>
                  <a:tcPr anchor="ctr">
                    <a:lnR w="12700" cap="flat" cmpd="sng" algn="ctr">
                      <a:solidFill>
                        <a:srgbClr val="08DDD6"/>
                      </a:solidFill>
                      <a:prstDash val="solid"/>
                      <a:round/>
                      <a:headEnd type="none" w="med" len="med"/>
                      <a:tailEnd type="none" w="med" len="med"/>
                    </a:lnR>
                    <a:lnT w="12700" cap="flat" cmpd="sng" algn="ctr">
                      <a:solidFill>
                        <a:srgbClr val="08DDD6"/>
                      </a:solidFill>
                      <a:prstDash val="solid"/>
                      <a:round/>
                      <a:headEnd type="none" w="med" len="med"/>
                      <a:tailEnd type="none" w="med" len="med"/>
                    </a:lnT>
                    <a:solidFill>
                      <a:schemeClr val="bg1"/>
                    </a:solidFill>
                  </a:tcPr>
                </a:tc>
                <a:tc>
                  <a:txBody>
                    <a:bodyPr/>
                    <a:lstStyle/>
                    <a:p>
                      <a:endParaRPr lang="en-US" dirty="0"/>
                    </a:p>
                  </a:txBody>
                  <a:tcPr>
                    <a:lnL w="12700" cap="flat" cmpd="sng" algn="ctr">
                      <a:solidFill>
                        <a:srgbClr val="08DDD6"/>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val="3431042099"/>
                  </a:ext>
                </a:extLst>
              </a:tr>
            </a:tbl>
          </a:graphicData>
        </a:graphic>
      </p:graphicFrame>
      <p:sp>
        <p:nvSpPr>
          <p:cNvPr id="12" name="TextBox 11">
            <a:extLst>
              <a:ext uri="{FF2B5EF4-FFF2-40B4-BE49-F238E27FC236}">
                <a16:creationId xmlns:a16="http://schemas.microsoft.com/office/drawing/2014/main" id="{9051C6A0-B918-BB44-8D1D-1C9C471B6C12}"/>
              </a:ext>
            </a:extLst>
          </p:cNvPr>
          <p:cNvSpPr txBox="1"/>
          <p:nvPr/>
        </p:nvSpPr>
        <p:spPr>
          <a:xfrm>
            <a:off x="69448" y="6445517"/>
            <a:ext cx="3488455" cy="677108"/>
          </a:xfrm>
          <a:prstGeom prst="rect">
            <a:avLst/>
          </a:prstGeom>
          <a:noFill/>
        </p:spPr>
        <p:txBody>
          <a:bodyPr wrap="none" rtlCol="0">
            <a:spAutoFit/>
          </a:bodyPr>
          <a:lstStyle/>
          <a:p>
            <a:r>
              <a:rPr lang="en-GB" sz="900" i="0" dirty="0">
                <a:solidFill>
                  <a:schemeClr val="bg1"/>
                </a:solidFill>
                <a:effectLst/>
                <a:latin typeface="Arial Rounded MT Bold" panose="020F0704030504030204" pitchFamily="34" charset="0"/>
              </a:rPr>
              <a:t>COP26S-01_01</a:t>
            </a:r>
            <a:endParaRPr lang="en-GB" sz="900" dirty="0">
              <a:solidFill>
                <a:schemeClr val="bg1"/>
              </a:solidFill>
              <a:latin typeface="Arial Rounded MT Bold" panose="020F0704030504030204" pitchFamily="34" charset="0"/>
            </a:endParaRPr>
          </a:p>
          <a:p>
            <a:r>
              <a:rPr lang="en-GB" sz="900" i="0" dirty="0">
                <a:solidFill>
                  <a:schemeClr val="bg1"/>
                </a:solidFill>
                <a:effectLst/>
                <a:latin typeface="Arial Rounded MT Bold" panose="020F0704030504030204" pitchFamily="34" charset="0"/>
              </a:rPr>
              <a:t>Getting back on track - What we can do at school and home</a:t>
            </a:r>
          </a:p>
          <a:p>
            <a:endParaRPr lang="en-US" sz="1000" dirty="0">
              <a:solidFill>
                <a:schemeClr val="bg1"/>
              </a:solidFill>
            </a:endParaRPr>
          </a:p>
          <a:p>
            <a:endParaRPr lang="en-GB" sz="1000" dirty="0">
              <a:solidFill>
                <a:schemeClr val="bg1"/>
              </a:solidFill>
            </a:endParaRPr>
          </a:p>
        </p:txBody>
      </p:sp>
      <p:pic>
        <p:nvPicPr>
          <p:cNvPr id="1026" name="Picture 2" descr="Inside My Brain | Finite vs. infinite resources - Inside My Brain">
            <a:extLst>
              <a:ext uri="{FF2B5EF4-FFF2-40B4-BE49-F238E27FC236}">
                <a16:creationId xmlns:a16="http://schemas.microsoft.com/office/drawing/2014/main" id="{DEB2568B-250E-3D44-99B9-1CD67E71594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3711" r="18839"/>
          <a:stretch/>
        </p:blipFill>
        <p:spPr bwMode="auto">
          <a:xfrm>
            <a:off x="8457093" y="1766811"/>
            <a:ext cx="3036567" cy="43825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705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AFBDED-98C5-2C5B-06E2-F823EE3F2F2B}"/>
              </a:ext>
            </a:extLst>
          </p:cNvPr>
          <p:cNvSpPr/>
          <p:nvPr/>
        </p:nvSpPr>
        <p:spPr>
          <a:xfrm>
            <a:off x="1" y="0"/>
            <a:ext cx="12192000" cy="6858000"/>
          </a:xfrm>
          <a:prstGeom prst="rect">
            <a:avLst/>
          </a:prstGeom>
          <a:solidFill>
            <a:srgbClr val="08DDD6"/>
          </a:solidFill>
          <a:ln>
            <a:solidFill>
              <a:srgbClr val="08DDD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07872173-38E3-D1B4-AE00-336DCEF6807F}"/>
              </a:ext>
            </a:extLst>
          </p:cNvPr>
          <p:cNvSpPr txBox="1"/>
          <p:nvPr/>
        </p:nvSpPr>
        <p:spPr>
          <a:xfrm>
            <a:off x="1661651" y="1327355"/>
            <a:ext cx="8868697" cy="452431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b="0" kern="1200" dirty="0">
                <a:latin typeface="Arial Rounded MT Bold" panose="020F0704030504030204" pitchFamily="34" charset="0"/>
                <a:ea typeface="+mn-ea"/>
                <a:cs typeface="+mn-cs"/>
              </a:rPr>
              <a:t>Draw up a personal plan which sets out the changes you need to make at school and home to reduce your contributions to greenhouse emissions. </a:t>
            </a:r>
          </a:p>
        </p:txBody>
      </p:sp>
    </p:spTree>
    <p:extLst>
      <p:ext uri="{BB962C8B-B14F-4D97-AF65-F5344CB8AC3E}">
        <p14:creationId xmlns:p14="http://schemas.microsoft.com/office/powerpoint/2010/main" val="41474860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3061</TotalTime>
  <Words>120</Words>
  <Application>Microsoft Office PowerPoint</Application>
  <PresentationFormat>Widescreen</PresentationFormat>
  <Paragraphs>17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Arial Rounded MT Bold</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Mintey</dc:creator>
  <cp:lastModifiedBy>Developing Experts</cp:lastModifiedBy>
  <cp:revision>54</cp:revision>
  <dcterms:created xsi:type="dcterms:W3CDTF">2021-10-02T10:29:03Z</dcterms:created>
  <dcterms:modified xsi:type="dcterms:W3CDTF">2022-08-25T08:17:34Z</dcterms:modified>
</cp:coreProperties>
</file>