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0"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7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CBADD-D012-4DF8-9694-1B3FC671CBEE}" v="6" dt="2023-07-19T17:18:18.2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75" d="100"/>
          <a:sy n="75" d="100"/>
        </p:scale>
        <p:origin x="2160" y="43"/>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dia Lane" userId="6cfbb8fb068cc2f0" providerId="LiveId" clId="{DEECBADD-D012-4DF8-9694-1B3FC671CBEE}"/>
    <pc:docChg chg="custSel addSld modSld">
      <pc:chgData name="Lydia Lane" userId="6cfbb8fb068cc2f0" providerId="LiveId" clId="{DEECBADD-D012-4DF8-9694-1B3FC671CBEE}" dt="2023-07-19T17:19:00.694" v="215" actId="692"/>
      <pc:docMkLst>
        <pc:docMk/>
      </pc:docMkLst>
      <pc:sldChg chg="addSp delSp modSp mod">
        <pc:chgData name="Lydia Lane" userId="6cfbb8fb068cc2f0" providerId="LiveId" clId="{DEECBADD-D012-4DF8-9694-1B3FC671CBEE}" dt="2023-07-19T17:06:19.341" v="99" actId="692"/>
        <pc:sldMkLst>
          <pc:docMk/>
          <pc:sldMk cId="1806815554" sldId="256"/>
        </pc:sldMkLst>
        <pc:spChg chg="add del mod">
          <ac:chgData name="Lydia Lane" userId="6cfbb8fb068cc2f0" providerId="LiveId" clId="{DEECBADD-D012-4DF8-9694-1B3FC671CBEE}" dt="2023-07-19T17:05:24.834" v="87" actId="478"/>
          <ac:spMkLst>
            <pc:docMk/>
            <pc:sldMk cId="1806815554" sldId="256"/>
            <ac:spMk id="3" creationId="{112F2AA3-D37D-580C-85DC-D09F9636FF39}"/>
          </ac:spMkLst>
        </pc:spChg>
        <pc:spChg chg="mod">
          <ac:chgData name="Lydia Lane" userId="6cfbb8fb068cc2f0" providerId="LiveId" clId="{DEECBADD-D012-4DF8-9694-1B3FC671CBEE}" dt="2023-07-19T17:04:35.661" v="77" actId="1076"/>
          <ac:spMkLst>
            <pc:docMk/>
            <pc:sldMk cId="1806815554" sldId="256"/>
            <ac:spMk id="7" creationId="{A699A2E2-121B-92A5-F10F-869BBED5F16B}"/>
          </ac:spMkLst>
        </pc:spChg>
        <pc:spChg chg="mod">
          <ac:chgData name="Lydia Lane" userId="6cfbb8fb068cc2f0" providerId="LiveId" clId="{DEECBADD-D012-4DF8-9694-1B3FC671CBEE}" dt="2023-07-19T17:04:51.594" v="83" actId="20577"/>
          <ac:spMkLst>
            <pc:docMk/>
            <pc:sldMk cId="1806815554" sldId="256"/>
            <ac:spMk id="8" creationId="{71427613-AAA7-F84E-DD23-843EA47E92E4}"/>
          </ac:spMkLst>
        </pc:spChg>
        <pc:spChg chg="add mod">
          <ac:chgData name="Lydia Lane" userId="6cfbb8fb068cc2f0" providerId="LiveId" clId="{DEECBADD-D012-4DF8-9694-1B3FC671CBEE}" dt="2023-07-19T17:05:29.998" v="88" actId="207"/>
          <ac:spMkLst>
            <pc:docMk/>
            <pc:sldMk cId="1806815554" sldId="256"/>
            <ac:spMk id="9" creationId="{FEF0B6C7-2F7E-0C60-FED1-ED5C584A5E17}"/>
          </ac:spMkLst>
        </pc:spChg>
        <pc:spChg chg="add mod">
          <ac:chgData name="Lydia Lane" userId="6cfbb8fb068cc2f0" providerId="LiveId" clId="{DEECBADD-D012-4DF8-9694-1B3FC671CBEE}" dt="2023-07-19T17:05:34.917" v="90" actId="207"/>
          <ac:spMkLst>
            <pc:docMk/>
            <pc:sldMk cId="1806815554" sldId="256"/>
            <ac:spMk id="10" creationId="{3ED2D60D-3232-3419-293C-1BB6A637329E}"/>
          </ac:spMkLst>
        </pc:spChg>
        <pc:spChg chg="add mod">
          <ac:chgData name="Lydia Lane" userId="6cfbb8fb068cc2f0" providerId="LiveId" clId="{DEECBADD-D012-4DF8-9694-1B3FC671CBEE}" dt="2023-07-19T17:05:32.562" v="89" actId="207"/>
          <ac:spMkLst>
            <pc:docMk/>
            <pc:sldMk cId="1806815554" sldId="256"/>
            <ac:spMk id="11" creationId="{2A616357-6C98-6CFC-B704-79BD414AE49C}"/>
          </ac:spMkLst>
        </pc:spChg>
        <pc:spChg chg="add mod">
          <ac:chgData name="Lydia Lane" userId="6cfbb8fb068cc2f0" providerId="LiveId" clId="{DEECBADD-D012-4DF8-9694-1B3FC671CBEE}" dt="2023-07-19T17:05:51.700" v="95" actId="207"/>
          <ac:spMkLst>
            <pc:docMk/>
            <pc:sldMk cId="1806815554" sldId="256"/>
            <ac:spMk id="13" creationId="{31830950-25AC-B37C-4E57-AC860DDB6355}"/>
          </ac:spMkLst>
        </pc:spChg>
        <pc:spChg chg="add mod">
          <ac:chgData name="Lydia Lane" userId="6cfbb8fb068cc2f0" providerId="LiveId" clId="{DEECBADD-D012-4DF8-9694-1B3FC671CBEE}" dt="2023-07-19T17:06:19.341" v="99" actId="692"/>
          <ac:spMkLst>
            <pc:docMk/>
            <pc:sldMk cId="1806815554" sldId="256"/>
            <ac:spMk id="14" creationId="{35A5C143-839D-F336-71A8-75140AB5C3B6}"/>
          </ac:spMkLst>
        </pc:spChg>
        <pc:spChg chg="add mod">
          <ac:chgData name="Lydia Lane" userId="6cfbb8fb068cc2f0" providerId="LiveId" clId="{DEECBADD-D012-4DF8-9694-1B3FC671CBEE}" dt="2023-07-19T17:06:04.417" v="98" actId="207"/>
          <ac:spMkLst>
            <pc:docMk/>
            <pc:sldMk cId="1806815554" sldId="256"/>
            <ac:spMk id="15" creationId="{75719E89-4A60-F1D0-52DD-2E39502529A8}"/>
          </ac:spMkLst>
        </pc:spChg>
        <pc:picChg chg="add mod">
          <ac:chgData name="Lydia Lane" userId="6cfbb8fb068cc2f0" providerId="LiveId" clId="{DEECBADD-D012-4DF8-9694-1B3FC671CBEE}" dt="2023-07-19T17:04:44.080" v="78"/>
          <ac:picMkLst>
            <pc:docMk/>
            <pc:sldMk cId="1806815554" sldId="256"/>
            <ac:picMk id="2" creationId="{6C414A65-90FC-E40A-546C-71203758DA45}"/>
          </ac:picMkLst>
        </pc:picChg>
        <pc:picChg chg="add mod">
          <ac:chgData name="Lydia Lane" userId="6cfbb8fb068cc2f0" providerId="LiveId" clId="{DEECBADD-D012-4DF8-9694-1B3FC671CBEE}" dt="2023-07-19T17:05:17.126" v="86"/>
          <ac:picMkLst>
            <pc:docMk/>
            <pc:sldMk cId="1806815554" sldId="256"/>
            <ac:picMk id="12" creationId="{8C30E5EF-B7D8-C0EE-3FB5-7C5A2CA5B637}"/>
          </ac:picMkLst>
        </pc:picChg>
      </pc:sldChg>
      <pc:sldChg chg="addSp delSp modSp add mod">
        <pc:chgData name="Lydia Lane" userId="6cfbb8fb068cc2f0" providerId="LiveId" clId="{DEECBADD-D012-4DF8-9694-1B3FC671CBEE}" dt="2023-07-19T17:16:53.796" v="203" actId="122"/>
        <pc:sldMkLst>
          <pc:docMk/>
          <pc:sldMk cId="1040051451" sldId="257"/>
        </pc:sldMkLst>
        <pc:spChg chg="add del mod">
          <ac:chgData name="Lydia Lane" userId="6cfbb8fb068cc2f0" providerId="LiveId" clId="{DEECBADD-D012-4DF8-9694-1B3FC671CBEE}" dt="2023-07-19T17:06:52.375" v="101" actId="478"/>
          <ac:spMkLst>
            <pc:docMk/>
            <pc:sldMk cId="1040051451" sldId="257"/>
            <ac:spMk id="3" creationId="{65679AAD-8CF5-6F75-D83C-39E6C55C7746}"/>
          </ac:spMkLst>
        </pc:spChg>
        <pc:spChg chg="add mod">
          <ac:chgData name="Lydia Lane" userId="6cfbb8fb068cc2f0" providerId="LiveId" clId="{DEECBADD-D012-4DF8-9694-1B3FC671CBEE}" dt="2023-07-19T17:06:56.943" v="102" actId="207"/>
          <ac:spMkLst>
            <pc:docMk/>
            <pc:sldMk cId="1040051451" sldId="257"/>
            <ac:spMk id="9" creationId="{0E5B0E73-0F1E-CABC-80FC-A4C76928983D}"/>
          </ac:spMkLst>
        </pc:spChg>
        <pc:spChg chg="add mod">
          <ac:chgData name="Lydia Lane" userId="6cfbb8fb068cc2f0" providerId="LiveId" clId="{DEECBADD-D012-4DF8-9694-1B3FC671CBEE}" dt="2023-07-19T17:09:21.231" v="131" actId="207"/>
          <ac:spMkLst>
            <pc:docMk/>
            <pc:sldMk cId="1040051451" sldId="257"/>
            <ac:spMk id="10" creationId="{14BBDF3A-839C-A6D3-1468-E482F31D11B8}"/>
          </ac:spMkLst>
        </pc:spChg>
        <pc:spChg chg="add mod">
          <ac:chgData name="Lydia Lane" userId="6cfbb8fb068cc2f0" providerId="LiveId" clId="{DEECBADD-D012-4DF8-9694-1B3FC671CBEE}" dt="2023-07-19T17:11:09.527" v="138" actId="14100"/>
          <ac:spMkLst>
            <pc:docMk/>
            <pc:sldMk cId="1040051451" sldId="257"/>
            <ac:spMk id="12" creationId="{8D1DC561-9445-BF5E-B117-4F6D81F898BF}"/>
          </ac:spMkLst>
        </pc:spChg>
        <pc:spChg chg="add mod">
          <ac:chgData name="Lydia Lane" userId="6cfbb8fb068cc2f0" providerId="LiveId" clId="{DEECBADD-D012-4DF8-9694-1B3FC671CBEE}" dt="2023-07-19T17:07:22.643" v="110" actId="207"/>
          <ac:spMkLst>
            <pc:docMk/>
            <pc:sldMk cId="1040051451" sldId="257"/>
            <ac:spMk id="13" creationId="{6B085AA8-3A80-6FE2-3C90-F1A02DBEC1B3}"/>
          </ac:spMkLst>
        </pc:spChg>
        <pc:spChg chg="add mod">
          <ac:chgData name="Lydia Lane" userId="6cfbb8fb068cc2f0" providerId="LiveId" clId="{DEECBADD-D012-4DF8-9694-1B3FC671CBEE}" dt="2023-07-19T17:09:29.100" v="132" actId="692"/>
          <ac:spMkLst>
            <pc:docMk/>
            <pc:sldMk cId="1040051451" sldId="257"/>
            <ac:spMk id="16" creationId="{D1EE3D4C-32D9-2B05-BCC9-2D239E6338D6}"/>
          </ac:spMkLst>
        </pc:spChg>
        <pc:spChg chg="add mod">
          <ac:chgData name="Lydia Lane" userId="6cfbb8fb068cc2f0" providerId="LiveId" clId="{DEECBADD-D012-4DF8-9694-1B3FC671CBEE}" dt="2023-07-19T17:07:00.596" v="103" actId="207"/>
          <ac:spMkLst>
            <pc:docMk/>
            <pc:sldMk cId="1040051451" sldId="257"/>
            <ac:spMk id="17" creationId="{7C054D4F-D792-951D-FF8A-B6A6DBA27A65}"/>
          </ac:spMkLst>
        </pc:spChg>
        <pc:graphicFrameChg chg="add del mod modGraphic">
          <ac:chgData name="Lydia Lane" userId="6cfbb8fb068cc2f0" providerId="LiveId" clId="{DEECBADD-D012-4DF8-9694-1B3FC671CBEE}" dt="2023-07-19T17:10:28.133" v="136" actId="478"/>
          <ac:graphicFrameMkLst>
            <pc:docMk/>
            <pc:sldMk cId="1040051451" sldId="257"/>
            <ac:graphicFrameMk id="11" creationId="{4FBA6B35-0340-5064-DBF1-313EB0385BF3}"/>
          </ac:graphicFrameMkLst>
        </pc:graphicFrameChg>
        <pc:graphicFrameChg chg="add mod modGraphic">
          <ac:chgData name="Lydia Lane" userId="6cfbb8fb068cc2f0" providerId="LiveId" clId="{DEECBADD-D012-4DF8-9694-1B3FC671CBEE}" dt="2023-07-19T17:08:57.789" v="130" actId="207"/>
          <ac:graphicFrameMkLst>
            <pc:docMk/>
            <pc:sldMk cId="1040051451" sldId="257"/>
            <ac:graphicFrameMk id="15" creationId="{9E76EA91-317C-ED93-EB96-FEA357414100}"/>
          </ac:graphicFrameMkLst>
        </pc:graphicFrameChg>
        <pc:graphicFrameChg chg="add mod modGraphic">
          <ac:chgData name="Lydia Lane" userId="6cfbb8fb068cc2f0" providerId="LiveId" clId="{DEECBADD-D012-4DF8-9694-1B3FC671CBEE}" dt="2023-07-19T17:16:53.796" v="203" actId="122"/>
          <ac:graphicFrameMkLst>
            <pc:docMk/>
            <pc:sldMk cId="1040051451" sldId="257"/>
            <ac:graphicFrameMk id="18" creationId="{6C2EE26D-DBD7-87C3-0237-3D6681479572}"/>
          </ac:graphicFrameMkLst>
        </pc:graphicFrameChg>
        <pc:picChg chg="add mod">
          <ac:chgData name="Lydia Lane" userId="6cfbb8fb068cc2f0" providerId="LiveId" clId="{DEECBADD-D012-4DF8-9694-1B3FC671CBEE}" dt="2023-07-19T17:10:34.174" v="137" actId="1076"/>
          <ac:picMkLst>
            <pc:docMk/>
            <pc:sldMk cId="1040051451" sldId="257"/>
            <ac:picMk id="14" creationId="{F1F32575-7BC0-E648-2290-A3A7B2BCAA00}"/>
          </ac:picMkLst>
        </pc:picChg>
      </pc:sldChg>
      <pc:sldChg chg="addSp delSp modSp add mod">
        <pc:chgData name="Lydia Lane" userId="6cfbb8fb068cc2f0" providerId="LiveId" clId="{DEECBADD-D012-4DF8-9694-1B3FC671CBEE}" dt="2023-07-19T17:19:00.694" v="215" actId="692"/>
        <pc:sldMkLst>
          <pc:docMk/>
          <pc:sldMk cId="3381392269" sldId="258"/>
        </pc:sldMkLst>
        <pc:spChg chg="add mod">
          <ac:chgData name="Lydia Lane" userId="6cfbb8fb068cc2f0" providerId="LiveId" clId="{DEECBADD-D012-4DF8-9694-1B3FC671CBEE}" dt="2023-07-19T17:19:00.694" v="215" actId="692"/>
          <ac:spMkLst>
            <pc:docMk/>
            <pc:sldMk cId="3381392269" sldId="258"/>
            <ac:spMk id="3" creationId="{2D17D592-B564-1E27-0522-6D6ED9A53608}"/>
          </ac:spMkLst>
        </pc:spChg>
        <pc:spChg chg="add del mod">
          <ac:chgData name="Lydia Lane" userId="6cfbb8fb068cc2f0" providerId="LiveId" clId="{DEECBADD-D012-4DF8-9694-1B3FC671CBEE}" dt="2023-07-19T17:18:23.262" v="208" actId="478"/>
          <ac:spMkLst>
            <pc:docMk/>
            <pc:sldMk cId="3381392269" sldId="258"/>
            <ac:spMk id="9" creationId="{475F6073-0B0C-A2B0-0D64-7940448D89B6}"/>
          </ac:spMkLst>
        </pc:spChg>
        <pc:spChg chg="add del mod">
          <ac:chgData name="Lydia Lane" userId="6cfbb8fb068cc2f0" providerId="LiveId" clId="{DEECBADD-D012-4DF8-9694-1B3FC671CBEE}" dt="2023-07-19T17:18:01.260" v="205" actId="478"/>
          <ac:spMkLst>
            <pc:docMk/>
            <pc:sldMk cId="3381392269" sldId="258"/>
            <ac:spMk id="10" creationId="{A4652F1D-7830-D182-5114-160C4D534284}"/>
          </ac:spMkLst>
        </pc:spChg>
        <pc:spChg chg="add mod">
          <ac:chgData name="Lydia Lane" userId="6cfbb8fb068cc2f0" providerId="LiveId" clId="{DEECBADD-D012-4DF8-9694-1B3FC671CBEE}" dt="2023-07-19T17:18:34.830" v="209" actId="207"/>
          <ac:spMkLst>
            <pc:docMk/>
            <pc:sldMk cId="3381392269" sldId="258"/>
            <ac:spMk id="11" creationId="{2F3A69DE-8957-D5C3-2B41-9F820F657F0D}"/>
          </ac:spMkLst>
        </pc:spChg>
        <pc:spChg chg="add mod">
          <ac:chgData name="Lydia Lane" userId="6cfbb8fb068cc2f0" providerId="LiveId" clId="{DEECBADD-D012-4DF8-9694-1B3FC671CBEE}" dt="2023-07-19T17:18:49.804" v="214" actId="207"/>
          <ac:spMkLst>
            <pc:docMk/>
            <pc:sldMk cId="3381392269" sldId="258"/>
            <ac:spMk id="12" creationId="{871375B1-06B2-D254-099F-3A39699DACA6}"/>
          </ac:spMkLst>
        </pc:spChg>
        <pc:spChg chg="add mod">
          <ac:chgData name="Lydia Lane" userId="6cfbb8fb068cc2f0" providerId="LiveId" clId="{DEECBADD-D012-4DF8-9694-1B3FC671CBEE}" dt="2023-07-19T17:18:21.976" v="207" actId="207"/>
          <ac:spMkLst>
            <pc:docMk/>
            <pc:sldMk cId="3381392269" sldId="258"/>
            <ac:spMk id="14" creationId="{93350DE7-512A-FF59-6F55-72ED94853367}"/>
          </ac:spMkLst>
        </pc:spChg>
        <pc:picChg chg="add mod">
          <ac:chgData name="Lydia Lane" userId="6cfbb8fb068cc2f0" providerId="LiveId" clId="{DEECBADD-D012-4DF8-9694-1B3FC671CBEE}" dt="2023-07-19T17:17:58.275" v="204"/>
          <ac:picMkLst>
            <pc:docMk/>
            <pc:sldMk cId="3381392269" sldId="258"/>
            <ac:picMk id="13" creationId="{99F8EA74-BBEF-4E45-389B-D17B3413DDF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845404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156635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169709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F6DECB-8B0D-42B2-856D-8B66113C5F46}"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177495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AF6DECB-8B0D-42B2-856D-8B66113C5F46}" type="datetimeFigureOut">
              <a:rPr lang="en-GB" smtClean="0"/>
              <a:t>01/09/2023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52851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AF6DECB-8B0D-42B2-856D-8B66113C5F46}"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04085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AF6DECB-8B0D-42B2-856D-8B66113C5F46}" type="datetimeFigureOut">
              <a:rPr lang="en-GB" smtClean="0"/>
              <a:t>01/09/2023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6823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AF6DECB-8B0D-42B2-856D-8B66113C5F46}" type="datetimeFigureOut">
              <a:rPr lang="en-GB" smtClean="0"/>
              <a:t>01/09/2023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30323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6DECB-8B0D-42B2-856D-8B66113C5F46}" type="datetimeFigureOut">
              <a:rPr lang="en-GB" smtClean="0"/>
              <a:t>01/09/2023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412295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AF6DECB-8B0D-42B2-856D-8B66113C5F46}"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310735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AF6DECB-8B0D-42B2-856D-8B66113C5F46}" type="datetimeFigureOut">
              <a:rPr lang="en-GB" smtClean="0"/>
              <a:t>01/09/2023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E82A2C6-571E-4FC5-85AE-5728F8A47954}" type="slidenum">
              <a:rPr lang="en-GB" smtClean="0"/>
              <a:t>‹#›</a:t>
            </a:fld>
            <a:endParaRPr lang="en-GB"/>
          </a:p>
        </p:txBody>
      </p:sp>
    </p:spTree>
    <p:extLst>
      <p:ext uri="{BB962C8B-B14F-4D97-AF65-F5344CB8AC3E}">
        <p14:creationId xmlns:p14="http://schemas.microsoft.com/office/powerpoint/2010/main" val="213496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AF6DECB-8B0D-42B2-856D-8B66113C5F46}" type="datetimeFigureOut">
              <a:rPr lang="en-GB" smtClean="0"/>
              <a:t>01/09/2023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E82A2C6-571E-4FC5-85AE-5728F8A47954}" type="slidenum">
              <a:rPr lang="en-GB" smtClean="0"/>
              <a:t>‹#›</a:t>
            </a:fld>
            <a:endParaRPr lang="en-GB"/>
          </a:p>
        </p:txBody>
      </p:sp>
    </p:spTree>
    <p:extLst>
      <p:ext uri="{BB962C8B-B14F-4D97-AF65-F5344CB8AC3E}">
        <p14:creationId xmlns:p14="http://schemas.microsoft.com/office/powerpoint/2010/main" val="31734697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190080"/>
            <a:ext cx="495712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gas pressure using a particle model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KS3-03-03</a:t>
            </a:r>
          </a:p>
        </p:txBody>
      </p:sp>
      <p:sp>
        <p:nvSpPr>
          <p:cNvPr id="9" name="TextBox 8">
            <a:extLst>
              <a:ext uri="{FF2B5EF4-FFF2-40B4-BE49-F238E27FC236}">
                <a16:creationId xmlns:a16="http://schemas.microsoft.com/office/drawing/2014/main" id="{FEF0B6C7-2F7E-0C60-FED1-ED5C584A5E17}"/>
              </a:ext>
            </a:extLst>
          </p:cNvPr>
          <p:cNvSpPr txBox="1"/>
          <p:nvPr/>
        </p:nvSpPr>
        <p:spPr>
          <a:xfrm>
            <a:off x="1423954" y="1556789"/>
            <a:ext cx="4010091" cy="276999"/>
          </a:xfrm>
          <a:prstGeom prst="rect">
            <a:avLst/>
          </a:prstGeom>
          <a:noFill/>
        </p:spPr>
        <p:txBody>
          <a:bodyPr wrap="square">
            <a:spAutoFit/>
          </a:bodyPr>
          <a:lstStyle/>
          <a:p>
            <a:pPr algn="ctr"/>
            <a:r>
              <a:rPr lang="en-US" sz="1200" dirty="0">
                <a:solidFill>
                  <a:srgbClr val="002060"/>
                </a:solidFill>
                <a:latin typeface="Arial Rounded MT Bold" panose="020F0704030504030204" pitchFamily="34" charset="77"/>
              </a:rPr>
              <a:t>Gas Pressure</a:t>
            </a:r>
          </a:p>
        </p:txBody>
      </p:sp>
      <p:sp>
        <p:nvSpPr>
          <p:cNvPr id="10" name="Rounded Rectangle 63">
            <a:extLst>
              <a:ext uri="{FF2B5EF4-FFF2-40B4-BE49-F238E27FC236}">
                <a16:creationId xmlns:a16="http://schemas.microsoft.com/office/drawing/2014/main" id="{3ED2D60D-3232-3419-293C-1BB6A637329E}"/>
              </a:ext>
            </a:extLst>
          </p:cNvPr>
          <p:cNvSpPr/>
          <p:nvPr/>
        </p:nvSpPr>
        <p:spPr>
          <a:xfrm>
            <a:off x="111662" y="2017603"/>
            <a:ext cx="6592808" cy="42741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rgbClr val="002060"/>
                </a:solidFill>
                <a:latin typeface="Arial Rounded MT Bold" panose="020F0704030504030204" pitchFamily="34" charset="77"/>
              </a:rPr>
              <a:t>Help improve your understanding of pressure by completing the following questions.</a:t>
            </a: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p:txBody>
      </p:sp>
      <p:pic>
        <p:nvPicPr>
          <p:cNvPr id="12" name="Picture 2" descr="balloon line art vector illustration">
            <a:extLst>
              <a:ext uri="{FF2B5EF4-FFF2-40B4-BE49-F238E27FC236}">
                <a16:creationId xmlns:a16="http://schemas.microsoft.com/office/drawing/2014/main" id="{8C30E5EF-B7D8-C0EE-3FB5-7C5A2CA5B6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80" t="12310" r="32419" b="50005"/>
          <a:stretch/>
        </p:blipFill>
        <p:spPr bwMode="auto">
          <a:xfrm>
            <a:off x="4616400" y="2797456"/>
            <a:ext cx="2241600" cy="264446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63">
            <a:extLst>
              <a:ext uri="{FF2B5EF4-FFF2-40B4-BE49-F238E27FC236}">
                <a16:creationId xmlns:a16="http://schemas.microsoft.com/office/drawing/2014/main" id="{31830950-25AC-B37C-4E57-AC860DDB6355}"/>
              </a:ext>
            </a:extLst>
          </p:cNvPr>
          <p:cNvSpPr/>
          <p:nvPr/>
        </p:nvSpPr>
        <p:spPr>
          <a:xfrm>
            <a:off x="205630" y="2768527"/>
            <a:ext cx="4410770" cy="2502286"/>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rgbClr val="002060"/>
                </a:solidFill>
                <a:latin typeface="Arial Rounded MT Bold" panose="020F0704030504030204" pitchFamily="34" charset="77"/>
              </a:rPr>
              <a:t>Questions</a:t>
            </a:r>
          </a:p>
          <a:p>
            <a:endParaRPr lang="en-GB" sz="1200" dirty="0">
              <a:solidFill>
                <a:srgbClr val="38D4D6"/>
              </a:solidFill>
              <a:latin typeface="Arial Rounded MT Bold" panose="020F0704030504030204" pitchFamily="34" charset="77"/>
            </a:endParaRPr>
          </a:p>
          <a:p>
            <a:pPr marL="228600" indent="-228600">
              <a:buAutoNum type="arabicPeriod"/>
            </a:pPr>
            <a:r>
              <a:rPr lang="en-GB" sz="1200" dirty="0">
                <a:solidFill>
                  <a:srgbClr val="002060"/>
                </a:solidFill>
                <a:latin typeface="Arial Rounded MT Bold" panose="020F0704030504030204" pitchFamily="34" charset="77"/>
              </a:rPr>
              <a:t>Draw the gas particles onto the picture of the balloon.</a:t>
            </a:r>
          </a:p>
          <a:p>
            <a:pPr marL="228600" indent="-228600">
              <a:buAutoNum type="arabicPeriod"/>
            </a:pPr>
            <a:endParaRPr lang="en-GB" sz="1200" dirty="0">
              <a:solidFill>
                <a:srgbClr val="38D4D6"/>
              </a:solidFill>
              <a:latin typeface="Arial Rounded MT Bold" panose="020F0704030504030204" pitchFamily="34" charset="77"/>
            </a:endParaRPr>
          </a:p>
          <a:p>
            <a:pPr marL="228600" indent="-228600">
              <a:buAutoNum type="arabicPeriod"/>
            </a:pPr>
            <a:r>
              <a:rPr lang="en-GB" sz="1200" dirty="0">
                <a:solidFill>
                  <a:srgbClr val="002060"/>
                </a:solidFill>
                <a:latin typeface="Arial Rounded MT Bold" panose="020F0704030504030204" pitchFamily="34" charset="77"/>
              </a:rPr>
              <a:t>Describe the movement of the gas particle in the balloon.</a:t>
            </a:r>
          </a:p>
          <a:p>
            <a:r>
              <a:rPr lang="en-GB" sz="1200" dirty="0">
                <a:solidFill>
                  <a:srgbClr val="002060"/>
                </a:solidFill>
                <a:latin typeface="Arial Rounded MT Bold" panose="020F0704030504030204" pitchFamily="34" charset="77"/>
              </a:rPr>
              <a:t>____________________________________________</a:t>
            </a:r>
          </a:p>
          <a:p>
            <a:pPr marL="228600" indent="-228600">
              <a:buAutoNum type="arabicPeriod"/>
            </a:pPr>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____________________________________________</a:t>
            </a:r>
          </a:p>
          <a:p>
            <a:pPr marL="228600" indent="-228600">
              <a:buAutoNum type="arabicPeriod"/>
            </a:pPr>
            <a:endParaRPr lang="en-GB" sz="1200" dirty="0">
              <a:solidFill>
                <a:srgbClr val="38D4D6"/>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3. Complete the sentence using the words in the box.</a:t>
            </a:r>
          </a:p>
          <a:p>
            <a:endParaRPr lang="en-GB" sz="1200" dirty="0">
              <a:solidFill>
                <a:srgbClr val="38D4D6"/>
              </a:solidFill>
              <a:latin typeface="Arial Rounded MT Bold" panose="020F0704030504030204" pitchFamily="34" charset="77"/>
            </a:endParaRPr>
          </a:p>
          <a:p>
            <a:pPr marL="228600" indent="-228600">
              <a:buAutoNum type="arabicPeriod"/>
            </a:pPr>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p:txBody>
      </p:sp>
      <p:sp>
        <p:nvSpPr>
          <p:cNvPr id="14" name="Rounded Rectangle 121">
            <a:extLst>
              <a:ext uri="{FF2B5EF4-FFF2-40B4-BE49-F238E27FC236}">
                <a16:creationId xmlns:a16="http://schemas.microsoft.com/office/drawing/2014/main" id="{35A5C143-839D-F336-71A8-75140AB5C3B6}"/>
              </a:ext>
            </a:extLst>
          </p:cNvPr>
          <p:cNvSpPr/>
          <p:nvPr/>
        </p:nvSpPr>
        <p:spPr>
          <a:xfrm>
            <a:off x="1082833" y="5850309"/>
            <a:ext cx="4784567" cy="639060"/>
          </a:xfrm>
          <a:prstGeom prst="roundRect">
            <a:avLst>
              <a:gd name="adj" fmla="val 2594"/>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15" name="Rounded Rectangle 63">
            <a:extLst>
              <a:ext uri="{FF2B5EF4-FFF2-40B4-BE49-F238E27FC236}">
                <a16:creationId xmlns:a16="http://schemas.microsoft.com/office/drawing/2014/main" id="{75719E89-4A60-F1D0-52DD-2E39502529A8}"/>
              </a:ext>
            </a:extLst>
          </p:cNvPr>
          <p:cNvSpPr/>
          <p:nvPr/>
        </p:nvSpPr>
        <p:spPr>
          <a:xfrm>
            <a:off x="144670" y="5886330"/>
            <a:ext cx="6559800" cy="3075846"/>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200" dirty="0">
              <a:solidFill>
                <a:srgbClr val="002060"/>
              </a:solidFill>
              <a:latin typeface="Arial Rounded MT Bold" panose="020F0704030504030204" pitchFamily="34" charset="77"/>
            </a:endParaRPr>
          </a:p>
          <a:p>
            <a:pPr algn="ctr"/>
            <a:r>
              <a:rPr lang="en-GB" sz="1200" dirty="0">
                <a:solidFill>
                  <a:srgbClr val="002060"/>
                </a:solidFill>
                <a:latin typeface="Arial Rounded MT Bold" panose="020F0704030504030204" pitchFamily="34" charset="77"/>
              </a:rPr>
              <a:t> volume    colliding   decreases   pressure   volume  increases</a:t>
            </a: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pPr marL="228600" indent="-228600">
              <a:buAutoNum type="arabicPeriod"/>
            </a:pPr>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The gas particles in the balloon are _______________ with the inside walls of the</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balloon. This creates ________________ that keeps the balloon inflated. When a</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balloon full of air is squeezed the ______________ of the balloon ____________. This</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means that the particles have less space to move in. The lower the space the </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more the pressure ___________. If the pressure increases too much the balloon </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will pop.</a:t>
            </a: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pPr marL="228600" indent="-228600">
              <a:buAutoNum type="arabicPeriod"/>
            </a:pPr>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p:txBody>
      </p:sp>
      <p:sp>
        <p:nvSpPr>
          <p:cNvPr id="3" name="Oval 2">
            <a:extLst>
              <a:ext uri="{FF2B5EF4-FFF2-40B4-BE49-F238E27FC236}">
                <a16:creationId xmlns:a16="http://schemas.microsoft.com/office/drawing/2014/main" id="{3E15DD28-44E9-7410-F894-600ACABA280E}"/>
              </a:ext>
            </a:extLst>
          </p:cNvPr>
          <p:cNvSpPr/>
          <p:nvPr/>
        </p:nvSpPr>
        <p:spPr>
          <a:xfrm>
            <a:off x="6005992" y="229725"/>
            <a:ext cx="621670" cy="61236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Icon&#10;&#10;Description automatically generated">
            <a:extLst>
              <a:ext uri="{FF2B5EF4-FFF2-40B4-BE49-F238E27FC236}">
                <a16:creationId xmlns:a16="http://schemas.microsoft.com/office/drawing/2014/main" id="{6C414A65-90FC-E40A-546C-71203758DA45}"/>
              </a:ext>
            </a:extLst>
          </p:cNvPr>
          <p:cNvPicPr>
            <a:picLocks noChangeAspect="1"/>
          </p:cNvPicPr>
          <p:nvPr/>
        </p:nvPicPr>
        <p:blipFill>
          <a:blip r:embed="rId4"/>
          <a:stretch>
            <a:fillRect/>
          </a:stretch>
        </p:blipFill>
        <p:spPr>
          <a:xfrm>
            <a:off x="5975652" y="190080"/>
            <a:ext cx="692110" cy="679202"/>
          </a:xfrm>
          <a:prstGeom prst="rect">
            <a:avLst/>
          </a:prstGeom>
        </p:spPr>
      </p:pic>
      <p:sp>
        <p:nvSpPr>
          <p:cNvPr id="16" name="Rectangle: Rounded Corners 15">
            <a:extLst>
              <a:ext uri="{FF2B5EF4-FFF2-40B4-BE49-F238E27FC236}">
                <a16:creationId xmlns:a16="http://schemas.microsoft.com/office/drawing/2014/main" id="{765F48F1-0597-A73F-33DA-61056EEA7384}"/>
              </a:ext>
            </a:extLst>
          </p:cNvPr>
          <p:cNvSpPr/>
          <p:nvPr/>
        </p:nvSpPr>
        <p:spPr>
          <a:xfrm>
            <a:off x="144670" y="1516310"/>
            <a:ext cx="6559800" cy="39574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681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9" name="TextBox 8">
            <a:extLst>
              <a:ext uri="{FF2B5EF4-FFF2-40B4-BE49-F238E27FC236}">
                <a16:creationId xmlns:a16="http://schemas.microsoft.com/office/drawing/2014/main" id="{0E5B0E73-0F1E-CABC-80FC-A4C76928983D}"/>
              </a:ext>
            </a:extLst>
          </p:cNvPr>
          <p:cNvSpPr txBox="1"/>
          <p:nvPr/>
        </p:nvSpPr>
        <p:spPr>
          <a:xfrm>
            <a:off x="1423954" y="1356782"/>
            <a:ext cx="4010091" cy="276999"/>
          </a:xfrm>
          <a:prstGeom prst="rect">
            <a:avLst/>
          </a:prstGeom>
          <a:noFill/>
        </p:spPr>
        <p:txBody>
          <a:bodyPr wrap="square">
            <a:spAutoFit/>
          </a:bodyPr>
          <a:lstStyle/>
          <a:p>
            <a:pPr algn="ctr"/>
            <a:r>
              <a:rPr lang="en-US" sz="1200" dirty="0">
                <a:solidFill>
                  <a:srgbClr val="002060"/>
                </a:solidFill>
                <a:latin typeface="Arial Rounded MT Bold" panose="020F0704030504030204" pitchFamily="34" charset="77"/>
              </a:rPr>
              <a:t>Gas Pressure</a:t>
            </a:r>
          </a:p>
        </p:txBody>
      </p:sp>
      <p:sp>
        <p:nvSpPr>
          <p:cNvPr id="10" name="TextBox 9">
            <a:extLst>
              <a:ext uri="{FF2B5EF4-FFF2-40B4-BE49-F238E27FC236}">
                <a16:creationId xmlns:a16="http://schemas.microsoft.com/office/drawing/2014/main" id="{14BBDF3A-839C-A6D3-1468-E482F31D11B8}"/>
              </a:ext>
            </a:extLst>
          </p:cNvPr>
          <p:cNvSpPr txBox="1"/>
          <p:nvPr/>
        </p:nvSpPr>
        <p:spPr>
          <a:xfrm>
            <a:off x="127060" y="8041474"/>
            <a:ext cx="6516000" cy="1505406"/>
          </a:xfrm>
          <a:prstGeom prst="roundRect">
            <a:avLst>
              <a:gd name="adj" fmla="val 10723"/>
            </a:avLst>
          </a:prstGeom>
          <a:noFill/>
          <a:ln>
            <a:noFill/>
          </a:ln>
        </p:spPr>
        <p:txBody>
          <a:bodyPr wrap="square" rtlCol="0">
            <a:noAutofit/>
          </a:bodyPr>
          <a:lstStyle/>
          <a:p>
            <a:pPr algn="ctr"/>
            <a:r>
              <a:rPr lang="en-GB" sz="1400" dirty="0">
                <a:solidFill>
                  <a:srgbClr val="002060"/>
                </a:solidFill>
                <a:latin typeface="Arial Rounded MT Bold" panose="020F0704030504030204" pitchFamily="34" charset="0"/>
              </a:rPr>
              <a:t>Challenge</a:t>
            </a:r>
          </a:p>
          <a:p>
            <a:r>
              <a:rPr lang="en-GB" sz="1200" dirty="0">
                <a:solidFill>
                  <a:srgbClr val="002060"/>
                </a:solidFill>
                <a:latin typeface="Arial Rounded MT Bold" panose="020F0704030504030204" pitchFamily="34" charset="0"/>
              </a:rPr>
              <a:t>Calculate the pressure inside the syringe using the formula (for a 5cm</a:t>
            </a:r>
            <a:r>
              <a:rPr lang="en-GB" sz="1200" baseline="30000" dirty="0">
                <a:solidFill>
                  <a:srgbClr val="002060"/>
                </a:solidFill>
                <a:latin typeface="Arial Rounded MT Bold" panose="020F0704030504030204" pitchFamily="34" charset="0"/>
              </a:rPr>
              <a:t>3</a:t>
            </a:r>
            <a:r>
              <a:rPr lang="en-GB" sz="1200" dirty="0">
                <a:solidFill>
                  <a:srgbClr val="002060"/>
                </a:solidFill>
                <a:latin typeface="Arial Rounded MT Bold" panose="020F0704030504030204" pitchFamily="34" charset="0"/>
              </a:rPr>
              <a:t> syringe).</a:t>
            </a:r>
          </a:p>
          <a:p>
            <a:endParaRPr lang="en-GB" sz="1200" dirty="0">
              <a:solidFill>
                <a:srgbClr val="002060"/>
              </a:solidFill>
              <a:latin typeface="Arial Rounded MT Bold" panose="020F0704030504030204" pitchFamily="34" charset="0"/>
            </a:endParaRPr>
          </a:p>
          <a:p>
            <a:endParaRPr lang="en-GB" sz="1200" dirty="0">
              <a:solidFill>
                <a:srgbClr val="002060"/>
              </a:solidFill>
              <a:latin typeface="Arial Rounded MT Bold" panose="020F0704030504030204" pitchFamily="34" charset="0"/>
            </a:endParaRPr>
          </a:p>
          <a:p>
            <a:endParaRPr lang="en-GB" sz="1200" dirty="0">
              <a:solidFill>
                <a:srgbClr val="002060"/>
              </a:solidFill>
              <a:latin typeface="Arial Rounded MT Bold" panose="020F0704030504030204" pitchFamily="34" charset="0"/>
            </a:endParaRPr>
          </a:p>
          <a:p>
            <a:endParaRPr lang="en-GB" sz="1200" dirty="0">
              <a:solidFill>
                <a:srgbClr val="002060"/>
              </a:solidFill>
              <a:latin typeface="Arial Rounded MT Bold" panose="020F0704030504030204" pitchFamily="34" charset="0"/>
            </a:endParaRPr>
          </a:p>
          <a:p>
            <a:pPr algn="ctr"/>
            <a:r>
              <a:rPr lang="en-GB" sz="1200" dirty="0">
                <a:solidFill>
                  <a:srgbClr val="002060"/>
                </a:solidFill>
                <a:latin typeface="Arial Rounded MT Bold" panose="020F0704030504030204" pitchFamily="34" charset="0"/>
              </a:rPr>
              <a:t>Determine the relationship between pressure and volume of a gas.</a:t>
            </a:r>
            <a:endParaRPr lang="en-GB" sz="1100" dirty="0">
              <a:solidFill>
                <a:srgbClr val="002060"/>
              </a:solidFill>
              <a:latin typeface="Arial Rounded MT Bold" panose="020F0704030504030204" pitchFamily="34" charset="0"/>
            </a:endParaRPr>
          </a:p>
        </p:txBody>
      </p:sp>
      <p:sp>
        <p:nvSpPr>
          <p:cNvPr id="12" name="Rounded Rectangle 63">
            <a:extLst>
              <a:ext uri="{FF2B5EF4-FFF2-40B4-BE49-F238E27FC236}">
                <a16:creationId xmlns:a16="http://schemas.microsoft.com/office/drawing/2014/main" id="{8D1DC561-9445-BF5E-B117-4F6D81F898BF}"/>
              </a:ext>
            </a:extLst>
          </p:cNvPr>
          <p:cNvSpPr/>
          <p:nvPr/>
        </p:nvSpPr>
        <p:spPr>
          <a:xfrm>
            <a:off x="84267" y="1618768"/>
            <a:ext cx="6516000" cy="2465138"/>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rgbClr val="002060"/>
                </a:solidFill>
                <a:latin typeface="Arial Rounded MT Bold" panose="020F0704030504030204" pitchFamily="34" charset="77"/>
              </a:rPr>
              <a:t>Investigate relationship between force applied and the volume of gas.</a:t>
            </a:r>
          </a:p>
          <a:p>
            <a:endParaRPr lang="en-GB" sz="800" b="1" dirty="0">
              <a:solidFill>
                <a:srgbClr val="38D4D6"/>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Method</a:t>
            </a:r>
          </a:p>
          <a:p>
            <a:pPr marL="228600" indent="-228600">
              <a:buFont typeface="+mj-lt"/>
              <a:buAutoNum type="arabicPeriod"/>
            </a:pPr>
            <a:r>
              <a:rPr lang="en-GB" sz="1200" dirty="0">
                <a:solidFill>
                  <a:srgbClr val="002060"/>
                </a:solidFill>
                <a:latin typeface="Arial Rounded MT Bold" panose="020F0704030504030204" pitchFamily="34" charset="77"/>
              </a:rPr>
              <a:t>Mount the syringe in a clamp stand with the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plunger is upright.</a:t>
            </a:r>
          </a:p>
          <a:p>
            <a:pPr marL="228600" indent="-228600">
              <a:buFont typeface="+mj-lt"/>
              <a:buAutoNum type="arabicPeriod"/>
            </a:pPr>
            <a:r>
              <a:rPr lang="en-GB" sz="1200" dirty="0">
                <a:solidFill>
                  <a:srgbClr val="002060"/>
                </a:solidFill>
                <a:latin typeface="Arial Rounded MT Bold" panose="020F0704030504030204" pitchFamily="34" charset="77"/>
              </a:rPr>
              <a:t>Pull the syringe back and forth a few times to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ensure the plunger doesn’t stick to the sides of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tube. Let the plunger settle and record the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volume of gas in the syringe.</a:t>
            </a:r>
          </a:p>
          <a:p>
            <a:pPr marL="228600" indent="-228600">
              <a:buFont typeface="+mj-lt"/>
              <a:buAutoNum type="arabicPeriod"/>
            </a:pPr>
            <a:r>
              <a:rPr lang="en-GB" sz="1200" dirty="0">
                <a:solidFill>
                  <a:srgbClr val="002060"/>
                </a:solidFill>
                <a:latin typeface="Arial Rounded MT Bold" panose="020F0704030504030204" pitchFamily="34" charset="77"/>
              </a:rPr>
              <a:t>Place a 100g slotted mass on to top the plunger (you can use another clamp to stabilise the slotted mass). Record the force applied using 100g is approximately 1N. Record the volume of gas in the syringe.</a:t>
            </a:r>
          </a:p>
          <a:p>
            <a:pPr marL="228600" indent="-228600">
              <a:buFont typeface="+mj-lt"/>
              <a:buAutoNum type="arabicPeriod"/>
            </a:pPr>
            <a:r>
              <a:rPr lang="en-GB" sz="1200" dirty="0">
                <a:solidFill>
                  <a:srgbClr val="002060"/>
                </a:solidFill>
                <a:latin typeface="Arial Rounded MT Bold" panose="020F0704030504030204" pitchFamily="34" charset="77"/>
              </a:rPr>
              <a:t>Continue adding slotted masses on top of the plunger and recording the volumes.</a:t>
            </a:r>
          </a:p>
          <a:p>
            <a:pPr marL="228600" indent="-228600">
              <a:buFont typeface="+mj-lt"/>
              <a:buAutoNum type="arabicPeriod"/>
            </a:pPr>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Analysis &amp; Conclusion</a:t>
            </a:r>
          </a:p>
          <a:p>
            <a:pPr marL="228600" indent="-228600">
              <a:buFont typeface="+mj-lt"/>
              <a:buAutoNum type="arabicPeriod"/>
            </a:pPr>
            <a:r>
              <a:rPr lang="en-GB" sz="1200" dirty="0">
                <a:solidFill>
                  <a:srgbClr val="002060"/>
                </a:solidFill>
                <a:latin typeface="Arial Rounded MT Bold" panose="020F0704030504030204" pitchFamily="34" charset="77"/>
              </a:rPr>
              <a:t>Plot a scatter plot of force (x-axis) against volume in syringe (y-axis).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Draw a line of best fit.</a:t>
            </a:r>
          </a:p>
          <a:p>
            <a:pPr marL="228600" indent="-228600">
              <a:buFont typeface="+mj-lt"/>
              <a:buAutoNum type="arabicPeriod"/>
            </a:pPr>
            <a:endParaRPr lang="en-GB" sz="800" dirty="0">
              <a:solidFill>
                <a:srgbClr val="38D4D6"/>
              </a:solidFill>
              <a:latin typeface="Arial Rounded MT Bold" panose="020F0704030504030204" pitchFamily="34" charset="77"/>
            </a:endParaRPr>
          </a:p>
          <a:p>
            <a:pPr marL="228600" indent="-228600">
              <a:buFont typeface="+mj-lt"/>
              <a:buAutoNum type="arabicPeriod"/>
            </a:pPr>
            <a:r>
              <a:rPr lang="en-GB" sz="1200" dirty="0">
                <a:solidFill>
                  <a:srgbClr val="002060"/>
                </a:solidFill>
                <a:latin typeface="Arial Rounded MT Bold" panose="020F0704030504030204" pitchFamily="34" charset="77"/>
              </a:rPr>
              <a:t>What can you conclude about the relationship between the force applied and volume of a gas.</a:t>
            </a:r>
            <a:br>
              <a:rPr lang="en-GB" sz="1200" dirty="0">
                <a:solidFill>
                  <a:srgbClr val="002060"/>
                </a:solidFill>
                <a:latin typeface="Arial Rounded MT Bold" panose="020F0704030504030204" pitchFamily="34" charset="77"/>
              </a:rPr>
            </a:br>
            <a:r>
              <a:rPr lang="en-GB" sz="1600" dirty="0">
                <a:solidFill>
                  <a:srgbClr val="002060"/>
                </a:solidFill>
                <a:latin typeface="Arial Rounded MT Bold" panose="020F0704030504030204" pitchFamily="34" charset="77"/>
              </a:rPr>
              <a:t>________________________________________________________________________________________________________________________</a:t>
            </a:r>
            <a:endParaRPr lang="en-GB" sz="1200" dirty="0">
              <a:solidFill>
                <a:srgbClr val="002060"/>
              </a:solidFill>
              <a:latin typeface="Arial Rounded MT Bold" panose="020F0704030504030204" pitchFamily="34" charset="77"/>
            </a:endParaRPr>
          </a:p>
        </p:txBody>
      </p:sp>
      <p:sp>
        <p:nvSpPr>
          <p:cNvPr id="13" name="Rounded Rectangle 63">
            <a:extLst>
              <a:ext uri="{FF2B5EF4-FFF2-40B4-BE49-F238E27FC236}">
                <a16:creationId xmlns:a16="http://schemas.microsoft.com/office/drawing/2014/main" id="{6B085AA8-3A80-6FE2-3C90-F1A02DBEC1B3}"/>
              </a:ext>
            </a:extLst>
          </p:cNvPr>
          <p:cNvSpPr/>
          <p:nvPr/>
        </p:nvSpPr>
        <p:spPr>
          <a:xfrm>
            <a:off x="4235830" y="2040525"/>
            <a:ext cx="2440946" cy="1139318"/>
          </a:xfrm>
          <a:prstGeom prst="roundRect">
            <a:avLst>
              <a:gd name="adj" fmla="val 9260"/>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rgbClr val="002060"/>
                </a:solidFill>
                <a:latin typeface="Arial Rounded MT Bold" panose="020F0704030504030204" pitchFamily="34" charset="77"/>
              </a:rPr>
              <a:t>Equipment</a:t>
            </a:r>
          </a:p>
          <a:p>
            <a:pPr marL="228600" indent="-228600">
              <a:buFont typeface="Arial" panose="020B0604020202020204" pitchFamily="34" charset="0"/>
              <a:buChar char="•"/>
            </a:pPr>
            <a:r>
              <a:rPr lang="en-GB" sz="1200" dirty="0">
                <a:solidFill>
                  <a:srgbClr val="002060"/>
                </a:solidFill>
                <a:latin typeface="Arial Rounded MT Bold" panose="020F0704030504030204" pitchFamily="34" charset="77"/>
              </a:rPr>
              <a:t>Stand, 2 bosses, 2 clamps</a:t>
            </a:r>
          </a:p>
          <a:p>
            <a:pPr marL="228600" indent="-228600">
              <a:buFont typeface="Arial" panose="020B0604020202020204" pitchFamily="34" charset="0"/>
              <a:buChar char="•"/>
            </a:pPr>
            <a:r>
              <a:rPr lang="en-GB" sz="1200" dirty="0">
                <a:solidFill>
                  <a:srgbClr val="002060"/>
                </a:solidFill>
                <a:latin typeface="Arial Rounded MT Bold" panose="020F0704030504030204" pitchFamily="34" charset="77"/>
              </a:rPr>
              <a:t>Sealed 5 cm</a:t>
            </a:r>
            <a:r>
              <a:rPr lang="en-GB" sz="1200" baseline="30000" dirty="0">
                <a:solidFill>
                  <a:srgbClr val="002060"/>
                </a:solidFill>
                <a:latin typeface="Arial Rounded MT Bold" panose="020F0704030504030204" pitchFamily="34" charset="77"/>
              </a:rPr>
              <a:t>3</a:t>
            </a:r>
            <a:r>
              <a:rPr lang="en-GB" sz="1200" dirty="0">
                <a:solidFill>
                  <a:srgbClr val="002060"/>
                </a:solidFill>
                <a:latin typeface="Arial Rounded MT Bold" panose="020F0704030504030204" pitchFamily="34" charset="77"/>
              </a:rPr>
              <a:t> syringe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(sealed at approx. 3 cm</a:t>
            </a:r>
            <a:r>
              <a:rPr lang="en-GB" sz="1200" baseline="30000" dirty="0">
                <a:solidFill>
                  <a:srgbClr val="002060"/>
                </a:solidFill>
                <a:latin typeface="Arial Rounded MT Bold" panose="020F0704030504030204" pitchFamily="34" charset="77"/>
              </a:rPr>
              <a:t>3</a:t>
            </a:r>
            <a:r>
              <a:rPr lang="en-GB" sz="1200" dirty="0">
                <a:solidFill>
                  <a:srgbClr val="002060"/>
                </a:solidFill>
                <a:latin typeface="Arial Rounded MT Bold" panose="020F0704030504030204" pitchFamily="34" charset="77"/>
              </a:rPr>
              <a:t>)</a:t>
            </a:r>
          </a:p>
          <a:p>
            <a:pPr marL="228600" indent="-228600">
              <a:buFont typeface="Arial" panose="020B0604020202020204" pitchFamily="34" charset="0"/>
              <a:buChar char="•"/>
            </a:pPr>
            <a:r>
              <a:rPr lang="en-GB" sz="1200" dirty="0">
                <a:solidFill>
                  <a:srgbClr val="002060"/>
                </a:solidFill>
                <a:latin typeface="Arial Rounded MT Bold" panose="020F0704030504030204" pitchFamily="34" charset="77"/>
              </a:rPr>
              <a:t>Slotted masses.</a:t>
            </a:r>
          </a:p>
        </p:txBody>
      </p:sp>
      <p:pic>
        <p:nvPicPr>
          <p:cNvPr id="14" name="Picture 13">
            <a:extLst>
              <a:ext uri="{FF2B5EF4-FFF2-40B4-BE49-F238E27FC236}">
                <a16:creationId xmlns:a16="http://schemas.microsoft.com/office/drawing/2014/main" id="{F1F32575-7BC0-E648-2290-A3A7B2BCAA00}"/>
              </a:ext>
            </a:extLst>
          </p:cNvPr>
          <p:cNvPicPr>
            <a:picLocks noChangeAspect="1"/>
          </p:cNvPicPr>
          <p:nvPr/>
        </p:nvPicPr>
        <p:blipFill>
          <a:blip r:embed="rId2"/>
          <a:stretch>
            <a:fillRect/>
          </a:stretch>
        </p:blipFill>
        <p:spPr>
          <a:xfrm>
            <a:off x="5934881" y="4095759"/>
            <a:ext cx="665386" cy="2595880"/>
          </a:xfrm>
          <a:prstGeom prst="rect">
            <a:avLst/>
          </a:prstGeom>
        </p:spPr>
      </p:pic>
      <p:graphicFrame>
        <p:nvGraphicFramePr>
          <p:cNvPr id="15" name="Table 3">
            <a:extLst>
              <a:ext uri="{FF2B5EF4-FFF2-40B4-BE49-F238E27FC236}">
                <a16:creationId xmlns:a16="http://schemas.microsoft.com/office/drawing/2014/main" id="{9E76EA91-317C-ED93-EB96-FEA357414100}"/>
              </a:ext>
            </a:extLst>
          </p:cNvPr>
          <p:cNvGraphicFramePr>
            <a:graphicFrameLocks noGrp="1"/>
          </p:cNvGraphicFramePr>
          <p:nvPr>
            <p:extLst>
              <p:ext uri="{D42A27DB-BD31-4B8C-83A1-F6EECF244321}">
                <p14:modId xmlns:p14="http://schemas.microsoft.com/office/powerpoint/2010/main" val="365133335"/>
              </p:ext>
            </p:extLst>
          </p:nvPr>
        </p:nvGraphicFramePr>
        <p:xfrm>
          <a:off x="435574" y="8654068"/>
          <a:ext cx="5832000" cy="548640"/>
        </p:xfrm>
        <a:graphic>
          <a:graphicData uri="http://schemas.openxmlformats.org/drawingml/2006/table">
            <a:tbl>
              <a:tblPr firstRow="1" bandRow="1">
                <a:tableStyleId>{5C22544A-7EE6-4342-B048-85BDC9FD1C3A}</a:tableStyleId>
              </a:tblPr>
              <a:tblGrid>
                <a:gridCol w="2736000">
                  <a:extLst>
                    <a:ext uri="{9D8B030D-6E8A-4147-A177-3AD203B41FA5}">
                      <a16:colId xmlns:a16="http://schemas.microsoft.com/office/drawing/2014/main" val="1803648513"/>
                    </a:ext>
                  </a:extLst>
                </a:gridCol>
                <a:gridCol w="3096000">
                  <a:extLst>
                    <a:ext uri="{9D8B030D-6E8A-4147-A177-3AD203B41FA5}">
                      <a16:colId xmlns:a16="http://schemas.microsoft.com/office/drawing/2014/main" val="1810060754"/>
                    </a:ext>
                  </a:extLst>
                </a:gridCol>
              </a:tblGrid>
              <a:tr h="0">
                <a:tc rowSpan="2">
                  <a:txBody>
                    <a:bodyPr/>
                    <a:lstStyle/>
                    <a:p>
                      <a:pPr algn="r"/>
                      <a:r>
                        <a:rPr lang="en-GB" sz="1200" b="0" dirty="0">
                          <a:solidFill>
                            <a:srgbClr val="002060"/>
                          </a:solidFill>
                          <a:latin typeface="Arial Rounded MT Bold" panose="020F0704030504030204" pitchFamily="34" charset="0"/>
                        </a:rPr>
                        <a:t>Pressure (N/cm</a:t>
                      </a:r>
                      <a:r>
                        <a:rPr lang="en-GB" sz="1200" b="0" baseline="30000" dirty="0">
                          <a:solidFill>
                            <a:srgbClr val="002060"/>
                          </a:solidFill>
                          <a:latin typeface="Arial Rounded MT Bold" panose="020F0704030504030204" pitchFamily="34" charset="0"/>
                        </a:rPr>
                        <a:t>2</a:t>
                      </a:r>
                      <a:r>
                        <a:rPr lang="en-GB" sz="1200" b="0" dirty="0">
                          <a:solidFill>
                            <a:srgbClr val="002060"/>
                          </a:solidFill>
                          <a:latin typeface="Arial Rounded MT Bold" panose="020F0704030504030204" pitchFamily="34" charset="0"/>
                        </a:rPr>
                        <a:t>) = 10N/cm</a:t>
                      </a:r>
                      <a:r>
                        <a:rPr lang="en-GB" sz="1200" b="0" baseline="30000" dirty="0">
                          <a:solidFill>
                            <a:srgbClr val="002060"/>
                          </a:solidFill>
                          <a:latin typeface="Arial Rounded MT Bold" panose="020F0704030504030204" pitchFamily="34" charset="0"/>
                        </a:rPr>
                        <a:t>2</a:t>
                      </a:r>
                      <a:r>
                        <a:rPr lang="en-GB" sz="1200" b="0" dirty="0">
                          <a:solidFill>
                            <a:srgbClr val="002060"/>
                          </a:solidFill>
                          <a:latin typeface="Arial Rounded MT Bold" panose="020F07040305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solidFill>
                            <a:srgbClr val="002060"/>
                          </a:solidFill>
                          <a:latin typeface="Arial Rounded MT Bold" panose="020F0704030504030204" pitchFamily="34" charset="0"/>
                        </a:rPr>
                        <a:t>Force (N) x length of syringe (cm)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ADBF"/>
                      </a:solidFill>
                      <a:prstDash val="solid"/>
                      <a:round/>
                      <a:headEnd type="none" w="med" len="med"/>
                      <a:tailEnd type="none" w="med" len="med"/>
                    </a:lnB>
                    <a:solidFill>
                      <a:schemeClr val="bg1"/>
                    </a:solidFill>
                  </a:tcPr>
                </a:tc>
                <a:extLst>
                  <a:ext uri="{0D108BD9-81ED-4DB2-BD59-A6C34878D82A}">
                    <a16:rowId xmlns:a16="http://schemas.microsoft.com/office/drawing/2014/main" val="2977695126"/>
                  </a:ext>
                </a:extLst>
              </a:tr>
              <a:tr h="0">
                <a:tc vMerge="1">
                  <a:txBody>
                    <a:bodyPr/>
                    <a:lstStyle/>
                    <a:p>
                      <a:endParaRPr lang="en-GB" dirty="0"/>
                    </a:p>
                  </a:txBody>
                  <a:tcPr/>
                </a:tc>
                <a:tc>
                  <a:txBody>
                    <a:bodyPr/>
                    <a:lstStyle/>
                    <a:p>
                      <a:pPr algn="ctr"/>
                      <a:r>
                        <a:rPr lang="en-GB" sz="1200" b="0" dirty="0">
                          <a:solidFill>
                            <a:srgbClr val="002060"/>
                          </a:solidFill>
                          <a:latin typeface="Arial Rounded MT Bold" panose="020F0704030504030204" pitchFamily="34" charset="0"/>
                        </a:rPr>
                        <a:t>5 cm</a:t>
                      </a:r>
                      <a:r>
                        <a:rPr lang="en-GB" sz="1200" b="0" baseline="30000" dirty="0">
                          <a:solidFill>
                            <a:srgbClr val="002060"/>
                          </a:solidFill>
                          <a:latin typeface="Arial Rounded MT Bold" panose="020F070403050403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6AD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720634"/>
                  </a:ext>
                </a:extLst>
              </a:tr>
            </a:tbl>
          </a:graphicData>
        </a:graphic>
      </p:graphicFrame>
      <p:sp>
        <p:nvSpPr>
          <p:cNvPr id="16" name="Rounded Rectangle 121">
            <a:extLst>
              <a:ext uri="{FF2B5EF4-FFF2-40B4-BE49-F238E27FC236}">
                <a16:creationId xmlns:a16="http://schemas.microsoft.com/office/drawing/2014/main" id="{D1EE3D4C-32D9-2B05-BCC9-2D239E6338D6}"/>
              </a:ext>
            </a:extLst>
          </p:cNvPr>
          <p:cNvSpPr/>
          <p:nvPr/>
        </p:nvSpPr>
        <p:spPr>
          <a:xfrm>
            <a:off x="164590" y="8097536"/>
            <a:ext cx="6503172" cy="1447995"/>
          </a:xfrm>
          <a:prstGeom prst="roundRect">
            <a:avLst>
              <a:gd name="adj" fmla="val 2594"/>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aphicFrame>
        <p:nvGraphicFramePr>
          <p:cNvPr id="18" name="Table 18">
            <a:extLst>
              <a:ext uri="{FF2B5EF4-FFF2-40B4-BE49-F238E27FC236}">
                <a16:creationId xmlns:a16="http://schemas.microsoft.com/office/drawing/2014/main" id="{6C2EE26D-DBD7-87C3-0237-3D6681479572}"/>
              </a:ext>
            </a:extLst>
          </p:cNvPr>
          <p:cNvGraphicFramePr>
            <a:graphicFrameLocks noGrp="1"/>
          </p:cNvGraphicFramePr>
          <p:nvPr>
            <p:extLst>
              <p:ext uri="{D42A27DB-BD31-4B8C-83A1-F6EECF244321}">
                <p14:modId xmlns:p14="http://schemas.microsoft.com/office/powerpoint/2010/main" val="603966917"/>
              </p:ext>
            </p:extLst>
          </p:nvPr>
        </p:nvGraphicFramePr>
        <p:xfrm>
          <a:off x="195391" y="4095759"/>
          <a:ext cx="5209986" cy="2140498"/>
        </p:xfrm>
        <a:graphic>
          <a:graphicData uri="http://schemas.openxmlformats.org/drawingml/2006/table">
            <a:tbl>
              <a:tblPr firstRow="1" bandRow="1">
                <a:tableStyleId>{5940675A-B579-460E-94D1-54222C63F5DA}</a:tableStyleId>
              </a:tblPr>
              <a:tblGrid>
                <a:gridCol w="2604993">
                  <a:extLst>
                    <a:ext uri="{9D8B030D-6E8A-4147-A177-3AD203B41FA5}">
                      <a16:colId xmlns:a16="http://schemas.microsoft.com/office/drawing/2014/main" val="1162826469"/>
                    </a:ext>
                  </a:extLst>
                </a:gridCol>
                <a:gridCol w="2604993">
                  <a:extLst>
                    <a:ext uri="{9D8B030D-6E8A-4147-A177-3AD203B41FA5}">
                      <a16:colId xmlns:a16="http://schemas.microsoft.com/office/drawing/2014/main" val="2896701238"/>
                    </a:ext>
                  </a:extLst>
                </a:gridCol>
              </a:tblGrid>
              <a:tr h="308958">
                <a:tc>
                  <a:txBody>
                    <a:bodyPr/>
                    <a:lstStyle/>
                    <a:p>
                      <a:pPr algn="ctr"/>
                      <a:r>
                        <a:rPr lang="en-GB" sz="1200" dirty="0">
                          <a:solidFill>
                            <a:srgbClr val="002060"/>
                          </a:solidFill>
                          <a:latin typeface="Arial Rounded MT Bold" panose="020F0704030504030204" pitchFamily="34" charset="0"/>
                        </a:rPr>
                        <a:t>Force applied (N)</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r>
                        <a:rPr lang="en-GB" sz="1200" dirty="0">
                          <a:solidFill>
                            <a:srgbClr val="002060"/>
                          </a:solidFill>
                          <a:latin typeface="Arial Rounded MT Bold" panose="020F0704030504030204" pitchFamily="34" charset="0"/>
                        </a:rPr>
                        <a:t>Volume in syringe (ml)</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2660976444"/>
                  </a:ext>
                </a:extLst>
              </a:tr>
              <a:tr h="311444">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31160064"/>
                  </a:ext>
                </a:extLst>
              </a:tr>
              <a:tr h="311444">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4178198219"/>
                  </a:ext>
                </a:extLst>
              </a:tr>
              <a:tr h="311444">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1607852108"/>
                  </a:ext>
                </a:extLst>
              </a:tr>
              <a:tr h="311444">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2648083803"/>
                  </a:ext>
                </a:extLst>
              </a:tr>
              <a:tr h="0">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3945911550"/>
                  </a:ext>
                </a:extLst>
              </a:tr>
              <a:tr h="311444">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1997951022"/>
                  </a:ext>
                </a:extLst>
              </a:tr>
            </a:tbl>
          </a:graphicData>
        </a:graphic>
      </p:graphicFrame>
      <p:pic>
        <p:nvPicPr>
          <p:cNvPr id="3" name="Picture 2">
            <a:extLst>
              <a:ext uri="{FF2B5EF4-FFF2-40B4-BE49-F238E27FC236}">
                <a16:creationId xmlns:a16="http://schemas.microsoft.com/office/drawing/2014/main" id="{F6950C91-3E7E-3D9D-CC62-B655CBE91113}"/>
              </a:ext>
            </a:extLst>
          </p:cNvPr>
          <p:cNvPicPr>
            <a:picLocks noChangeAspect="1"/>
          </p:cNvPicPr>
          <p:nvPr/>
        </p:nvPicPr>
        <p:blipFill rotWithShape="1">
          <a:blip r:embed="rId3"/>
          <a:srcRect l="3114" t="13379" r="3460" b="3635"/>
          <a:stretch/>
        </p:blipFill>
        <p:spPr>
          <a:xfrm>
            <a:off x="0" y="0"/>
            <a:ext cx="6858000" cy="1332562"/>
          </a:xfrm>
          <a:prstGeom prst="rect">
            <a:avLst/>
          </a:prstGeom>
        </p:spPr>
      </p:pic>
      <p:sp>
        <p:nvSpPr>
          <p:cNvPr id="11" name="TextBox 10">
            <a:extLst>
              <a:ext uri="{FF2B5EF4-FFF2-40B4-BE49-F238E27FC236}">
                <a16:creationId xmlns:a16="http://schemas.microsoft.com/office/drawing/2014/main" id="{34F0287E-6C65-EC5E-8503-4E99FF67A367}"/>
              </a:ext>
            </a:extLst>
          </p:cNvPr>
          <p:cNvSpPr txBox="1"/>
          <p:nvPr/>
        </p:nvSpPr>
        <p:spPr>
          <a:xfrm>
            <a:off x="1020902" y="190080"/>
            <a:ext cx="495712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gas pressure using a particle model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19" name="TextBox 18">
            <a:extLst>
              <a:ext uri="{FF2B5EF4-FFF2-40B4-BE49-F238E27FC236}">
                <a16:creationId xmlns:a16="http://schemas.microsoft.com/office/drawing/2014/main" id="{60D161CC-1850-FECF-44E0-DE08ACA2C76C}"/>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KS3-03-03</a:t>
            </a:r>
          </a:p>
        </p:txBody>
      </p:sp>
      <p:sp>
        <p:nvSpPr>
          <p:cNvPr id="20" name="Oval 19">
            <a:extLst>
              <a:ext uri="{FF2B5EF4-FFF2-40B4-BE49-F238E27FC236}">
                <a16:creationId xmlns:a16="http://schemas.microsoft.com/office/drawing/2014/main" id="{EAE35239-6C2D-3E26-5509-B15420DD4FCC}"/>
              </a:ext>
            </a:extLst>
          </p:cNvPr>
          <p:cNvSpPr/>
          <p:nvPr/>
        </p:nvSpPr>
        <p:spPr>
          <a:xfrm>
            <a:off x="6005992" y="229725"/>
            <a:ext cx="621670" cy="61236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Icon&#10;&#10;Description automatically generated">
            <a:extLst>
              <a:ext uri="{FF2B5EF4-FFF2-40B4-BE49-F238E27FC236}">
                <a16:creationId xmlns:a16="http://schemas.microsoft.com/office/drawing/2014/main" id="{BF2F7C4D-A227-B250-867B-498964D15D3B}"/>
              </a:ext>
            </a:extLst>
          </p:cNvPr>
          <p:cNvPicPr>
            <a:picLocks noChangeAspect="1"/>
          </p:cNvPicPr>
          <p:nvPr/>
        </p:nvPicPr>
        <p:blipFill>
          <a:blip r:embed="rId4"/>
          <a:stretch>
            <a:fillRect/>
          </a:stretch>
        </p:blipFill>
        <p:spPr>
          <a:xfrm>
            <a:off x="5975652" y="190080"/>
            <a:ext cx="692110" cy="679202"/>
          </a:xfrm>
          <a:prstGeom prst="rect">
            <a:avLst/>
          </a:prstGeom>
        </p:spPr>
      </p:pic>
    </p:spTree>
    <p:extLst>
      <p:ext uri="{BB962C8B-B14F-4D97-AF65-F5344CB8AC3E}">
        <p14:creationId xmlns:p14="http://schemas.microsoft.com/office/powerpoint/2010/main" val="104005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11" name="Rounded Rectangle 78">
            <a:extLst>
              <a:ext uri="{FF2B5EF4-FFF2-40B4-BE49-F238E27FC236}">
                <a16:creationId xmlns:a16="http://schemas.microsoft.com/office/drawing/2014/main" id="{2F3A69DE-8957-D5C3-2B41-9F820F657F0D}"/>
              </a:ext>
            </a:extLst>
          </p:cNvPr>
          <p:cNvSpPr/>
          <p:nvPr/>
        </p:nvSpPr>
        <p:spPr>
          <a:xfrm>
            <a:off x="131790" y="1996651"/>
            <a:ext cx="6572680" cy="33480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rgbClr val="002060"/>
                </a:solidFill>
                <a:latin typeface="Arial Rounded MT Bold" panose="020F0704030504030204" pitchFamily="34" charset="77"/>
              </a:rPr>
              <a:t>Read the information about gas pressure and complete the comprehension task</a:t>
            </a:r>
          </a:p>
          <a:p>
            <a:endParaRPr lang="en-GB" sz="8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Compared to solids and liquids, the particles in a gas are more spread out.  They move randomly and freely.  Gas can be contained, for example in a canister.  The particles of gas will hit the walls inside the canister.  Because there are millions of particles hitting the walls at the same time, it creates force.  This is called gas pressure.</a:t>
            </a:r>
          </a:p>
          <a:p>
            <a:endParaRPr lang="en-GB" sz="8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If you force the particles into a smaller space, the particles hit the walls more often.  This means the pressure has increased.  A good example of this is if you pump up a beach ball – the more you pump the beach ball up, the more particles are forcing the beach ball to grow and therefore there is greater pressure inside the beach ball.</a:t>
            </a:r>
          </a:p>
          <a:p>
            <a:endParaRPr lang="en-GB" sz="8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Another way to increase gas pressure is to increase the temperature because it gives them more energy to move about more quickly.  When you remove gas from something, the pressure inside it will decrease.  For example, a vacuum pump can withdraw pressure from another container, removing particles of gas and reducing the gas pressure.</a:t>
            </a:r>
          </a:p>
        </p:txBody>
      </p:sp>
      <p:sp>
        <p:nvSpPr>
          <p:cNvPr id="12" name="TextBox 11">
            <a:extLst>
              <a:ext uri="{FF2B5EF4-FFF2-40B4-BE49-F238E27FC236}">
                <a16:creationId xmlns:a16="http://schemas.microsoft.com/office/drawing/2014/main" id="{871375B1-06B2-D254-099F-3A39699DACA6}"/>
              </a:ext>
            </a:extLst>
          </p:cNvPr>
          <p:cNvSpPr txBox="1"/>
          <p:nvPr/>
        </p:nvSpPr>
        <p:spPr>
          <a:xfrm>
            <a:off x="87499" y="5204956"/>
            <a:ext cx="6516000" cy="4154984"/>
          </a:xfrm>
          <a:prstGeom prst="rect">
            <a:avLst/>
          </a:prstGeom>
          <a:noFill/>
          <a:ln w="12700">
            <a:noFill/>
          </a:ln>
        </p:spPr>
        <p:txBody>
          <a:bodyPr wrap="square" rtlCol="0">
            <a:spAutoFit/>
          </a:bodyPr>
          <a:lstStyle/>
          <a:p>
            <a:pPr marL="342900" indent="-342900">
              <a:buAutoNum type="arabicPeriod"/>
            </a:pPr>
            <a:r>
              <a:rPr lang="en-GB" sz="1200" dirty="0">
                <a:solidFill>
                  <a:srgbClr val="002060"/>
                </a:solidFill>
                <a:latin typeface="Arial Rounded MT Bold" panose="020F0704030504030204" pitchFamily="34" charset="77"/>
              </a:rPr>
              <a:t>How do the particles move in a gas?</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a:t>
            </a:r>
          </a:p>
          <a:p>
            <a:pPr marL="342900" indent="-342900">
              <a:buAutoNum type="arabicPeriod"/>
            </a:pPr>
            <a:endParaRPr lang="en-GB" sz="1200" dirty="0">
              <a:solidFill>
                <a:srgbClr val="38D4D6"/>
              </a:solidFill>
              <a:latin typeface="Arial Rounded MT Bold" panose="020F0704030504030204" pitchFamily="34" charset="77"/>
            </a:endParaRPr>
          </a:p>
          <a:p>
            <a:pPr marL="342900" lvl="0" indent="-342900">
              <a:buFontTx/>
              <a:buAutoNum type="arabicPeriod"/>
            </a:pPr>
            <a:r>
              <a:rPr lang="en-GB" sz="1200" dirty="0">
                <a:solidFill>
                  <a:srgbClr val="002060"/>
                </a:solidFill>
                <a:latin typeface="Arial Rounded MT Bold" panose="020F0704030504030204" pitchFamily="34" charset="77"/>
              </a:rPr>
              <a:t>Where can gas be contained?</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a:t>
            </a:r>
          </a:p>
          <a:p>
            <a:pPr marL="342900" indent="-342900">
              <a:buAutoNum type="arabicPeriod"/>
            </a:pPr>
            <a:endParaRPr lang="en-GB" sz="1200" dirty="0">
              <a:solidFill>
                <a:srgbClr val="38D4D6"/>
              </a:solidFill>
              <a:latin typeface="Arial Rounded MT Bold" panose="020F0704030504030204" pitchFamily="34" charset="77"/>
            </a:endParaRPr>
          </a:p>
          <a:p>
            <a:pPr marL="342900" lvl="0" indent="-342900">
              <a:buFontTx/>
              <a:buAutoNum type="arabicPeriod"/>
            </a:pPr>
            <a:r>
              <a:rPr lang="en-GB" sz="1200" dirty="0">
                <a:solidFill>
                  <a:srgbClr val="002060"/>
                </a:solidFill>
                <a:latin typeface="Arial Rounded MT Bold" panose="020F0704030504030204" pitchFamily="34" charset="77"/>
              </a:rPr>
              <a:t>What do the particles of gas do inside a container?</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a:pPr>
            <a:endParaRPr lang="en-GB" sz="1200" dirty="0">
              <a:solidFill>
                <a:srgbClr val="38D4D6"/>
              </a:solidFill>
              <a:latin typeface="Arial Rounded MT Bold" panose="020F0704030504030204" pitchFamily="34" charset="77"/>
            </a:endParaRPr>
          </a:p>
          <a:p>
            <a:pPr marL="342900" lvl="0" indent="-342900">
              <a:buFontTx/>
              <a:buAutoNum type="arabicPeriod"/>
            </a:pPr>
            <a:r>
              <a:rPr lang="en-GB" sz="1200" dirty="0">
                <a:solidFill>
                  <a:srgbClr val="002060"/>
                </a:solidFill>
                <a:latin typeface="Arial Rounded MT Bold" panose="020F0704030504030204" pitchFamily="34" charset="77"/>
              </a:rPr>
              <a:t>Name two ways gas pressure increases?</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a:t>
            </a:r>
          </a:p>
          <a:p>
            <a:pPr marL="342900" indent="-342900">
              <a:buAutoNum type="arabicPeriod"/>
            </a:pPr>
            <a:endParaRPr lang="en-GB" sz="1200" dirty="0">
              <a:solidFill>
                <a:srgbClr val="38D4D6"/>
              </a:solidFill>
              <a:latin typeface="Arial Rounded MT Bold" panose="020F0704030504030204" pitchFamily="34" charset="77"/>
            </a:endParaRPr>
          </a:p>
          <a:p>
            <a:pPr marL="342900" lvl="0" indent="-342900">
              <a:buFontTx/>
              <a:buAutoNum type="arabicPeriod"/>
            </a:pPr>
            <a:r>
              <a:rPr lang="en-GB" sz="1200" dirty="0">
                <a:solidFill>
                  <a:srgbClr val="002060"/>
                </a:solidFill>
                <a:latin typeface="Arial Rounded MT Bold" panose="020F0704030504030204" pitchFamily="34" charset="77"/>
              </a:rPr>
              <a:t>Explain what would happen if an inflatable is over-inflated.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Why does this happen?</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a:t>
            </a:r>
          </a:p>
          <a:p>
            <a:pPr lvl="0"/>
            <a:r>
              <a:rPr lang="en-GB" sz="1200" dirty="0">
                <a:solidFill>
                  <a:srgbClr val="002060"/>
                </a:solidFill>
                <a:latin typeface="Arial Rounded MT Bold" panose="020F0704030504030204" pitchFamily="34" charset="77"/>
              </a:rPr>
              <a:t>         ______________________________________________________________</a:t>
            </a:r>
          </a:p>
        </p:txBody>
      </p:sp>
      <p:pic>
        <p:nvPicPr>
          <p:cNvPr id="13" name="Picture 12">
            <a:extLst>
              <a:ext uri="{FF2B5EF4-FFF2-40B4-BE49-F238E27FC236}">
                <a16:creationId xmlns:a16="http://schemas.microsoft.com/office/drawing/2014/main" id="{99F8EA74-BBEF-4E45-389B-D17B3413DDF2}"/>
              </a:ext>
            </a:extLst>
          </p:cNvPr>
          <p:cNvPicPr>
            <a:picLocks noChangeAspect="1"/>
          </p:cNvPicPr>
          <p:nvPr/>
        </p:nvPicPr>
        <p:blipFill>
          <a:blip r:embed="rId2"/>
          <a:stretch>
            <a:fillRect/>
          </a:stretch>
        </p:blipFill>
        <p:spPr>
          <a:xfrm>
            <a:off x="5384688" y="7950094"/>
            <a:ext cx="1319782" cy="1479343"/>
          </a:xfrm>
          <a:prstGeom prst="roundRect">
            <a:avLst>
              <a:gd name="adj" fmla="val 8850"/>
            </a:avLst>
          </a:prstGeom>
          <a:ln w="12700">
            <a:noFill/>
          </a:ln>
          <a:effectLst/>
          <a:scene3d>
            <a:camera prst="orthographicFront"/>
            <a:lightRig rig="contrasting" dir="t">
              <a:rot lat="0" lon="0" rev="4200000"/>
            </a:lightRig>
          </a:scene3d>
          <a:sp3d prstMaterial="plastic">
            <a:contourClr>
              <a:srgbClr val="969696"/>
            </a:contourClr>
          </a:sp3d>
        </p:spPr>
      </p:pic>
      <p:sp>
        <p:nvSpPr>
          <p:cNvPr id="14" name="TextBox 13">
            <a:extLst>
              <a:ext uri="{FF2B5EF4-FFF2-40B4-BE49-F238E27FC236}">
                <a16:creationId xmlns:a16="http://schemas.microsoft.com/office/drawing/2014/main" id="{93350DE7-512A-FF59-6F55-72ED94853367}"/>
              </a:ext>
            </a:extLst>
          </p:cNvPr>
          <p:cNvSpPr txBox="1"/>
          <p:nvPr/>
        </p:nvSpPr>
        <p:spPr>
          <a:xfrm>
            <a:off x="1423954" y="1575683"/>
            <a:ext cx="4010091" cy="276999"/>
          </a:xfrm>
          <a:prstGeom prst="rect">
            <a:avLst/>
          </a:prstGeom>
          <a:noFill/>
        </p:spPr>
        <p:txBody>
          <a:bodyPr wrap="square">
            <a:spAutoFit/>
          </a:bodyPr>
          <a:lstStyle/>
          <a:p>
            <a:pPr algn="ctr"/>
            <a:r>
              <a:rPr lang="en-US" sz="1200" dirty="0">
                <a:solidFill>
                  <a:srgbClr val="002060"/>
                </a:solidFill>
                <a:latin typeface="Arial Rounded MT Bold" panose="020F0704030504030204" pitchFamily="34" charset="77"/>
              </a:rPr>
              <a:t>Gas Pressure</a:t>
            </a:r>
          </a:p>
        </p:txBody>
      </p:sp>
      <p:pic>
        <p:nvPicPr>
          <p:cNvPr id="9" name="Picture 8">
            <a:extLst>
              <a:ext uri="{FF2B5EF4-FFF2-40B4-BE49-F238E27FC236}">
                <a16:creationId xmlns:a16="http://schemas.microsoft.com/office/drawing/2014/main" id="{4FF4B5EA-2E79-29E6-D5F9-C8946AC0E443}"/>
              </a:ext>
            </a:extLst>
          </p:cNvPr>
          <p:cNvPicPr>
            <a:picLocks noChangeAspect="1"/>
          </p:cNvPicPr>
          <p:nvPr/>
        </p:nvPicPr>
        <p:blipFill rotWithShape="1">
          <a:blip r:embed="rId3"/>
          <a:srcRect l="3114" t="13379" r="3460" b="3635"/>
          <a:stretch/>
        </p:blipFill>
        <p:spPr>
          <a:xfrm>
            <a:off x="0" y="0"/>
            <a:ext cx="6858000" cy="1332562"/>
          </a:xfrm>
          <a:prstGeom prst="rect">
            <a:avLst/>
          </a:prstGeom>
        </p:spPr>
      </p:pic>
      <p:sp>
        <p:nvSpPr>
          <p:cNvPr id="10" name="TextBox 9">
            <a:extLst>
              <a:ext uri="{FF2B5EF4-FFF2-40B4-BE49-F238E27FC236}">
                <a16:creationId xmlns:a16="http://schemas.microsoft.com/office/drawing/2014/main" id="{E8E3529A-8570-899C-5FB7-722EC9EEF977}"/>
              </a:ext>
            </a:extLst>
          </p:cNvPr>
          <p:cNvSpPr txBox="1"/>
          <p:nvPr/>
        </p:nvSpPr>
        <p:spPr>
          <a:xfrm>
            <a:off x="1020902" y="190080"/>
            <a:ext cx="495712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gas pressure using a particle model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15" name="TextBox 14">
            <a:extLst>
              <a:ext uri="{FF2B5EF4-FFF2-40B4-BE49-F238E27FC236}">
                <a16:creationId xmlns:a16="http://schemas.microsoft.com/office/drawing/2014/main" id="{425A74B1-13AF-FDBB-BB68-1626ECE8B86D}"/>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KS3-03-03</a:t>
            </a:r>
          </a:p>
        </p:txBody>
      </p:sp>
      <p:sp>
        <p:nvSpPr>
          <p:cNvPr id="16" name="Oval 15">
            <a:extLst>
              <a:ext uri="{FF2B5EF4-FFF2-40B4-BE49-F238E27FC236}">
                <a16:creationId xmlns:a16="http://schemas.microsoft.com/office/drawing/2014/main" id="{E41A66DE-43C3-9C8E-291F-C5CAB1756494}"/>
              </a:ext>
            </a:extLst>
          </p:cNvPr>
          <p:cNvSpPr/>
          <p:nvPr/>
        </p:nvSpPr>
        <p:spPr>
          <a:xfrm>
            <a:off x="6005992" y="229725"/>
            <a:ext cx="621670" cy="61236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Icon&#10;&#10;Description automatically generated">
            <a:extLst>
              <a:ext uri="{FF2B5EF4-FFF2-40B4-BE49-F238E27FC236}">
                <a16:creationId xmlns:a16="http://schemas.microsoft.com/office/drawing/2014/main" id="{4C18C3FC-1258-2397-9D82-6ECCEACB15DC}"/>
              </a:ext>
            </a:extLst>
          </p:cNvPr>
          <p:cNvPicPr>
            <a:picLocks noChangeAspect="1"/>
          </p:cNvPicPr>
          <p:nvPr/>
        </p:nvPicPr>
        <p:blipFill>
          <a:blip r:embed="rId4"/>
          <a:stretch>
            <a:fillRect/>
          </a:stretch>
        </p:blipFill>
        <p:spPr>
          <a:xfrm>
            <a:off x="5975652" y="190080"/>
            <a:ext cx="692110" cy="679202"/>
          </a:xfrm>
          <a:prstGeom prst="rect">
            <a:avLst/>
          </a:prstGeom>
        </p:spPr>
      </p:pic>
      <p:sp>
        <p:nvSpPr>
          <p:cNvPr id="18" name="Rectangle: Rounded Corners 17">
            <a:extLst>
              <a:ext uri="{FF2B5EF4-FFF2-40B4-BE49-F238E27FC236}">
                <a16:creationId xmlns:a16="http://schemas.microsoft.com/office/drawing/2014/main" id="{E85C774E-B838-210E-40AF-0A6B2E95C6E1}"/>
              </a:ext>
            </a:extLst>
          </p:cNvPr>
          <p:cNvSpPr/>
          <p:nvPr/>
        </p:nvSpPr>
        <p:spPr>
          <a:xfrm>
            <a:off x="144670" y="1516310"/>
            <a:ext cx="6559800" cy="39574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139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pic>
        <p:nvPicPr>
          <p:cNvPr id="6" name="Picture 5">
            <a:extLst>
              <a:ext uri="{FF2B5EF4-FFF2-40B4-BE49-F238E27FC236}">
                <a16:creationId xmlns:a16="http://schemas.microsoft.com/office/drawing/2014/main" id="{9F1523E6-440C-79F7-A405-93E70821667F}"/>
              </a:ext>
            </a:extLst>
          </p:cNvPr>
          <p:cNvPicPr>
            <a:picLocks noChangeAspect="1"/>
          </p:cNvPicPr>
          <p:nvPr/>
        </p:nvPicPr>
        <p:blipFill rotWithShape="1">
          <a:blip r:embed="rId2"/>
          <a:srcRect l="3114" t="13379" r="3460" b="3635"/>
          <a:stretch/>
        </p:blipFill>
        <p:spPr>
          <a:xfrm>
            <a:off x="0" y="0"/>
            <a:ext cx="6858000" cy="1332562"/>
          </a:xfrm>
          <a:prstGeom prst="rect">
            <a:avLst/>
          </a:prstGeom>
        </p:spPr>
      </p:pic>
      <p:sp>
        <p:nvSpPr>
          <p:cNvPr id="7" name="TextBox 6">
            <a:extLst>
              <a:ext uri="{FF2B5EF4-FFF2-40B4-BE49-F238E27FC236}">
                <a16:creationId xmlns:a16="http://schemas.microsoft.com/office/drawing/2014/main" id="{A699A2E2-121B-92A5-F10F-869BBED5F16B}"/>
              </a:ext>
            </a:extLst>
          </p:cNvPr>
          <p:cNvSpPr txBox="1"/>
          <p:nvPr/>
        </p:nvSpPr>
        <p:spPr>
          <a:xfrm>
            <a:off x="1020902" y="190080"/>
            <a:ext cx="495712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gas pressure using a particle model                                                                                   ANSWERS</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t>
            </a:r>
          </a:p>
        </p:txBody>
      </p:sp>
      <p:sp>
        <p:nvSpPr>
          <p:cNvPr id="8" name="TextBox 7">
            <a:extLst>
              <a:ext uri="{FF2B5EF4-FFF2-40B4-BE49-F238E27FC236}">
                <a16:creationId xmlns:a16="http://schemas.microsoft.com/office/drawing/2014/main" id="{71427613-AAA7-F84E-DD23-843EA47E92E4}"/>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KS3-03-03</a:t>
            </a:r>
          </a:p>
        </p:txBody>
      </p:sp>
      <p:sp>
        <p:nvSpPr>
          <p:cNvPr id="9" name="TextBox 8">
            <a:extLst>
              <a:ext uri="{FF2B5EF4-FFF2-40B4-BE49-F238E27FC236}">
                <a16:creationId xmlns:a16="http://schemas.microsoft.com/office/drawing/2014/main" id="{FEF0B6C7-2F7E-0C60-FED1-ED5C584A5E17}"/>
              </a:ext>
            </a:extLst>
          </p:cNvPr>
          <p:cNvSpPr txBox="1"/>
          <p:nvPr/>
        </p:nvSpPr>
        <p:spPr>
          <a:xfrm>
            <a:off x="1423954" y="1556789"/>
            <a:ext cx="4010091" cy="276999"/>
          </a:xfrm>
          <a:prstGeom prst="rect">
            <a:avLst/>
          </a:prstGeom>
          <a:noFill/>
        </p:spPr>
        <p:txBody>
          <a:bodyPr wrap="square">
            <a:spAutoFit/>
          </a:bodyPr>
          <a:lstStyle/>
          <a:p>
            <a:pPr algn="ctr"/>
            <a:r>
              <a:rPr lang="en-US" sz="1200" dirty="0">
                <a:solidFill>
                  <a:srgbClr val="002060"/>
                </a:solidFill>
                <a:latin typeface="Arial Rounded MT Bold" panose="020F0704030504030204" pitchFamily="34" charset="77"/>
              </a:rPr>
              <a:t>Gas Pressure</a:t>
            </a:r>
          </a:p>
        </p:txBody>
      </p:sp>
      <p:sp>
        <p:nvSpPr>
          <p:cNvPr id="10" name="Rounded Rectangle 63">
            <a:extLst>
              <a:ext uri="{FF2B5EF4-FFF2-40B4-BE49-F238E27FC236}">
                <a16:creationId xmlns:a16="http://schemas.microsoft.com/office/drawing/2014/main" id="{3ED2D60D-3232-3419-293C-1BB6A637329E}"/>
              </a:ext>
            </a:extLst>
          </p:cNvPr>
          <p:cNvSpPr/>
          <p:nvPr/>
        </p:nvSpPr>
        <p:spPr>
          <a:xfrm>
            <a:off x="111662" y="2017603"/>
            <a:ext cx="6592808" cy="42741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rgbClr val="002060"/>
                </a:solidFill>
                <a:latin typeface="Arial Rounded MT Bold" panose="020F0704030504030204" pitchFamily="34" charset="77"/>
              </a:rPr>
              <a:t>Help improve your understanding of pressure by completing the following questions.</a:t>
            </a: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p:txBody>
      </p:sp>
      <p:pic>
        <p:nvPicPr>
          <p:cNvPr id="12" name="Picture 2" descr="balloon line art vector illustration">
            <a:extLst>
              <a:ext uri="{FF2B5EF4-FFF2-40B4-BE49-F238E27FC236}">
                <a16:creationId xmlns:a16="http://schemas.microsoft.com/office/drawing/2014/main" id="{8C30E5EF-B7D8-C0EE-3FB5-7C5A2CA5B6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80" t="12310" r="32419" b="50005"/>
          <a:stretch/>
        </p:blipFill>
        <p:spPr bwMode="auto">
          <a:xfrm>
            <a:off x="4616400" y="2797456"/>
            <a:ext cx="2241600" cy="264446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63">
            <a:extLst>
              <a:ext uri="{FF2B5EF4-FFF2-40B4-BE49-F238E27FC236}">
                <a16:creationId xmlns:a16="http://schemas.microsoft.com/office/drawing/2014/main" id="{31830950-25AC-B37C-4E57-AC860DDB6355}"/>
              </a:ext>
            </a:extLst>
          </p:cNvPr>
          <p:cNvSpPr/>
          <p:nvPr/>
        </p:nvSpPr>
        <p:spPr>
          <a:xfrm>
            <a:off x="205630" y="2768527"/>
            <a:ext cx="4410770" cy="2502286"/>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rgbClr val="002060"/>
                </a:solidFill>
                <a:latin typeface="Arial Rounded MT Bold" panose="020F0704030504030204" pitchFamily="34" charset="77"/>
              </a:rPr>
              <a:t>Questions</a:t>
            </a:r>
          </a:p>
          <a:p>
            <a:endParaRPr lang="en-GB" sz="1200" dirty="0">
              <a:solidFill>
                <a:srgbClr val="38D4D6"/>
              </a:solidFill>
              <a:latin typeface="Arial Rounded MT Bold" panose="020F0704030504030204" pitchFamily="34" charset="77"/>
            </a:endParaRPr>
          </a:p>
          <a:p>
            <a:pPr marL="228600" indent="-228600">
              <a:buAutoNum type="arabicPeriod"/>
            </a:pPr>
            <a:r>
              <a:rPr lang="en-GB" sz="1200" dirty="0">
                <a:solidFill>
                  <a:srgbClr val="002060"/>
                </a:solidFill>
                <a:latin typeface="Arial Rounded MT Bold" panose="020F0704030504030204" pitchFamily="34" charset="77"/>
              </a:rPr>
              <a:t>Draw the gas particles onto the picture of the balloon.</a:t>
            </a:r>
          </a:p>
          <a:p>
            <a:pPr marL="228600" indent="-228600">
              <a:buAutoNum type="arabicPeriod"/>
            </a:pPr>
            <a:endParaRPr lang="en-GB" sz="1200" dirty="0">
              <a:solidFill>
                <a:srgbClr val="38D4D6"/>
              </a:solidFill>
              <a:latin typeface="Arial Rounded MT Bold" panose="020F0704030504030204" pitchFamily="34" charset="77"/>
            </a:endParaRPr>
          </a:p>
          <a:p>
            <a:pPr marL="228600" indent="-228600">
              <a:buAutoNum type="arabicPeriod"/>
            </a:pPr>
            <a:r>
              <a:rPr lang="en-GB" sz="1200" dirty="0">
                <a:solidFill>
                  <a:srgbClr val="002060"/>
                </a:solidFill>
                <a:latin typeface="Arial Rounded MT Bold" panose="020F0704030504030204" pitchFamily="34" charset="77"/>
              </a:rPr>
              <a:t>Describe the movement of the gas particle in the balloon.</a:t>
            </a:r>
          </a:p>
          <a:p>
            <a:r>
              <a:rPr lang="en-GB" sz="1200" dirty="0">
                <a:solidFill>
                  <a:srgbClr val="002060"/>
                </a:solidFill>
                <a:latin typeface="Arial Rounded MT Bold" panose="020F0704030504030204" pitchFamily="34" charset="77"/>
              </a:rPr>
              <a:t>____________________________________________</a:t>
            </a:r>
          </a:p>
          <a:p>
            <a:pPr marL="228600" indent="-228600">
              <a:buAutoNum type="arabicPeriod"/>
            </a:pPr>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____________________________________________</a:t>
            </a:r>
          </a:p>
          <a:p>
            <a:pPr marL="228600" indent="-228600">
              <a:buAutoNum type="arabicPeriod"/>
            </a:pPr>
            <a:endParaRPr lang="en-GB" sz="1200" dirty="0">
              <a:solidFill>
                <a:srgbClr val="38D4D6"/>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3. Complete the sentence using the words in the box.</a:t>
            </a:r>
          </a:p>
          <a:p>
            <a:endParaRPr lang="en-GB" sz="1200" dirty="0">
              <a:solidFill>
                <a:srgbClr val="38D4D6"/>
              </a:solidFill>
              <a:latin typeface="Arial Rounded MT Bold" panose="020F0704030504030204" pitchFamily="34" charset="77"/>
            </a:endParaRPr>
          </a:p>
          <a:p>
            <a:pPr marL="228600" indent="-228600">
              <a:buAutoNum type="arabicPeriod"/>
            </a:pPr>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p:txBody>
      </p:sp>
      <p:sp>
        <p:nvSpPr>
          <p:cNvPr id="14" name="Rounded Rectangle 121">
            <a:extLst>
              <a:ext uri="{FF2B5EF4-FFF2-40B4-BE49-F238E27FC236}">
                <a16:creationId xmlns:a16="http://schemas.microsoft.com/office/drawing/2014/main" id="{35A5C143-839D-F336-71A8-75140AB5C3B6}"/>
              </a:ext>
            </a:extLst>
          </p:cNvPr>
          <p:cNvSpPr/>
          <p:nvPr/>
        </p:nvSpPr>
        <p:spPr>
          <a:xfrm>
            <a:off x="1082833" y="5850309"/>
            <a:ext cx="4784567" cy="639060"/>
          </a:xfrm>
          <a:prstGeom prst="roundRect">
            <a:avLst>
              <a:gd name="adj" fmla="val 2594"/>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sp>
        <p:nvSpPr>
          <p:cNvPr id="15" name="Rounded Rectangle 63">
            <a:extLst>
              <a:ext uri="{FF2B5EF4-FFF2-40B4-BE49-F238E27FC236}">
                <a16:creationId xmlns:a16="http://schemas.microsoft.com/office/drawing/2014/main" id="{75719E89-4A60-F1D0-52DD-2E39502529A8}"/>
              </a:ext>
            </a:extLst>
          </p:cNvPr>
          <p:cNvSpPr/>
          <p:nvPr/>
        </p:nvSpPr>
        <p:spPr>
          <a:xfrm>
            <a:off x="144670" y="5886330"/>
            <a:ext cx="6559800" cy="3075846"/>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200" dirty="0">
              <a:solidFill>
                <a:srgbClr val="002060"/>
              </a:solidFill>
              <a:latin typeface="Arial Rounded MT Bold" panose="020F0704030504030204" pitchFamily="34" charset="77"/>
            </a:endParaRPr>
          </a:p>
          <a:p>
            <a:pPr algn="ctr"/>
            <a:r>
              <a:rPr lang="en-GB" sz="1200" dirty="0">
                <a:solidFill>
                  <a:srgbClr val="002060"/>
                </a:solidFill>
                <a:latin typeface="Arial Rounded MT Bold" panose="020F0704030504030204" pitchFamily="34" charset="77"/>
              </a:rPr>
              <a:t> volume    colliding   decreases   pressure   volume  increases</a:t>
            </a: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pPr marL="228600" indent="-228600">
              <a:buAutoNum type="arabicPeriod"/>
            </a:pPr>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The gas particles in the balloon are _______________ with the inside walls of the</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balloon. This creates ________________ that keeps the balloon inflated. When a</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balloon full of air is squeezed the ______________ of the balloon ____________. This</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means that the particles have less space to move in. The lower the space the </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more the pressure ___________. If the pressure increases too much the balloon </a:t>
            </a: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will pop.</a:t>
            </a: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pPr marL="228600" indent="-228600">
              <a:buAutoNum type="arabicPeriod"/>
            </a:pPr>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p:txBody>
      </p:sp>
      <p:sp>
        <p:nvSpPr>
          <p:cNvPr id="3" name="Oval 2">
            <a:extLst>
              <a:ext uri="{FF2B5EF4-FFF2-40B4-BE49-F238E27FC236}">
                <a16:creationId xmlns:a16="http://schemas.microsoft.com/office/drawing/2014/main" id="{3E15DD28-44E9-7410-F894-600ACABA280E}"/>
              </a:ext>
            </a:extLst>
          </p:cNvPr>
          <p:cNvSpPr/>
          <p:nvPr/>
        </p:nvSpPr>
        <p:spPr>
          <a:xfrm>
            <a:off x="6005992" y="229725"/>
            <a:ext cx="621670" cy="61236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Icon&#10;&#10;Description automatically generated">
            <a:extLst>
              <a:ext uri="{FF2B5EF4-FFF2-40B4-BE49-F238E27FC236}">
                <a16:creationId xmlns:a16="http://schemas.microsoft.com/office/drawing/2014/main" id="{6C414A65-90FC-E40A-546C-71203758DA45}"/>
              </a:ext>
            </a:extLst>
          </p:cNvPr>
          <p:cNvPicPr>
            <a:picLocks noChangeAspect="1"/>
          </p:cNvPicPr>
          <p:nvPr/>
        </p:nvPicPr>
        <p:blipFill>
          <a:blip r:embed="rId4"/>
          <a:stretch>
            <a:fillRect/>
          </a:stretch>
        </p:blipFill>
        <p:spPr>
          <a:xfrm>
            <a:off x="5975652" y="190080"/>
            <a:ext cx="692110" cy="679202"/>
          </a:xfrm>
          <a:prstGeom prst="rect">
            <a:avLst/>
          </a:prstGeom>
        </p:spPr>
      </p:pic>
      <p:sp>
        <p:nvSpPr>
          <p:cNvPr id="16" name="Rectangle: Rounded Corners 15">
            <a:extLst>
              <a:ext uri="{FF2B5EF4-FFF2-40B4-BE49-F238E27FC236}">
                <a16:creationId xmlns:a16="http://schemas.microsoft.com/office/drawing/2014/main" id="{765F48F1-0597-A73F-33DA-61056EEA7384}"/>
              </a:ext>
            </a:extLst>
          </p:cNvPr>
          <p:cNvSpPr/>
          <p:nvPr/>
        </p:nvSpPr>
        <p:spPr>
          <a:xfrm>
            <a:off x="144670" y="1516310"/>
            <a:ext cx="6559800" cy="39574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B744A165-7B85-AC0E-BF5D-2D8376D840BF}"/>
              </a:ext>
            </a:extLst>
          </p:cNvPr>
          <p:cNvSpPr txBox="1"/>
          <p:nvPr/>
        </p:nvSpPr>
        <p:spPr>
          <a:xfrm>
            <a:off x="4122901" y="2439749"/>
            <a:ext cx="2735099" cy="461665"/>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Random arrangement of particle spread out in balloon</a:t>
            </a:r>
          </a:p>
        </p:txBody>
      </p:sp>
      <p:sp>
        <p:nvSpPr>
          <p:cNvPr id="18" name="Oval 17">
            <a:extLst>
              <a:ext uri="{FF2B5EF4-FFF2-40B4-BE49-F238E27FC236}">
                <a16:creationId xmlns:a16="http://schemas.microsoft.com/office/drawing/2014/main" id="{A6E2F5CF-7504-85B9-9DBA-85DE5F6492C3}"/>
              </a:ext>
            </a:extLst>
          </p:cNvPr>
          <p:cNvSpPr/>
          <p:nvPr/>
        </p:nvSpPr>
        <p:spPr>
          <a:xfrm>
            <a:off x="5231212" y="3837023"/>
            <a:ext cx="135468" cy="1425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49CFC7DB-E1F4-47DF-1453-BE3F43943689}"/>
              </a:ext>
            </a:extLst>
          </p:cNvPr>
          <p:cNvSpPr/>
          <p:nvPr/>
        </p:nvSpPr>
        <p:spPr>
          <a:xfrm>
            <a:off x="5731932" y="3203285"/>
            <a:ext cx="135468" cy="1425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BBB8ADDF-6880-50F6-4E9F-5846F90C5FA0}"/>
              </a:ext>
            </a:extLst>
          </p:cNvPr>
          <p:cNvSpPr/>
          <p:nvPr/>
        </p:nvSpPr>
        <p:spPr>
          <a:xfrm>
            <a:off x="6050064" y="4176368"/>
            <a:ext cx="135468" cy="1425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B03F1CAE-9B5A-D300-D408-596C58F4C5DF}"/>
              </a:ext>
            </a:extLst>
          </p:cNvPr>
          <p:cNvSpPr/>
          <p:nvPr/>
        </p:nvSpPr>
        <p:spPr>
          <a:xfrm>
            <a:off x="5347440" y="4540345"/>
            <a:ext cx="135468" cy="1425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D3DF069F-03E5-ABF3-DA64-9F4D36355B8E}"/>
              </a:ext>
            </a:extLst>
          </p:cNvPr>
          <p:cNvSpPr/>
          <p:nvPr/>
        </p:nvSpPr>
        <p:spPr>
          <a:xfrm>
            <a:off x="5383612" y="3989423"/>
            <a:ext cx="135468" cy="1425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A88D4B54-1CE2-4FD9-8055-E12A8D21896D}"/>
              </a:ext>
            </a:extLst>
          </p:cNvPr>
          <p:cNvSpPr/>
          <p:nvPr/>
        </p:nvSpPr>
        <p:spPr>
          <a:xfrm>
            <a:off x="5982330" y="3717182"/>
            <a:ext cx="135468" cy="1425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DA1BD63-3DE4-C3C1-151C-D8CCBDEACBDF}"/>
              </a:ext>
            </a:extLst>
          </p:cNvPr>
          <p:cNvSpPr/>
          <p:nvPr/>
        </p:nvSpPr>
        <p:spPr>
          <a:xfrm>
            <a:off x="5890711" y="4694305"/>
            <a:ext cx="135468" cy="1425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C86E9F7-0CCE-692C-02F4-1E851D79279D}"/>
              </a:ext>
            </a:extLst>
          </p:cNvPr>
          <p:cNvSpPr txBox="1"/>
          <p:nvPr/>
        </p:nvSpPr>
        <p:spPr>
          <a:xfrm>
            <a:off x="205630" y="3850923"/>
            <a:ext cx="3494161" cy="276999"/>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Moving very quickly in all directions</a:t>
            </a:r>
          </a:p>
        </p:txBody>
      </p:sp>
      <p:sp>
        <p:nvSpPr>
          <p:cNvPr id="26" name="TextBox 25">
            <a:extLst>
              <a:ext uri="{FF2B5EF4-FFF2-40B4-BE49-F238E27FC236}">
                <a16:creationId xmlns:a16="http://schemas.microsoft.com/office/drawing/2014/main" id="{EA979BAD-9CEA-8A11-2AFB-6669CF86832E}"/>
              </a:ext>
            </a:extLst>
          </p:cNvPr>
          <p:cNvSpPr txBox="1"/>
          <p:nvPr/>
        </p:nvSpPr>
        <p:spPr>
          <a:xfrm>
            <a:off x="2929920" y="6933776"/>
            <a:ext cx="998159" cy="276999"/>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colliding</a:t>
            </a:r>
          </a:p>
        </p:txBody>
      </p:sp>
      <p:sp>
        <p:nvSpPr>
          <p:cNvPr id="27" name="TextBox 26">
            <a:extLst>
              <a:ext uri="{FF2B5EF4-FFF2-40B4-BE49-F238E27FC236}">
                <a16:creationId xmlns:a16="http://schemas.microsoft.com/office/drawing/2014/main" id="{165E7357-F88B-C77A-61FD-0F948009EF1B}"/>
              </a:ext>
            </a:extLst>
          </p:cNvPr>
          <p:cNvSpPr txBox="1"/>
          <p:nvPr/>
        </p:nvSpPr>
        <p:spPr>
          <a:xfrm>
            <a:off x="1911935" y="7292240"/>
            <a:ext cx="998159" cy="276999"/>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pressure</a:t>
            </a:r>
          </a:p>
        </p:txBody>
      </p:sp>
      <p:sp>
        <p:nvSpPr>
          <p:cNvPr id="28" name="TextBox 27">
            <a:extLst>
              <a:ext uri="{FF2B5EF4-FFF2-40B4-BE49-F238E27FC236}">
                <a16:creationId xmlns:a16="http://schemas.microsoft.com/office/drawing/2014/main" id="{BB6A2DD4-6371-7C0A-807F-9D575B963F60}"/>
              </a:ext>
            </a:extLst>
          </p:cNvPr>
          <p:cNvSpPr txBox="1"/>
          <p:nvPr/>
        </p:nvSpPr>
        <p:spPr>
          <a:xfrm>
            <a:off x="2908986" y="7677437"/>
            <a:ext cx="998159" cy="276999"/>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volume</a:t>
            </a:r>
          </a:p>
        </p:txBody>
      </p:sp>
      <p:sp>
        <p:nvSpPr>
          <p:cNvPr id="29" name="TextBox 28">
            <a:extLst>
              <a:ext uri="{FF2B5EF4-FFF2-40B4-BE49-F238E27FC236}">
                <a16:creationId xmlns:a16="http://schemas.microsoft.com/office/drawing/2014/main" id="{DA2C730E-0346-A1B4-D41A-89313B4F8BC3}"/>
              </a:ext>
            </a:extLst>
          </p:cNvPr>
          <p:cNvSpPr txBox="1"/>
          <p:nvPr/>
        </p:nvSpPr>
        <p:spPr>
          <a:xfrm>
            <a:off x="4817769" y="7677437"/>
            <a:ext cx="1140676" cy="276999"/>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decreases</a:t>
            </a:r>
          </a:p>
        </p:txBody>
      </p:sp>
      <p:sp>
        <p:nvSpPr>
          <p:cNvPr id="30" name="TextBox 29">
            <a:extLst>
              <a:ext uri="{FF2B5EF4-FFF2-40B4-BE49-F238E27FC236}">
                <a16:creationId xmlns:a16="http://schemas.microsoft.com/office/drawing/2014/main" id="{31DB8E8C-C08D-9957-A20B-85A94A5A4B0F}"/>
              </a:ext>
            </a:extLst>
          </p:cNvPr>
          <p:cNvSpPr txBox="1"/>
          <p:nvPr/>
        </p:nvSpPr>
        <p:spPr>
          <a:xfrm>
            <a:off x="1585067" y="8397541"/>
            <a:ext cx="1108340" cy="276999"/>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increases</a:t>
            </a:r>
          </a:p>
        </p:txBody>
      </p:sp>
    </p:spTree>
    <p:extLst>
      <p:ext uri="{BB962C8B-B14F-4D97-AF65-F5344CB8AC3E}">
        <p14:creationId xmlns:p14="http://schemas.microsoft.com/office/powerpoint/2010/main" val="315702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9" name="TextBox 8">
            <a:extLst>
              <a:ext uri="{FF2B5EF4-FFF2-40B4-BE49-F238E27FC236}">
                <a16:creationId xmlns:a16="http://schemas.microsoft.com/office/drawing/2014/main" id="{0E5B0E73-0F1E-CABC-80FC-A4C76928983D}"/>
              </a:ext>
            </a:extLst>
          </p:cNvPr>
          <p:cNvSpPr txBox="1"/>
          <p:nvPr/>
        </p:nvSpPr>
        <p:spPr>
          <a:xfrm>
            <a:off x="1423954" y="1356782"/>
            <a:ext cx="4010091" cy="276999"/>
          </a:xfrm>
          <a:prstGeom prst="rect">
            <a:avLst/>
          </a:prstGeom>
          <a:noFill/>
        </p:spPr>
        <p:txBody>
          <a:bodyPr wrap="square">
            <a:spAutoFit/>
          </a:bodyPr>
          <a:lstStyle/>
          <a:p>
            <a:pPr algn="ctr"/>
            <a:r>
              <a:rPr lang="en-US" sz="1200" dirty="0">
                <a:solidFill>
                  <a:srgbClr val="002060"/>
                </a:solidFill>
                <a:latin typeface="Arial Rounded MT Bold" panose="020F0704030504030204" pitchFamily="34" charset="77"/>
              </a:rPr>
              <a:t>Gas Pressure</a:t>
            </a:r>
          </a:p>
        </p:txBody>
      </p:sp>
      <p:sp>
        <p:nvSpPr>
          <p:cNvPr id="10" name="TextBox 9">
            <a:extLst>
              <a:ext uri="{FF2B5EF4-FFF2-40B4-BE49-F238E27FC236}">
                <a16:creationId xmlns:a16="http://schemas.microsoft.com/office/drawing/2014/main" id="{14BBDF3A-839C-A6D3-1468-E482F31D11B8}"/>
              </a:ext>
            </a:extLst>
          </p:cNvPr>
          <p:cNvSpPr txBox="1"/>
          <p:nvPr/>
        </p:nvSpPr>
        <p:spPr>
          <a:xfrm>
            <a:off x="127060" y="8041474"/>
            <a:ext cx="6516000" cy="1505406"/>
          </a:xfrm>
          <a:prstGeom prst="roundRect">
            <a:avLst>
              <a:gd name="adj" fmla="val 10723"/>
            </a:avLst>
          </a:prstGeom>
          <a:noFill/>
          <a:ln>
            <a:noFill/>
          </a:ln>
        </p:spPr>
        <p:txBody>
          <a:bodyPr wrap="square" rtlCol="0">
            <a:noAutofit/>
          </a:bodyPr>
          <a:lstStyle/>
          <a:p>
            <a:pPr algn="ctr"/>
            <a:r>
              <a:rPr lang="en-GB" sz="1400" dirty="0">
                <a:solidFill>
                  <a:srgbClr val="002060"/>
                </a:solidFill>
                <a:latin typeface="Arial Rounded MT Bold" panose="020F0704030504030204" pitchFamily="34" charset="0"/>
              </a:rPr>
              <a:t>Challenge</a:t>
            </a:r>
          </a:p>
          <a:p>
            <a:r>
              <a:rPr lang="en-GB" sz="1200" dirty="0">
                <a:solidFill>
                  <a:srgbClr val="002060"/>
                </a:solidFill>
                <a:latin typeface="Arial Rounded MT Bold" panose="020F0704030504030204" pitchFamily="34" charset="0"/>
              </a:rPr>
              <a:t>Calculate the pressure inside the syringe using the formula (for a 5cm</a:t>
            </a:r>
            <a:r>
              <a:rPr lang="en-GB" sz="1200" baseline="30000" dirty="0">
                <a:solidFill>
                  <a:srgbClr val="002060"/>
                </a:solidFill>
                <a:latin typeface="Arial Rounded MT Bold" panose="020F0704030504030204" pitchFamily="34" charset="0"/>
              </a:rPr>
              <a:t>3</a:t>
            </a:r>
            <a:r>
              <a:rPr lang="en-GB" sz="1200" dirty="0">
                <a:solidFill>
                  <a:srgbClr val="002060"/>
                </a:solidFill>
                <a:latin typeface="Arial Rounded MT Bold" panose="020F0704030504030204" pitchFamily="34" charset="0"/>
              </a:rPr>
              <a:t> syringe).</a:t>
            </a:r>
          </a:p>
          <a:p>
            <a:endParaRPr lang="en-GB" sz="1200" dirty="0">
              <a:solidFill>
                <a:srgbClr val="002060"/>
              </a:solidFill>
              <a:latin typeface="Arial Rounded MT Bold" panose="020F0704030504030204" pitchFamily="34" charset="0"/>
            </a:endParaRPr>
          </a:p>
          <a:p>
            <a:endParaRPr lang="en-GB" sz="1200" dirty="0">
              <a:solidFill>
                <a:srgbClr val="002060"/>
              </a:solidFill>
              <a:latin typeface="Arial Rounded MT Bold" panose="020F0704030504030204" pitchFamily="34" charset="0"/>
            </a:endParaRPr>
          </a:p>
          <a:p>
            <a:endParaRPr lang="en-GB" sz="1200" dirty="0">
              <a:solidFill>
                <a:srgbClr val="002060"/>
              </a:solidFill>
              <a:latin typeface="Arial Rounded MT Bold" panose="020F0704030504030204" pitchFamily="34" charset="0"/>
            </a:endParaRPr>
          </a:p>
          <a:p>
            <a:endParaRPr lang="en-GB" sz="1200" dirty="0">
              <a:solidFill>
                <a:srgbClr val="002060"/>
              </a:solidFill>
              <a:latin typeface="Arial Rounded MT Bold" panose="020F0704030504030204" pitchFamily="34" charset="0"/>
            </a:endParaRPr>
          </a:p>
          <a:p>
            <a:pPr algn="ctr"/>
            <a:r>
              <a:rPr lang="en-GB" sz="1200" dirty="0">
                <a:solidFill>
                  <a:srgbClr val="002060"/>
                </a:solidFill>
                <a:latin typeface="Arial Rounded MT Bold" panose="020F0704030504030204" pitchFamily="34" charset="0"/>
              </a:rPr>
              <a:t>Determine the relationship between pressure and volume of a gas.</a:t>
            </a:r>
            <a:endParaRPr lang="en-GB" sz="1100" dirty="0">
              <a:solidFill>
                <a:srgbClr val="002060"/>
              </a:solidFill>
              <a:latin typeface="Arial Rounded MT Bold" panose="020F0704030504030204" pitchFamily="34" charset="0"/>
            </a:endParaRPr>
          </a:p>
        </p:txBody>
      </p:sp>
      <p:sp>
        <p:nvSpPr>
          <p:cNvPr id="12" name="Rounded Rectangle 63">
            <a:extLst>
              <a:ext uri="{FF2B5EF4-FFF2-40B4-BE49-F238E27FC236}">
                <a16:creationId xmlns:a16="http://schemas.microsoft.com/office/drawing/2014/main" id="{8D1DC561-9445-BF5E-B117-4F6D81F898BF}"/>
              </a:ext>
            </a:extLst>
          </p:cNvPr>
          <p:cNvSpPr/>
          <p:nvPr/>
        </p:nvSpPr>
        <p:spPr>
          <a:xfrm>
            <a:off x="84267" y="1618768"/>
            <a:ext cx="6516000" cy="2465138"/>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rgbClr val="002060"/>
                </a:solidFill>
                <a:latin typeface="Arial Rounded MT Bold" panose="020F0704030504030204" pitchFamily="34" charset="77"/>
              </a:rPr>
              <a:t>Investigate relationship between force applied and the volume of gas.</a:t>
            </a:r>
          </a:p>
          <a:p>
            <a:endParaRPr lang="en-GB" sz="800" b="1" dirty="0">
              <a:solidFill>
                <a:srgbClr val="38D4D6"/>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Method</a:t>
            </a:r>
          </a:p>
          <a:p>
            <a:pPr marL="228600" indent="-228600">
              <a:buFont typeface="+mj-lt"/>
              <a:buAutoNum type="arabicPeriod"/>
            </a:pPr>
            <a:r>
              <a:rPr lang="en-GB" sz="1200" dirty="0">
                <a:solidFill>
                  <a:srgbClr val="002060"/>
                </a:solidFill>
                <a:latin typeface="Arial Rounded MT Bold" panose="020F0704030504030204" pitchFamily="34" charset="77"/>
              </a:rPr>
              <a:t>Mount the syringe in a clamp stand with the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plunger is upright.</a:t>
            </a:r>
          </a:p>
          <a:p>
            <a:pPr marL="228600" indent="-228600">
              <a:buFont typeface="+mj-lt"/>
              <a:buAutoNum type="arabicPeriod"/>
            </a:pPr>
            <a:r>
              <a:rPr lang="en-GB" sz="1200" dirty="0">
                <a:solidFill>
                  <a:srgbClr val="002060"/>
                </a:solidFill>
                <a:latin typeface="Arial Rounded MT Bold" panose="020F0704030504030204" pitchFamily="34" charset="77"/>
              </a:rPr>
              <a:t>Pull the syringe back and forth a few times to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ensure the plunger doesn’t stick to the sides of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tube. Let the plunger settle and record the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volume of gas in the syringe.</a:t>
            </a:r>
          </a:p>
          <a:p>
            <a:pPr marL="228600" indent="-228600">
              <a:buFont typeface="+mj-lt"/>
              <a:buAutoNum type="arabicPeriod"/>
            </a:pPr>
            <a:r>
              <a:rPr lang="en-GB" sz="1200" dirty="0">
                <a:solidFill>
                  <a:srgbClr val="002060"/>
                </a:solidFill>
                <a:latin typeface="Arial Rounded MT Bold" panose="020F0704030504030204" pitchFamily="34" charset="77"/>
              </a:rPr>
              <a:t>Place a 100g slotted mass on to top the plunger (you can use another clamp to stabilise the slotted mass). Record the force applied using 100g is approximately 1N. Record the volume of gas in the syringe.</a:t>
            </a:r>
          </a:p>
          <a:p>
            <a:pPr marL="228600" indent="-228600">
              <a:buFont typeface="+mj-lt"/>
              <a:buAutoNum type="arabicPeriod"/>
            </a:pPr>
            <a:r>
              <a:rPr lang="en-GB" sz="1200" dirty="0">
                <a:solidFill>
                  <a:srgbClr val="002060"/>
                </a:solidFill>
                <a:latin typeface="Arial Rounded MT Bold" panose="020F0704030504030204" pitchFamily="34" charset="77"/>
              </a:rPr>
              <a:t>Continue adding slotted masses on top of the plunger and recording the volumes.</a:t>
            </a:r>
          </a:p>
          <a:p>
            <a:pPr marL="228600" indent="-228600">
              <a:buFont typeface="+mj-lt"/>
              <a:buAutoNum type="arabicPeriod"/>
            </a:pPr>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pPr marL="228600" indent="-228600">
              <a:buFont typeface="+mj-lt"/>
              <a:buAutoNum type="arabicPeriod"/>
            </a:pPr>
            <a:endParaRPr lang="en-GB" sz="1200" dirty="0">
              <a:solidFill>
                <a:srgbClr val="38D4D6"/>
              </a:solidFill>
              <a:latin typeface="Arial Rounded MT Bold" panose="020F0704030504030204" pitchFamily="34" charset="77"/>
            </a:endParaRPr>
          </a:p>
          <a:p>
            <a:endParaRPr lang="en-GB" sz="12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Analysis &amp; Conclusion</a:t>
            </a:r>
          </a:p>
          <a:p>
            <a:pPr marL="228600" indent="-228600">
              <a:buFont typeface="+mj-lt"/>
              <a:buAutoNum type="arabicPeriod"/>
            </a:pPr>
            <a:r>
              <a:rPr lang="en-GB" sz="1200" dirty="0">
                <a:solidFill>
                  <a:srgbClr val="002060"/>
                </a:solidFill>
                <a:latin typeface="Arial Rounded MT Bold" panose="020F0704030504030204" pitchFamily="34" charset="77"/>
              </a:rPr>
              <a:t>Plot a scatter plot of force (x-axis) against volume in syringe (y-axis).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Draw a line of best fit.</a:t>
            </a:r>
          </a:p>
          <a:p>
            <a:pPr marL="228600" indent="-228600">
              <a:buFont typeface="+mj-lt"/>
              <a:buAutoNum type="arabicPeriod"/>
            </a:pPr>
            <a:endParaRPr lang="en-GB" sz="800" dirty="0">
              <a:solidFill>
                <a:srgbClr val="38D4D6"/>
              </a:solidFill>
              <a:latin typeface="Arial Rounded MT Bold" panose="020F0704030504030204" pitchFamily="34" charset="77"/>
            </a:endParaRPr>
          </a:p>
          <a:p>
            <a:pPr marL="228600" indent="-228600">
              <a:buFont typeface="+mj-lt"/>
              <a:buAutoNum type="arabicPeriod"/>
            </a:pPr>
            <a:r>
              <a:rPr lang="en-GB" sz="1200" dirty="0">
                <a:solidFill>
                  <a:srgbClr val="002060"/>
                </a:solidFill>
                <a:latin typeface="Arial Rounded MT Bold" panose="020F0704030504030204" pitchFamily="34" charset="77"/>
              </a:rPr>
              <a:t>What can you conclude about the relationship between the force applied and volume of a gas.</a:t>
            </a:r>
            <a:br>
              <a:rPr lang="en-GB" sz="1200" dirty="0">
                <a:solidFill>
                  <a:srgbClr val="002060"/>
                </a:solidFill>
                <a:latin typeface="Arial Rounded MT Bold" panose="020F0704030504030204" pitchFamily="34" charset="77"/>
              </a:rPr>
            </a:br>
            <a:r>
              <a:rPr lang="en-GB" sz="1600" dirty="0">
                <a:solidFill>
                  <a:srgbClr val="002060"/>
                </a:solidFill>
                <a:latin typeface="Arial Rounded MT Bold" panose="020F0704030504030204" pitchFamily="34" charset="77"/>
              </a:rPr>
              <a:t>________________________________________________________________________________________________________________________</a:t>
            </a:r>
            <a:endParaRPr lang="en-GB" sz="1200" dirty="0">
              <a:solidFill>
                <a:srgbClr val="002060"/>
              </a:solidFill>
              <a:latin typeface="Arial Rounded MT Bold" panose="020F0704030504030204" pitchFamily="34" charset="77"/>
            </a:endParaRPr>
          </a:p>
        </p:txBody>
      </p:sp>
      <p:sp>
        <p:nvSpPr>
          <p:cNvPr id="13" name="Rounded Rectangle 63">
            <a:extLst>
              <a:ext uri="{FF2B5EF4-FFF2-40B4-BE49-F238E27FC236}">
                <a16:creationId xmlns:a16="http://schemas.microsoft.com/office/drawing/2014/main" id="{6B085AA8-3A80-6FE2-3C90-F1A02DBEC1B3}"/>
              </a:ext>
            </a:extLst>
          </p:cNvPr>
          <p:cNvSpPr/>
          <p:nvPr/>
        </p:nvSpPr>
        <p:spPr>
          <a:xfrm>
            <a:off x="4235830" y="2040525"/>
            <a:ext cx="2440946" cy="1139318"/>
          </a:xfrm>
          <a:prstGeom prst="roundRect">
            <a:avLst>
              <a:gd name="adj" fmla="val 9260"/>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dirty="0">
                <a:solidFill>
                  <a:srgbClr val="002060"/>
                </a:solidFill>
                <a:latin typeface="Arial Rounded MT Bold" panose="020F0704030504030204" pitchFamily="34" charset="77"/>
              </a:rPr>
              <a:t>Equipment</a:t>
            </a:r>
          </a:p>
          <a:p>
            <a:pPr marL="228600" indent="-228600">
              <a:buFont typeface="Arial" panose="020B0604020202020204" pitchFamily="34" charset="0"/>
              <a:buChar char="•"/>
            </a:pPr>
            <a:r>
              <a:rPr lang="en-GB" sz="1200" dirty="0">
                <a:solidFill>
                  <a:srgbClr val="002060"/>
                </a:solidFill>
                <a:latin typeface="Arial Rounded MT Bold" panose="020F0704030504030204" pitchFamily="34" charset="77"/>
              </a:rPr>
              <a:t>Stand, 2 bosses, 2 clamps</a:t>
            </a:r>
          </a:p>
          <a:p>
            <a:pPr marL="228600" indent="-228600">
              <a:buFont typeface="Arial" panose="020B0604020202020204" pitchFamily="34" charset="0"/>
              <a:buChar char="•"/>
            </a:pPr>
            <a:r>
              <a:rPr lang="en-GB" sz="1200" dirty="0">
                <a:solidFill>
                  <a:srgbClr val="002060"/>
                </a:solidFill>
                <a:latin typeface="Arial Rounded MT Bold" panose="020F0704030504030204" pitchFamily="34" charset="77"/>
              </a:rPr>
              <a:t>Sealed 5 cm</a:t>
            </a:r>
            <a:r>
              <a:rPr lang="en-GB" sz="1200" baseline="30000" dirty="0">
                <a:solidFill>
                  <a:srgbClr val="002060"/>
                </a:solidFill>
                <a:latin typeface="Arial Rounded MT Bold" panose="020F0704030504030204" pitchFamily="34" charset="77"/>
              </a:rPr>
              <a:t>3</a:t>
            </a:r>
            <a:r>
              <a:rPr lang="en-GB" sz="1200" dirty="0">
                <a:solidFill>
                  <a:srgbClr val="002060"/>
                </a:solidFill>
                <a:latin typeface="Arial Rounded MT Bold" panose="020F0704030504030204" pitchFamily="34" charset="77"/>
              </a:rPr>
              <a:t> syringe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(sealed at approx. 3 cm</a:t>
            </a:r>
            <a:r>
              <a:rPr lang="en-GB" sz="1200" baseline="30000" dirty="0">
                <a:solidFill>
                  <a:srgbClr val="002060"/>
                </a:solidFill>
                <a:latin typeface="Arial Rounded MT Bold" panose="020F0704030504030204" pitchFamily="34" charset="77"/>
              </a:rPr>
              <a:t>3</a:t>
            </a:r>
            <a:r>
              <a:rPr lang="en-GB" sz="1200" dirty="0">
                <a:solidFill>
                  <a:srgbClr val="002060"/>
                </a:solidFill>
                <a:latin typeface="Arial Rounded MT Bold" panose="020F0704030504030204" pitchFamily="34" charset="77"/>
              </a:rPr>
              <a:t>)</a:t>
            </a:r>
          </a:p>
          <a:p>
            <a:pPr marL="228600" indent="-228600">
              <a:buFont typeface="Arial" panose="020B0604020202020204" pitchFamily="34" charset="0"/>
              <a:buChar char="•"/>
            </a:pPr>
            <a:r>
              <a:rPr lang="en-GB" sz="1200" dirty="0">
                <a:solidFill>
                  <a:srgbClr val="002060"/>
                </a:solidFill>
                <a:latin typeface="Arial Rounded MT Bold" panose="020F0704030504030204" pitchFamily="34" charset="77"/>
              </a:rPr>
              <a:t>Slotted masses.</a:t>
            </a:r>
          </a:p>
        </p:txBody>
      </p:sp>
      <p:pic>
        <p:nvPicPr>
          <p:cNvPr id="14" name="Picture 13">
            <a:extLst>
              <a:ext uri="{FF2B5EF4-FFF2-40B4-BE49-F238E27FC236}">
                <a16:creationId xmlns:a16="http://schemas.microsoft.com/office/drawing/2014/main" id="{F1F32575-7BC0-E648-2290-A3A7B2BCAA00}"/>
              </a:ext>
            </a:extLst>
          </p:cNvPr>
          <p:cNvPicPr>
            <a:picLocks noChangeAspect="1"/>
          </p:cNvPicPr>
          <p:nvPr/>
        </p:nvPicPr>
        <p:blipFill>
          <a:blip r:embed="rId2"/>
          <a:stretch>
            <a:fillRect/>
          </a:stretch>
        </p:blipFill>
        <p:spPr>
          <a:xfrm>
            <a:off x="5934881" y="4095759"/>
            <a:ext cx="665386" cy="2595880"/>
          </a:xfrm>
          <a:prstGeom prst="rect">
            <a:avLst/>
          </a:prstGeom>
        </p:spPr>
      </p:pic>
      <p:graphicFrame>
        <p:nvGraphicFramePr>
          <p:cNvPr id="15" name="Table 3">
            <a:extLst>
              <a:ext uri="{FF2B5EF4-FFF2-40B4-BE49-F238E27FC236}">
                <a16:creationId xmlns:a16="http://schemas.microsoft.com/office/drawing/2014/main" id="{9E76EA91-317C-ED93-EB96-FEA357414100}"/>
              </a:ext>
            </a:extLst>
          </p:cNvPr>
          <p:cNvGraphicFramePr>
            <a:graphicFrameLocks noGrp="1"/>
          </p:cNvGraphicFramePr>
          <p:nvPr/>
        </p:nvGraphicFramePr>
        <p:xfrm>
          <a:off x="435574" y="8654068"/>
          <a:ext cx="5832000" cy="548640"/>
        </p:xfrm>
        <a:graphic>
          <a:graphicData uri="http://schemas.openxmlformats.org/drawingml/2006/table">
            <a:tbl>
              <a:tblPr firstRow="1" bandRow="1">
                <a:tableStyleId>{5C22544A-7EE6-4342-B048-85BDC9FD1C3A}</a:tableStyleId>
              </a:tblPr>
              <a:tblGrid>
                <a:gridCol w="2736000">
                  <a:extLst>
                    <a:ext uri="{9D8B030D-6E8A-4147-A177-3AD203B41FA5}">
                      <a16:colId xmlns:a16="http://schemas.microsoft.com/office/drawing/2014/main" val="1803648513"/>
                    </a:ext>
                  </a:extLst>
                </a:gridCol>
                <a:gridCol w="3096000">
                  <a:extLst>
                    <a:ext uri="{9D8B030D-6E8A-4147-A177-3AD203B41FA5}">
                      <a16:colId xmlns:a16="http://schemas.microsoft.com/office/drawing/2014/main" val="1810060754"/>
                    </a:ext>
                  </a:extLst>
                </a:gridCol>
              </a:tblGrid>
              <a:tr h="0">
                <a:tc rowSpan="2">
                  <a:txBody>
                    <a:bodyPr/>
                    <a:lstStyle/>
                    <a:p>
                      <a:pPr algn="r"/>
                      <a:r>
                        <a:rPr lang="en-GB" sz="1200" b="0" dirty="0">
                          <a:solidFill>
                            <a:srgbClr val="002060"/>
                          </a:solidFill>
                          <a:latin typeface="Arial Rounded MT Bold" panose="020F0704030504030204" pitchFamily="34" charset="0"/>
                        </a:rPr>
                        <a:t>Pressure (N/cm</a:t>
                      </a:r>
                      <a:r>
                        <a:rPr lang="en-GB" sz="1200" b="0" baseline="30000" dirty="0">
                          <a:solidFill>
                            <a:srgbClr val="002060"/>
                          </a:solidFill>
                          <a:latin typeface="Arial Rounded MT Bold" panose="020F0704030504030204" pitchFamily="34" charset="0"/>
                        </a:rPr>
                        <a:t>2</a:t>
                      </a:r>
                      <a:r>
                        <a:rPr lang="en-GB" sz="1200" b="0" dirty="0">
                          <a:solidFill>
                            <a:srgbClr val="002060"/>
                          </a:solidFill>
                          <a:latin typeface="Arial Rounded MT Bold" panose="020F0704030504030204" pitchFamily="34" charset="0"/>
                        </a:rPr>
                        <a:t>) = 10N/cm</a:t>
                      </a:r>
                      <a:r>
                        <a:rPr lang="en-GB" sz="1200" b="0" baseline="30000" dirty="0">
                          <a:solidFill>
                            <a:srgbClr val="002060"/>
                          </a:solidFill>
                          <a:latin typeface="Arial Rounded MT Bold" panose="020F0704030504030204" pitchFamily="34" charset="0"/>
                        </a:rPr>
                        <a:t>2</a:t>
                      </a:r>
                      <a:r>
                        <a:rPr lang="en-GB" sz="1200" b="0" dirty="0">
                          <a:solidFill>
                            <a:srgbClr val="002060"/>
                          </a:solidFill>
                          <a:latin typeface="Arial Rounded MT Bold" panose="020F0704030504030204" pitchFamily="34" charset="0"/>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200" b="0" dirty="0">
                          <a:solidFill>
                            <a:srgbClr val="002060"/>
                          </a:solidFill>
                          <a:latin typeface="Arial Rounded MT Bold" panose="020F0704030504030204" pitchFamily="34" charset="0"/>
                        </a:rPr>
                        <a:t>Force (N) x length of syringe (cm)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6ADBF"/>
                      </a:solidFill>
                      <a:prstDash val="solid"/>
                      <a:round/>
                      <a:headEnd type="none" w="med" len="med"/>
                      <a:tailEnd type="none" w="med" len="med"/>
                    </a:lnB>
                    <a:solidFill>
                      <a:schemeClr val="bg1"/>
                    </a:solidFill>
                  </a:tcPr>
                </a:tc>
                <a:extLst>
                  <a:ext uri="{0D108BD9-81ED-4DB2-BD59-A6C34878D82A}">
                    <a16:rowId xmlns:a16="http://schemas.microsoft.com/office/drawing/2014/main" val="2977695126"/>
                  </a:ext>
                </a:extLst>
              </a:tr>
              <a:tr h="0">
                <a:tc vMerge="1">
                  <a:txBody>
                    <a:bodyPr/>
                    <a:lstStyle/>
                    <a:p>
                      <a:endParaRPr lang="en-GB" dirty="0"/>
                    </a:p>
                  </a:txBody>
                  <a:tcPr/>
                </a:tc>
                <a:tc>
                  <a:txBody>
                    <a:bodyPr/>
                    <a:lstStyle/>
                    <a:p>
                      <a:pPr algn="ctr"/>
                      <a:r>
                        <a:rPr lang="en-GB" sz="1200" b="0" dirty="0">
                          <a:solidFill>
                            <a:srgbClr val="002060"/>
                          </a:solidFill>
                          <a:latin typeface="Arial Rounded MT Bold" panose="020F0704030504030204" pitchFamily="34" charset="0"/>
                        </a:rPr>
                        <a:t>5 cm</a:t>
                      </a:r>
                      <a:r>
                        <a:rPr lang="en-GB" sz="1200" b="0" baseline="30000" dirty="0">
                          <a:solidFill>
                            <a:srgbClr val="002060"/>
                          </a:solidFill>
                          <a:latin typeface="Arial Rounded MT Bold" panose="020F070403050403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16ADB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0720634"/>
                  </a:ext>
                </a:extLst>
              </a:tr>
            </a:tbl>
          </a:graphicData>
        </a:graphic>
      </p:graphicFrame>
      <p:sp>
        <p:nvSpPr>
          <p:cNvPr id="16" name="Rounded Rectangle 121">
            <a:extLst>
              <a:ext uri="{FF2B5EF4-FFF2-40B4-BE49-F238E27FC236}">
                <a16:creationId xmlns:a16="http://schemas.microsoft.com/office/drawing/2014/main" id="{D1EE3D4C-32D9-2B05-BCC9-2D239E6338D6}"/>
              </a:ext>
            </a:extLst>
          </p:cNvPr>
          <p:cNvSpPr/>
          <p:nvPr/>
        </p:nvSpPr>
        <p:spPr>
          <a:xfrm>
            <a:off x="164590" y="8097536"/>
            <a:ext cx="6503172" cy="1447995"/>
          </a:xfrm>
          <a:prstGeom prst="roundRect">
            <a:avLst>
              <a:gd name="adj" fmla="val 2594"/>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Arial Rounded MT Bold" panose="020F0704030504030204" pitchFamily="34" charset="77"/>
            </a:endParaRPr>
          </a:p>
        </p:txBody>
      </p:sp>
      <p:graphicFrame>
        <p:nvGraphicFramePr>
          <p:cNvPr id="18" name="Table 18">
            <a:extLst>
              <a:ext uri="{FF2B5EF4-FFF2-40B4-BE49-F238E27FC236}">
                <a16:creationId xmlns:a16="http://schemas.microsoft.com/office/drawing/2014/main" id="{6C2EE26D-DBD7-87C3-0237-3D6681479572}"/>
              </a:ext>
            </a:extLst>
          </p:cNvPr>
          <p:cNvGraphicFramePr>
            <a:graphicFrameLocks noGrp="1"/>
          </p:cNvGraphicFramePr>
          <p:nvPr/>
        </p:nvGraphicFramePr>
        <p:xfrm>
          <a:off x="195391" y="4095759"/>
          <a:ext cx="5209986" cy="2140498"/>
        </p:xfrm>
        <a:graphic>
          <a:graphicData uri="http://schemas.openxmlformats.org/drawingml/2006/table">
            <a:tbl>
              <a:tblPr firstRow="1" bandRow="1">
                <a:tableStyleId>{5940675A-B579-460E-94D1-54222C63F5DA}</a:tableStyleId>
              </a:tblPr>
              <a:tblGrid>
                <a:gridCol w="2604993">
                  <a:extLst>
                    <a:ext uri="{9D8B030D-6E8A-4147-A177-3AD203B41FA5}">
                      <a16:colId xmlns:a16="http://schemas.microsoft.com/office/drawing/2014/main" val="1162826469"/>
                    </a:ext>
                  </a:extLst>
                </a:gridCol>
                <a:gridCol w="2604993">
                  <a:extLst>
                    <a:ext uri="{9D8B030D-6E8A-4147-A177-3AD203B41FA5}">
                      <a16:colId xmlns:a16="http://schemas.microsoft.com/office/drawing/2014/main" val="2896701238"/>
                    </a:ext>
                  </a:extLst>
                </a:gridCol>
              </a:tblGrid>
              <a:tr h="308958">
                <a:tc>
                  <a:txBody>
                    <a:bodyPr/>
                    <a:lstStyle/>
                    <a:p>
                      <a:pPr algn="ctr"/>
                      <a:r>
                        <a:rPr lang="en-GB" sz="1200" dirty="0">
                          <a:solidFill>
                            <a:srgbClr val="002060"/>
                          </a:solidFill>
                          <a:latin typeface="Arial Rounded MT Bold" panose="020F0704030504030204" pitchFamily="34" charset="0"/>
                        </a:rPr>
                        <a:t>Force applied (N)</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pPr algn="ctr"/>
                      <a:r>
                        <a:rPr lang="en-GB" sz="1200" dirty="0">
                          <a:solidFill>
                            <a:srgbClr val="002060"/>
                          </a:solidFill>
                          <a:latin typeface="Arial Rounded MT Bold" panose="020F0704030504030204" pitchFamily="34" charset="0"/>
                        </a:rPr>
                        <a:t>Volume in syringe (ml)</a:t>
                      </a: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2660976444"/>
                  </a:ext>
                </a:extLst>
              </a:tr>
              <a:tr h="311444">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31160064"/>
                  </a:ext>
                </a:extLst>
              </a:tr>
              <a:tr h="311444">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4178198219"/>
                  </a:ext>
                </a:extLst>
              </a:tr>
              <a:tr h="311444">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1607852108"/>
                  </a:ext>
                </a:extLst>
              </a:tr>
              <a:tr h="311444">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2648083803"/>
                  </a:ext>
                </a:extLst>
              </a:tr>
              <a:tr h="0">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3945911550"/>
                  </a:ext>
                </a:extLst>
              </a:tr>
              <a:tr h="311444">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tc>
                  <a:txBody>
                    <a:bodyPr/>
                    <a:lstStyle/>
                    <a:p>
                      <a:endParaRPr lang="en-GB" sz="1200" dirty="0">
                        <a:solidFill>
                          <a:srgbClr val="002060"/>
                        </a:solidFill>
                      </a:endParaRPr>
                    </a:p>
                  </a:txBody>
                  <a:tcPr>
                    <a:lnL w="28575" cap="flat" cmpd="sng" algn="ctr">
                      <a:solidFill>
                        <a:srgbClr val="807E80"/>
                      </a:solidFill>
                      <a:prstDash val="solid"/>
                      <a:round/>
                      <a:headEnd type="none" w="med" len="med"/>
                      <a:tailEnd type="none" w="med" len="med"/>
                    </a:lnL>
                    <a:lnR w="28575" cap="flat" cmpd="sng" algn="ctr">
                      <a:solidFill>
                        <a:srgbClr val="807E80"/>
                      </a:solidFill>
                      <a:prstDash val="solid"/>
                      <a:round/>
                      <a:headEnd type="none" w="med" len="med"/>
                      <a:tailEnd type="none" w="med" len="med"/>
                    </a:lnR>
                    <a:lnT w="28575" cap="flat" cmpd="sng" algn="ctr">
                      <a:solidFill>
                        <a:srgbClr val="807E80"/>
                      </a:solidFill>
                      <a:prstDash val="solid"/>
                      <a:round/>
                      <a:headEnd type="none" w="med" len="med"/>
                      <a:tailEnd type="none" w="med" len="med"/>
                    </a:lnT>
                    <a:lnB w="28575" cap="flat" cmpd="sng" algn="ctr">
                      <a:solidFill>
                        <a:srgbClr val="807E80"/>
                      </a:solidFill>
                      <a:prstDash val="solid"/>
                      <a:round/>
                      <a:headEnd type="none" w="med" len="med"/>
                      <a:tailEnd type="none" w="med" len="med"/>
                    </a:lnB>
                    <a:noFill/>
                  </a:tcPr>
                </a:tc>
                <a:extLst>
                  <a:ext uri="{0D108BD9-81ED-4DB2-BD59-A6C34878D82A}">
                    <a16:rowId xmlns:a16="http://schemas.microsoft.com/office/drawing/2014/main" val="1997951022"/>
                  </a:ext>
                </a:extLst>
              </a:tr>
            </a:tbl>
          </a:graphicData>
        </a:graphic>
      </p:graphicFrame>
      <p:pic>
        <p:nvPicPr>
          <p:cNvPr id="3" name="Picture 2">
            <a:extLst>
              <a:ext uri="{FF2B5EF4-FFF2-40B4-BE49-F238E27FC236}">
                <a16:creationId xmlns:a16="http://schemas.microsoft.com/office/drawing/2014/main" id="{F6950C91-3E7E-3D9D-CC62-B655CBE91113}"/>
              </a:ext>
            </a:extLst>
          </p:cNvPr>
          <p:cNvPicPr>
            <a:picLocks noChangeAspect="1"/>
          </p:cNvPicPr>
          <p:nvPr/>
        </p:nvPicPr>
        <p:blipFill rotWithShape="1">
          <a:blip r:embed="rId3"/>
          <a:srcRect l="3114" t="13379" r="3460" b="3635"/>
          <a:stretch/>
        </p:blipFill>
        <p:spPr>
          <a:xfrm>
            <a:off x="0" y="0"/>
            <a:ext cx="6858000" cy="1332562"/>
          </a:xfrm>
          <a:prstGeom prst="rect">
            <a:avLst/>
          </a:prstGeom>
        </p:spPr>
      </p:pic>
      <p:sp>
        <p:nvSpPr>
          <p:cNvPr id="11" name="TextBox 10">
            <a:extLst>
              <a:ext uri="{FF2B5EF4-FFF2-40B4-BE49-F238E27FC236}">
                <a16:creationId xmlns:a16="http://schemas.microsoft.com/office/drawing/2014/main" id="{34F0287E-6C65-EC5E-8503-4E99FF67A367}"/>
              </a:ext>
            </a:extLst>
          </p:cNvPr>
          <p:cNvSpPr txBox="1"/>
          <p:nvPr/>
        </p:nvSpPr>
        <p:spPr>
          <a:xfrm>
            <a:off x="1020902" y="190080"/>
            <a:ext cx="495712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gas pressure using a particle model </a:t>
            </a:r>
            <a:r>
              <a:rPr lang="en-GB" sz="1200" b="0" i="0" dirty="0">
                <a:solidFill>
                  <a:schemeClr val="bg1">
                    <a:lumMod val="95000"/>
                  </a:schemeClr>
                </a:solidFill>
                <a:effectLst/>
                <a:latin typeface="Arial Rounded MT Bold" panose="020F0704030504030204" pitchFamily="34" charset="0"/>
              </a:rPr>
              <a:t> </a:t>
            </a:r>
            <a:r>
              <a:rPr lang="en-GB" sz="1200" dirty="0">
                <a:solidFill>
                  <a:schemeClr val="bg1">
                    <a:lumMod val="95000"/>
                  </a:schemeClr>
                </a:solidFill>
                <a:latin typeface="Arial Rounded MT Bold" panose="020F0704030504030204" pitchFamily="34" charset="0"/>
              </a:rPr>
              <a:t>                                                                                 ANSWERS</a:t>
            </a:r>
          </a:p>
        </p:txBody>
      </p:sp>
      <p:sp>
        <p:nvSpPr>
          <p:cNvPr id="19" name="TextBox 18">
            <a:extLst>
              <a:ext uri="{FF2B5EF4-FFF2-40B4-BE49-F238E27FC236}">
                <a16:creationId xmlns:a16="http://schemas.microsoft.com/office/drawing/2014/main" id="{60D161CC-1850-FECF-44E0-DE08ACA2C76C}"/>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KS3-03-03</a:t>
            </a:r>
          </a:p>
        </p:txBody>
      </p:sp>
      <p:sp>
        <p:nvSpPr>
          <p:cNvPr id="20" name="Oval 19">
            <a:extLst>
              <a:ext uri="{FF2B5EF4-FFF2-40B4-BE49-F238E27FC236}">
                <a16:creationId xmlns:a16="http://schemas.microsoft.com/office/drawing/2014/main" id="{EAE35239-6C2D-3E26-5509-B15420DD4FCC}"/>
              </a:ext>
            </a:extLst>
          </p:cNvPr>
          <p:cNvSpPr/>
          <p:nvPr/>
        </p:nvSpPr>
        <p:spPr>
          <a:xfrm>
            <a:off x="6005992" y="229725"/>
            <a:ext cx="621670" cy="61236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Icon&#10;&#10;Description automatically generated">
            <a:extLst>
              <a:ext uri="{FF2B5EF4-FFF2-40B4-BE49-F238E27FC236}">
                <a16:creationId xmlns:a16="http://schemas.microsoft.com/office/drawing/2014/main" id="{BF2F7C4D-A227-B250-867B-498964D15D3B}"/>
              </a:ext>
            </a:extLst>
          </p:cNvPr>
          <p:cNvPicPr>
            <a:picLocks noChangeAspect="1"/>
          </p:cNvPicPr>
          <p:nvPr/>
        </p:nvPicPr>
        <p:blipFill>
          <a:blip r:embed="rId4"/>
          <a:stretch>
            <a:fillRect/>
          </a:stretch>
        </p:blipFill>
        <p:spPr>
          <a:xfrm>
            <a:off x="5975652" y="190080"/>
            <a:ext cx="692110" cy="679202"/>
          </a:xfrm>
          <a:prstGeom prst="rect">
            <a:avLst/>
          </a:prstGeom>
        </p:spPr>
      </p:pic>
      <p:sp>
        <p:nvSpPr>
          <p:cNvPr id="2" name="TextBox 1">
            <a:extLst>
              <a:ext uri="{FF2B5EF4-FFF2-40B4-BE49-F238E27FC236}">
                <a16:creationId xmlns:a16="http://schemas.microsoft.com/office/drawing/2014/main" id="{C0BA8E1E-1688-965C-29A8-7E2A3C6E139B}"/>
              </a:ext>
            </a:extLst>
          </p:cNvPr>
          <p:cNvSpPr txBox="1"/>
          <p:nvPr/>
        </p:nvSpPr>
        <p:spPr>
          <a:xfrm>
            <a:off x="544300" y="4411295"/>
            <a:ext cx="2256084" cy="276999"/>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Students’ own answers</a:t>
            </a:r>
          </a:p>
        </p:txBody>
      </p:sp>
      <p:sp>
        <p:nvSpPr>
          <p:cNvPr id="6" name="TextBox 5">
            <a:extLst>
              <a:ext uri="{FF2B5EF4-FFF2-40B4-BE49-F238E27FC236}">
                <a16:creationId xmlns:a16="http://schemas.microsoft.com/office/drawing/2014/main" id="{2B9E433F-F75E-D24B-680A-E2671D12FC23}"/>
              </a:ext>
            </a:extLst>
          </p:cNvPr>
          <p:cNvSpPr txBox="1"/>
          <p:nvPr/>
        </p:nvSpPr>
        <p:spPr>
          <a:xfrm>
            <a:off x="295684" y="7378908"/>
            <a:ext cx="5679968" cy="276999"/>
          </a:xfrm>
          <a:prstGeom prst="rect">
            <a:avLst/>
          </a:prstGeom>
          <a:noFill/>
        </p:spPr>
        <p:txBody>
          <a:bodyPr wrap="square" rtlCol="0">
            <a:spAutoFit/>
          </a:bodyPr>
          <a:lstStyle/>
          <a:p>
            <a:r>
              <a:rPr lang="en-GB" sz="1200" dirty="0">
                <a:solidFill>
                  <a:srgbClr val="FF0000"/>
                </a:solidFill>
                <a:latin typeface="Arial Rounded MT Bold" panose="020F0704030504030204" pitchFamily="34" charset="0"/>
              </a:rPr>
              <a:t>Should find as pressure increases volume decreases</a:t>
            </a:r>
          </a:p>
        </p:txBody>
      </p:sp>
    </p:spTree>
    <p:extLst>
      <p:ext uri="{BB962C8B-B14F-4D97-AF65-F5344CB8AC3E}">
        <p14:creationId xmlns:p14="http://schemas.microsoft.com/office/powerpoint/2010/main" val="1505857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FA760D-F49E-78E1-5BCA-554F1A25E169}"/>
              </a:ext>
            </a:extLst>
          </p:cNvPr>
          <p:cNvSpPr/>
          <p:nvPr/>
        </p:nvSpPr>
        <p:spPr>
          <a:xfrm>
            <a:off x="0" y="9609205"/>
            <a:ext cx="6858002" cy="296795"/>
          </a:xfrm>
          <a:prstGeom prst="rect">
            <a:avLst/>
          </a:prstGeom>
          <a:solidFill>
            <a:srgbClr val="130E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4E49E16-73AE-73E1-D995-6E9306E8FF6E}"/>
              </a:ext>
            </a:extLst>
          </p:cNvPr>
          <p:cNvSpPr txBox="1"/>
          <p:nvPr/>
        </p:nvSpPr>
        <p:spPr>
          <a:xfrm>
            <a:off x="3761872" y="9678702"/>
            <a:ext cx="2942598" cy="215444"/>
          </a:xfrm>
          <a:prstGeom prst="rect">
            <a:avLst/>
          </a:prstGeom>
          <a:noFill/>
        </p:spPr>
        <p:txBody>
          <a:bodyPr wrap="square" rtlCol="0">
            <a:spAutoFit/>
          </a:bodyPr>
          <a:lstStyle/>
          <a:p>
            <a:pPr algn="r"/>
            <a:r>
              <a:rPr lang="en-US" sz="800" dirty="0">
                <a:solidFill>
                  <a:schemeClr val="bg1"/>
                </a:solidFill>
                <a:latin typeface="Arial Rounded MT Bold" panose="020F0704030504030204" pitchFamily="34" charset="77"/>
              </a:rPr>
              <a:t>Developing Experts Copyright 2023 All Rights Reserved</a:t>
            </a:r>
          </a:p>
        </p:txBody>
      </p:sp>
      <p:sp>
        <p:nvSpPr>
          <p:cNvPr id="11" name="Rounded Rectangle 78">
            <a:extLst>
              <a:ext uri="{FF2B5EF4-FFF2-40B4-BE49-F238E27FC236}">
                <a16:creationId xmlns:a16="http://schemas.microsoft.com/office/drawing/2014/main" id="{2F3A69DE-8957-D5C3-2B41-9F820F657F0D}"/>
              </a:ext>
            </a:extLst>
          </p:cNvPr>
          <p:cNvSpPr/>
          <p:nvPr/>
        </p:nvSpPr>
        <p:spPr>
          <a:xfrm>
            <a:off x="131790" y="1996651"/>
            <a:ext cx="6572680" cy="3348000"/>
          </a:xfrm>
          <a:prstGeom prst="roundRect">
            <a:avLst>
              <a:gd name="adj" fmla="val 0"/>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dirty="0">
                <a:solidFill>
                  <a:srgbClr val="002060"/>
                </a:solidFill>
                <a:latin typeface="Arial Rounded MT Bold" panose="020F0704030504030204" pitchFamily="34" charset="77"/>
              </a:rPr>
              <a:t>Read the information about gas pressure and complete the comprehension task</a:t>
            </a:r>
          </a:p>
          <a:p>
            <a:endParaRPr lang="en-GB" sz="8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Compared to solids and liquids, the particles in a gas are more spread out.  They move randomly and freely.  Gas can be contained, for example in a canister.  The particles of gas will hit the walls inside the canister.  Because there are millions of particles hitting the walls at the same time, it creates force.  This is called gas pressure.</a:t>
            </a:r>
          </a:p>
          <a:p>
            <a:endParaRPr lang="en-GB" sz="8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If you force the particles into a smaller space, the particles hit the walls more often.  This means the pressure has increased.  A good example of this is if you pump up a beach ball – the more you pump the beach ball up, the more particles are forcing the beach ball to grow and therefore there is greater pressure inside the beach ball.</a:t>
            </a:r>
          </a:p>
          <a:p>
            <a:endParaRPr lang="en-GB" sz="800" dirty="0">
              <a:solidFill>
                <a:srgbClr val="002060"/>
              </a:solidFill>
              <a:latin typeface="Arial Rounded MT Bold" panose="020F0704030504030204" pitchFamily="34" charset="77"/>
            </a:endParaRPr>
          </a:p>
          <a:p>
            <a:r>
              <a:rPr lang="en-GB" sz="1200" dirty="0">
                <a:solidFill>
                  <a:srgbClr val="002060"/>
                </a:solidFill>
                <a:latin typeface="Arial Rounded MT Bold" panose="020F0704030504030204" pitchFamily="34" charset="77"/>
              </a:rPr>
              <a:t>Another way to increase gas pressure is to increase the temperature because it gives them more energy to move about more quickly.  When you remove gas from something, the pressure inside it will decrease.  For example, a vacuum pump can withdraw pressure from another container, removing particles of gas and reducing the gas pressure.</a:t>
            </a:r>
          </a:p>
        </p:txBody>
      </p:sp>
      <p:sp>
        <p:nvSpPr>
          <p:cNvPr id="12" name="TextBox 11">
            <a:extLst>
              <a:ext uri="{FF2B5EF4-FFF2-40B4-BE49-F238E27FC236}">
                <a16:creationId xmlns:a16="http://schemas.microsoft.com/office/drawing/2014/main" id="{871375B1-06B2-D254-099F-3A39699DACA6}"/>
              </a:ext>
            </a:extLst>
          </p:cNvPr>
          <p:cNvSpPr txBox="1"/>
          <p:nvPr/>
        </p:nvSpPr>
        <p:spPr>
          <a:xfrm>
            <a:off x="87499" y="5204956"/>
            <a:ext cx="6516000" cy="4154984"/>
          </a:xfrm>
          <a:prstGeom prst="rect">
            <a:avLst/>
          </a:prstGeom>
          <a:noFill/>
          <a:ln w="12700">
            <a:noFill/>
          </a:ln>
        </p:spPr>
        <p:txBody>
          <a:bodyPr wrap="square" rtlCol="0">
            <a:spAutoFit/>
          </a:bodyPr>
          <a:lstStyle/>
          <a:p>
            <a:pPr marL="342900" indent="-342900">
              <a:buAutoNum type="arabicPeriod"/>
            </a:pPr>
            <a:r>
              <a:rPr lang="en-GB" sz="1200" dirty="0">
                <a:solidFill>
                  <a:srgbClr val="002060"/>
                </a:solidFill>
                <a:latin typeface="Arial Rounded MT Bold" panose="020F0704030504030204" pitchFamily="34" charset="77"/>
              </a:rPr>
              <a:t>How do the particles move in a gas?</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a:t>
            </a:r>
          </a:p>
          <a:p>
            <a:pPr marL="342900" indent="-342900">
              <a:buAutoNum type="arabicPeriod"/>
            </a:pPr>
            <a:endParaRPr lang="en-GB" sz="1200" dirty="0">
              <a:solidFill>
                <a:srgbClr val="38D4D6"/>
              </a:solidFill>
              <a:latin typeface="Arial Rounded MT Bold" panose="020F0704030504030204" pitchFamily="34" charset="77"/>
            </a:endParaRPr>
          </a:p>
          <a:p>
            <a:pPr marL="342900" lvl="0" indent="-342900">
              <a:buFontTx/>
              <a:buAutoNum type="arabicPeriod"/>
            </a:pPr>
            <a:r>
              <a:rPr lang="en-GB" sz="1200" dirty="0">
                <a:solidFill>
                  <a:srgbClr val="002060"/>
                </a:solidFill>
                <a:latin typeface="Arial Rounded MT Bold" panose="020F0704030504030204" pitchFamily="34" charset="77"/>
              </a:rPr>
              <a:t>Where can gas be contained?</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a:t>
            </a:r>
          </a:p>
          <a:p>
            <a:pPr marL="342900" indent="-342900">
              <a:buAutoNum type="arabicPeriod"/>
            </a:pPr>
            <a:endParaRPr lang="en-GB" sz="1200" dirty="0">
              <a:solidFill>
                <a:srgbClr val="38D4D6"/>
              </a:solidFill>
              <a:latin typeface="Arial Rounded MT Bold" panose="020F0704030504030204" pitchFamily="34" charset="77"/>
            </a:endParaRPr>
          </a:p>
          <a:p>
            <a:pPr marL="342900" lvl="0" indent="-342900">
              <a:buFontTx/>
              <a:buAutoNum type="arabicPeriod"/>
            </a:pPr>
            <a:r>
              <a:rPr lang="en-GB" sz="1200" dirty="0">
                <a:solidFill>
                  <a:srgbClr val="002060"/>
                </a:solidFill>
                <a:latin typeface="Arial Rounded MT Bold" panose="020F0704030504030204" pitchFamily="34" charset="77"/>
              </a:rPr>
              <a:t>What do the particles of gas do inside a container?</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__________________________________________________________________________________________________________________________________________________________________________________________________________________________________________</a:t>
            </a:r>
          </a:p>
          <a:p>
            <a:pPr marL="342900" indent="-342900">
              <a:buAutoNum type="arabicPeriod"/>
            </a:pPr>
            <a:endParaRPr lang="en-GB" sz="1200" dirty="0">
              <a:solidFill>
                <a:srgbClr val="38D4D6"/>
              </a:solidFill>
              <a:latin typeface="Arial Rounded MT Bold" panose="020F0704030504030204" pitchFamily="34" charset="77"/>
            </a:endParaRPr>
          </a:p>
          <a:p>
            <a:pPr marL="342900" lvl="0" indent="-342900">
              <a:buFontTx/>
              <a:buAutoNum type="arabicPeriod"/>
            </a:pPr>
            <a:r>
              <a:rPr lang="en-GB" sz="1200" dirty="0">
                <a:solidFill>
                  <a:srgbClr val="002060"/>
                </a:solidFill>
                <a:latin typeface="Arial Rounded MT Bold" panose="020F0704030504030204" pitchFamily="34" charset="77"/>
              </a:rPr>
              <a:t>Name two ways gas pressure increases?</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______________________________________________________________________________________________________________________________________________</a:t>
            </a:r>
          </a:p>
          <a:p>
            <a:pPr marL="342900" indent="-342900">
              <a:buAutoNum type="arabicPeriod"/>
            </a:pPr>
            <a:endParaRPr lang="en-GB" sz="1200" dirty="0">
              <a:solidFill>
                <a:srgbClr val="38D4D6"/>
              </a:solidFill>
              <a:latin typeface="Arial Rounded MT Bold" panose="020F0704030504030204" pitchFamily="34" charset="77"/>
            </a:endParaRPr>
          </a:p>
          <a:p>
            <a:pPr marL="342900" lvl="0" indent="-342900">
              <a:buFontTx/>
              <a:buAutoNum type="arabicPeriod"/>
            </a:pPr>
            <a:r>
              <a:rPr lang="en-GB" sz="1200" dirty="0">
                <a:solidFill>
                  <a:srgbClr val="002060"/>
                </a:solidFill>
                <a:latin typeface="Arial Rounded MT Bold" panose="020F0704030504030204" pitchFamily="34" charset="77"/>
              </a:rPr>
              <a:t>Explain what would happen if an inflatable is over-inflated.  </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Why does this happen?</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________________________________________________________________</a:t>
            </a:r>
            <a:br>
              <a:rPr lang="en-GB" sz="1200" dirty="0">
                <a:solidFill>
                  <a:srgbClr val="002060"/>
                </a:solidFill>
                <a:latin typeface="Arial Rounded MT Bold" panose="020F0704030504030204" pitchFamily="34" charset="77"/>
              </a:rPr>
            </a:br>
            <a:r>
              <a:rPr lang="en-GB" sz="1200" dirty="0">
                <a:solidFill>
                  <a:srgbClr val="002060"/>
                </a:solidFill>
                <a:latin typeface="Arial Rounded MT Bold" panose="020F0704030504030204" pitchFamily="34" charset="77"/>
              </a:rPr>
              <a:t>______________________________________________________________</a:t>
            </a:r>
          </a:p>
          <a:p>
            <a:pPr lvl="0"/>
            <a:r>
              <a:rPr lang="en-GB" sz="1200" dirty="0">
                <a:solidFill>
                  <a:srgbClr val="002060"/>
                </a:solidFill>
                <a:latin typeface="Arial Rounded MT Bold" panose="020F0704030504030204" pitchFamily="34" charset="77"/>
              </a:rPr>
              <a:t>         ______________________________________________________________</a:t>
            </a:r>
          </a:p>
        </p:txBody>
      </p:sp>
      <p:pic>
        <p:nvPicPr>
          <p:cNvPr id="13" name="Picture 12">
            <a:extLst>
              <a:ext uri="{FF2B5EF4-FFF2-40B4-BE49-F238E27FC236}">
                <a16:creationId xmlns:a16="http://schemas.microsoft.com/office/drawing/2014/main" id="{99F8EA74-BBEF-4E45-389B-D17B3413DDF2}"/>
              </a:ext>
            </a:extLst>
          </p:cNvPr>
          <p:cNvPicPr>
            <a:picLocks noChangeAspect="1"/>
          </p:cNvPicPr>
          <p:nvPr/>
        </p:nvPicPr>
        <p:blipFill>
          <a:blip r:embed="rId2"/>
          <a:stretch>
            <a:fillRect/>
          </a:stretch>
        </p:blipFill>
        <p:spPr>
          <a:xfrm>
            <a:off x="5384688" y="7950094"/>
            <a:ext cx="1319782" cy="1479343"/>
          </a:xfrm>
          <a:prstGeom prst="roundRect">
            <a:avLst>
              <a:gd name="adj" fmla="val 8850"/>
            </a:avLst>
          </a:prstGeom>
          <a:ln w="12700">
            <a:noFill/>
          </a:ln>
          <a:effectLst/>
          <a:scene3d>
            <a:camera prst="orthographicFront"/>
            <a:lightRig rig="contrasting" dir="t">
              <a:rot lat="0" lon="0" rev="4200000"/>
            </a:lightRig>
          </a:scene3d>
          <a:sp3d prstMaterial="plastic">
            <a:contourClr>
              <a:srgbClr val="969696"/>
            </a:contourClr>
          </a:sp3d>
        </p:spPr>
      </p:pic>
      <p:sp>
        <p:nvSpPr>
          <p:cNvPr id="14" name="TextBox 13">
            <a:extLst>
              <a:ext uri="{FF2B5EF4-FFF2-40B4-BE49-F238E27FC236}">
                <a16:creationId xmlns:a16="http://schemas.microsoft.com/office/drawing/2014/main" id="{93350DE7-512A-FF59-6F55-72ED94853367}"/>
              </a:ext>
            </a:extLst>
          </p:cNvPr>
          <p:cNvSpPr txBox="1"/>
          <p:nvPr/>
        </p:nvSpPr>
        <p:spPr>
          <a:xfrm>
            <a:off x="1423954" y="1575683"/>
            <a:ext cx="4010091" cy="276999"/>
          </a:xfrm>
          <a:prstGeom prst="rect">
            <a:avLst/>
          </a:prstGeom>
          <a:noFill/>
        </p:spPr>
        <p:txBody>
          <a:bodyPr wrap="square">
            <a:spAutoFit/>
          </a:bodyPr>
          <a:lstStyle/>
          <a:p>
            <a:pPr algn="ctr"/>
            <a:r>
              <a:rPr lang="en-US" sz="1200" dirty="0">
                <a:solidFill>
                  <a:srgbClr val="002060"/>
                </a:solidFill>
                <a:latin typeface="Arial Rounded MT Bold" panose="020F0704030504030204" pitchFamily="34" charset="77"/>
              </a:rPr>
              <a:t>Gas Pressure</a:t>
            </a:r>
          </a:p>
        </p:txBody>
      </p:sp>
      <p:pic>
        <p:nvPicPr>
          <p:cNvPr id="9" name="Picture 8">
            <a:extLst>
              <a:ext uri="{FF2B5EF4-FFF2-40B4-BE49-F238E27FC236}">
                <a16:creationId xmlns:a16="http://schemas.microsoft.com/office/drawing/2014/main" id="{4FF4B5EA-2E79-29E6-D5F9-C8946AC0E443}"/>
              </a:ext>
            </a:extLst>
          </p:cNvPr>
          <p:cNvPicPr>
            <a:picLocks noChangeAspect="1"/>
          </p:cNvPicPr>
          <p:nvPr/>
        </p:nvPicPr>
        <p:blipFill rotWithShape="1">
          <a:blip r:embed="rId3"/>
          <a:srcRect l="3114" t="13379" r="3460" b="3635"/>
          <a:stretch/>
        </p:blipFill>
        <p:spPr>
          <a:xfrm>
            <a:off x="0" y="0"/>
            <a:ext cx="6858000" cy="1332562"/>
          </a:xfrm>
          <a:prstGeom prst="rect">
            <a:avLst/>
          </a:prstGeom>
        </p:spPr>
      </p:pic>
      <p:sp>
        <p:nvSpPr>
          <p:cNvPr id="10" name="TextBox 9">
            <a:extLst>
              <a:ext uri="{FF2B5EF4-FFF2-40B4-BE49-F238E27FC236}">
                <a16:creationId xmlns:a16="http://schemas.microsoft.com/office/drawing/2014/main" id="{E8E3529A-8570-899C-5FB7-722EC9EEF977}"/>
              </a:ext>
            </a:extLst>
          </p:cNvPr>
          <p:cNvSpPr txBox="1"/>
          <p:nvPr/>
        </p:nvSpPr>
        <p:spPr>
          <a:xfrm>
            <a:off x="1020902" y="190080"/>
            <a:ext cx="4957127" cy="461665"/>
          </a:xfrm>
          <a:prstGeom prst="rect">
            <a:avLst/>
          </a:prstGeom>
          <a:noFill/>
        </p:spPr>
        <p:txBody>
          <a:bodyPr wrap="square" rtlCol="0">
            <a:spAutoFit/>
          </a:bodyPr>
          <a:lstStyle/>
          <a:p>
            <a:r>
              <a:rPr lang="en-GB" sz="1200" dirty="0">
                <a:solidFill>
                  <a:schemeClr val="bg1">
                    <a:lumMod val="95000"/>
                  </a:schemeClr>
                </a:solidFill>
                <a:latin typeface="Arial Rounded MT Bold" panose="020F0704030504030204" pitchFamily="34" charset="0"/>
              </a:rPr>
              <a:t>Mission Assignment: Describe gas pressure using a particle model </a:t>
            </a:r>
            <a:r>
              <a:rPr lang="en-GB" sz="1200" b="0" i="0" dirty="0">
                <a:solidFill>
                  <a:schemeClr val="bg1">
                    <a:lumMod val="95000"/>
                  </a:schemeClr>
                </a:solidFill>
                <a:effectLst/>
                <a:latin typeface="Arial Rounded MT Bold" panose="020F0704030504030204" pitchFamily="34" charset="0"/>
              </a:rPr>
              <a:t>                                                                                  ANSWERS</a:t>
            </a:r>
            <a:r>
              <a:rPr lang="en-GB" sz="1200" dirty="0">
                <a:solidFill>
                  <a:schemeClr val="bg1">
                    <a:lumMod val="95000"/>
                  </a:schemeClr>
                </a:solidFill>
                <a:latin typeface="Arial Rounded MT Bold" panose="020F0704030504030204" pitchFamily="34" charset="0"/>
              </a:rPr>
              <a:t> </a:t>
            </a:r>
          </a:p>
        </p:txBody>
      </p:sp>
      <p:sp>
        <p:nvSpPr>
          <p:cNvPr id="15" name="TextBox 14">
            <a:extLst>
              <a:ext uri="{FF2B5EF4-FFF2-40B4-BE49-F238E27FC236}">
                <a16:creationId xmlns:a16="http://schemas.microsoft.com/office/drawing/2014/main" id="{425A74B1-13AF-FDBB-BB68-1626ECE8B86D}"/>
              </a:ext>
            </a:extLst>
          </p:cNvPr>
          <p:cNvSpPr txBox="1"/>
          <p:nvPr/>
        </p:nvSpPr>
        <p:spPr>
          <a:xfrm>
            <a:off x="4448232" y="841825"/>
            <a:ext cx="835485" cy="246221"/>
          </a:xfrm>
          <a:prstGeom prst="rect">
            <a:avLst/>
          </a:prstGeom>
          <a:noFill/>
        </p:spPr>
        <p:txBody>
          <a:bodyPr wrap="none" rtlCol="0">
            <a:spAutoFit/>
          </a:bodyPr>
          <a:lstStyle/>
          <a:p>
            <a:r>
              <a:rPr lang="en-GB" sz="1000" dirty="0">
                <a:solidFill>
                  <a:schemeClr val="bg1"/>
                </a:solidFill>
                <a:latin typeface="Arial Rounded MT Bold" panose="020F0704030504030204" pitchFamily="34" charset="0"/>
              </a:rPr>
              <a:t>KS3-03-03</a:t>
            </a:r>
          </a:p>
        </p:txBody>
      </p:sp>
      <p:sp>
        <p:nvSpPr>
          <p:cNvPr id="16" name="Oval 15">
            <a:extLst>
              <a:ext uri="{FF2B5EF4-FFF2-40B4-BE49-F238E27FC236}">
                <a16:creationId xmlns:a16="http://schemas.microsoft.com/office/drawing/2014/main" id="{E41A66DE-43C3-9C8E-291F-C5CAB1756494}"/>
              </a:ext>
            </a:extLst>
          </p:cNvPr>
          <p:cNvSpPr/>
          <p:nvPr/>
        </p:nvSpPr>
        <p:spPr>
          <a:xfrm>
            <a:off x="6005992" y="229725"/>
            <a:ext cx="621670" cy="61236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Icon&#10;&#10;Description automatically generated">
            <a:extLst>
              <a:ext uri="{FF2B5EF4-FFF2-40B4-BE49-F238E27FC236}">
                <a16:creationId xmlns:a16="http://schemas.microsoft.com/office/drawing/2014/main" id="{4C18C3FC-1258-2397-9D82-6ECCEACB15DC}"/>
              </a:ext>
            </a:extLst>
          </p:cNvPr>
          <p:cNvPicPr>
            <a:picLocks noChangeAspect="1"/>
          </p:cNvPicPr>
          <p:nvPr/>
        </p:nvPicPr>
        <p:blipFill>
          <a:blip r:embed="rId4"/>
          <a:stretch>
            <a:fillRect/>
          </a:stretch>
        </p:blipFill>
        <p:spPr>
          <a:xfrm>
            <a:off x="5975652" y="190080"/>
            <a:ext cx="692110" cy="679202"/>
          </a:xfrm>
          <a:prstGeom prst="rect">
            <a:avLst/>
          </a:prstGeom>
        </p:spPr>
      </p:pic>
      <p:sp>
        <p:nvSpPr>
          <p:cNvPr id="18" name="Rectangle: Rounded Corners 17">
            <a:extLst>
              <a:ext uri="{FF2B5EF4-FFF2-40B4-BE49-F238E27FC236}">
                <a16:creationId xmlns:a16="http://schemas.microsoft.com/office/drawing/2014/main" id="{E85C774E-B838-210E-40AF-0A6B2E95C6E1}"/>
              </a:ext>
            </a:extLst>
          </p:cNvPr>
          <p:cNvSpPr/>
          <p:nvPr/>
        </p:nvSpPr>
        <p:spPr>
          <a:xfrm>
            <a:off x="144670" y="1516310"/>
            <a:ext cx="6559800" cy="39574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C3BD9476-9C05-A389-5F6F-8D92B16F856E}"/>
              </a:ext>
            </a:extLst>
          </p:cNvPr>
          <p:cNvSpPr txBox="1"/>
          <p:nvPr/>
        </p:nvSpPr>
        <p:spPr>
          <a:xfrm>
            <a:off x="424966" y="5385919"/>
            <a:ext cx="6148998" cy="276999"/>
          </a:xfrm>
          <a:prstGeom prst="rect">
            <a:avLst/>
          </a:prstGeom>
          <a:noFill/>
        </p:spPr>
        <p:txBody>
          <a:bodyPr wrap="square" rtlCol="0">
            <a:spAutoFit/>
          </a:bodyPr>
          <a:lstStyle/>
          <a:p>
            <a:r>
              <a:rPr lang="en-US" sz="1200" dirty="0">
                <a:solidFill>
                  <a:srgbClr val="FF0000"/>
                </a:solidFill>
                <a:latin typeface="Arial Rounded MT Bold" panose="020F0704030504030204" pitchFamily="34" charset="0"/>
              </a:rPr>
              <a:t>Particles in a gas are more spread out.  They move randomly and freely.</a:t>
            </a:r>
            <a:endParaRPr lang="en-GB" sz="1200" dirty="0">
              <a:solidFill>
                <a:srgbClr val="FF0000"/>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6C1FF091-6BDC-85E1-BACB-28D12CD2FFE0}"/>
              </a:ext>
            </a:extLst>
          </p:cNvPr>
          <p:cNvSpPr txBox="1"/>
          <p:nvPr/>
        </p:nvSpPr>
        <p:spPr>
          <a:xfrm>
            <a:off x="454501" y="6106758"/>
            <a:ext cx="6148998" cy="276999"/>
          </a:xfrm>
          <a:prstGeom prst="rect">
            <a:avLst/>
          </a:prstGeom>
          <a:noFill/>
        </p:spPr>
        <p:txBody>
          <a:bodyPr wrap="square" rtlCol="0">
            <a:spAutoFit/>
          </a:bodyPr>
          <a:lstStyle/>
          <a:p>
            <a:r>
              <a:rPr lang="en-US" sz="1200" dirty="0">
                <a:solidFill>
                  <a:srgbClr val="FF0000"/>
                </a:solidFill>
                <a:latin typeface="Arial Rounded MT Bold" panose="020F0704030504030204" pitchFamily="34" charset="0"/>
              </a:rPr>
              <a:t>e.g. canister, gas cylinder</a:t>
            </a:r>
            <a:endParaRPr lang="en-GB" sz="1200" dirty="0">
              <a:solidFill>
                <a:srgbClr val="FF0000"/>
              </a:solidFill>
              <a:latin typeface="Arial Rounded MT Bold" panose="020F0704030504030204" pitchFamily="34" charset="0"/>
            </a:endParaRPr>
          </a:p>
        </p:txBody>
      </p:sp>
      <p:sp>
        <p:nvSpPr>
          <p:cNvPr id="6" name="TextBox 5">
            <a:extLst>
              <a:ext uri="{FF2B5EF4-FFF2-40B4-BE49-F238E27FC236}">
                <a16:creationId xmlns:a16="http://schemas.microsoft.com/office/drawing/2014/main" id="{3A12D233-211B-32CF-5FF2-9072F2D5770E}"/>
              </a:ext>
            </a:extLst>
          </p:cNvPr>
          <p:cNvSpPr txBox="1"/>
          <p:nvPr/>
        </p:nvSpPr>
        <p:spPr>
          <a:xfrm>
            <a:off x="424966" y="6850733"/>
            <a:ext cx="6148998" cy="276999"/>
          </a:xfrm>
          <a:prstGeom prst="rect">
            <a:avLst/>
          </a:prstGeom>
          <a:noFill/>
        </p:spPr>
        <p:txBody>
          <a:bodyPr wrap="square" rtlCol="0">
            <a:spAutoFit/>
          </a:bodyPr>
          <a:lstStyle/>
          <a:p>
            <a:r>
              <a:rPr lang="en-US" sz="1200" dirty="0">
                <a:solidFill>
                  <a:srgbClr val="FF0000"/>
                </a:solidFill>
                <a:latin typeface="Arial Rounded MT Bold" panose="020F0704030504030204" pitchFamily="34" charset="0"/>
              </a:rPr>
              <a:t>The particles of gas will hit the walls inside the canister. </a:t>
            </a:r>
            <a:endParaRPr lang="en-GB" sz="1200" dirty="0">
              <a:solidFill>
                <a:srgbClr val="FF0000"/>
              </a:solidFill>
              <a:latin typeface="Arial Rounded MT Bold" panose="020F0704030504030204" pitchFamily="34" charset="0"/>
            </a:endParaRPr>
          </a:p>
        </p:txBody>
      </p:sp>
      <p:sp>
        <p:nvSpPr>
          <p:cNvPr id="7" name="TextBox 6">
            <a:extLst>
              <a:ext uri="{FF2B5EF4-FFF2-40B4-BE49-F238E27FC236}">
                <a16:creationId xmlns:a16="http://schemas.microsoft.com/office/drawing/2014/main" id="{D8B6D6EE-D34E-757C-C751-CD6111EB83B9}"/>
              </a:ext>
            </a:extLst>
          </p:cNvPr>
          <p:cNvSpPr txBox="1"/>
          <p:nvPr/>
        </p:nvSpPr>
        <p:spPr>
          <a:xfrm>
            <a:off x="454501" y="7740182"/>
            <a:ext cx="6148998" cy="461665"/>
          </a:xfrm>
          <a:prstGeom prst="rect">
            <a:avLst/>
          </a:prstGeom>
          <a:noFill/>
        </p:spPr>
        <p:txBody>
          <a:bodyPr wrap="square" rtlCol="0">
            <a:spAutoFit/>
          </a:bodyPr>
          <a:lstStyle/>
          <a:p>
            <a:r>
              <a:rPr lang="en-US" sz="1200" dirty="0">
                <a:solidFill>
                  <a:srgbClr val="FF0000"/>
                </a:solidFill>
                <a:latin typeface="Arial Rounded MT Bold" panose="020F0704030504030204" pitchFamily="34" charset="0"/>
              </a:rPr>
              <a:t>Force the particles into a smaller space </a:t>
            </a:r>
          </a:p>
          <a:p>
            <a:r>
              <a:rPr lang="en-GB" sz="1200" dirty="0">
                <a:solidFill>
                  <a:srgbClr val="FF0000"/>
                </a:solidFill>
                <a:latin typeface="Arial Rounded MT Bold" panose="020F0704030504030204" pitchFamily="34" charset="0"/>
              </a:rPr>
              <a:t>increase the temperature </a:t>
            </a:r>
          </a:p>
        </p:txBody>
      </p:sp>
      <p:sp>
        <p:nvSpPr>
          <p:cNvPr id="8" name="TextBox 7">
            <a:extLst>
              <a:ext uri="{FF2B5EF4-FFF2-40B4-BE49-F238E27FC236}">
                <a16:creationId xmlns:a16="http://schemas.microsoft.com/office/drawing/2014/main" id="{932B4118-CD5A-E344-DAFB-B4FB39ABB017}"/>
              </a:ext>
            </a:extLst>
          </p:cNvPr>
          <p:cNvSpPr txBox="1"/>
          <p:nvPr/>
        </p:nvSpPr>
        <p:spPr>
          <a:xfrm>
            <a:off x="424966" y="8675797"/>
            <a:ext cx="6148998" cy="276999"/>
          </a:xfrm>
          <a:prstGeom prst="rect">
            <a:avLst/>
          </a:prstGeom>
          <a:noFill/>
        </p:spPr>
        <p:txBody>
          <a:bodyPr wrap="square" rtlCol="0">
            <a:spAutoFit/>
          </a:bodyPr>
          <a:lstStyle/>
          <a:p>
            <a:r>
              <a:rPr lang="en-US" sz="1200" dirty="0">
                <a:solidFill>
                  <a:srgbClr val="FF0000"/>
                </a:solidFill>
                <a:latin typeface="Arial Rounded MT Bold" panose="020F0704030504030204" pitchFamily="34" charset="0"/>
              </a:rPr>
              <a:t>It would burst as the pressure would become too high</a:t>
            </a:r>
            <a:endParaRPr lang="en-GB" sz="1200"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21672797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20</TotalTime>
  <Words>1508</Words>
  <Application>Microsoft Office PowerPoint</Application>
  <PresentationFormat>A4 Paper (210x297 mm)</PresentationFormat>
  <Paragraphs>219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Developing Experts</dc:creator>
  <cp:lastModifiedBy>Developing Experts</cp:lastModifiedBy>
  <cp:revision>3</cp:revision>
  <dcterms:created xsi:type="dcterms:W3CDTF">2023-07-13T15:05:17Z</dcterms:created>
  <dcterms:modified xsi:type="dcterms:W3CDTF">2023-09-01T10:47:13Z</dcterms:modified>
</cp:coreProperties>
</file>