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 id="257" r:id="rId3"/>
    <p:sldId id="258" r:id="rId4"/>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D4D6"/>
    <a:srgbClr val="00D4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9DCE63-2792-44C4-9EA3-FD673582A986}" v="2" dt="2022-08-10T16:49:39.3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334"/>
    <p:restoredTop sz="95915"/>
  </p:normalViewPr>
  <p:slideViewPr>
    <p:cSldViewPr snapToGrid="0" snapToObjects="1">
      <p:cViewPr>
        <p:scale>
          <a:sx n="130" d="100"/>
          <a:sy n="130" d="100"/>
        </p:scale>
        <p:origin x="2240" y="1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 Id="rId9"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GB"/>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2DBB4E2C-4581-EF49-9C59-5E7D689C4CEB}" type="datetimeFigureOut">
              <a:rPr lang="en-US" smtClean="0"/>
              <a:t>8/14/22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3388462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DBB4E2C-4581-EF49-9C59-5E7D689C4CEB}" type="datetimeFigureOut">
              <a:rPr lang="en-US" smtClean="0"/>
              <a:t>8/14/22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342678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DBB4E2C-4581-EF49-9C59-5E7D689C4CEB}" type="datetimeFigureOut">
              <a:rPr lang="en-US" smtClean="0"/>
              <a:t>8/14/22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1895875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DBB4E2C-4581-EF49-9C59-5E7D689C4CEB}" type="datetimeFigureOut">
              <a:rPr lang="en-US" smtClean="0"/>
              <a:t>8/14/22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3600952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GB"/>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2DBB4E2C-4581-EF49-9C59-5E7D689C4CEB}" type="datetimeFigureOut">
              <a:rPr lang="en-US" smtClean="0"/>
              <a:t>8/14/22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1008553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2DBB4E2C-4581-EF49-9C59-5E7D689C4CEB}" type="datetimeFigureOut">
              <a:rPr lang="en-US" smtClean="0"/>
              <a:t>8/14/22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3886384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GB"/>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2DBB4E2C-4581-EF49-9C59-5E7D689C4CEB}" type="datetimeFigureOut">
              <a:rPr lang="en-US" smtClean="0"/>
              <a:t>8/14/22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3286293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2DBB4E2C-4581-EF49-9C59-5E7D689C4CEB}" type="datetimeFigureOut">
              <a:rPr lang="en-US" smtClean="0"/>
              <a:t>8/14/22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270779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BB4E2C-4581-EF49-9C59-5E7D689C4CEB}" type="datetimeFigureOut">
              <a:rPr lang="en-US" smtClean="0"/>
              <a:t>8/14/22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2061593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GB"/>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2DBB4E2C-4581-EF49-9C59-5E7D689C4CEB}" type="datetimeFigureOut">
              <a:rPr lang="en-US" smtClean="0"/>
              <a:t>8/14/22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2254500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GB"/>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2DBB4E2C-4581-EF49-9C59-5E7D689C4CEB}" type="datetimeFigureOut">
              <a:rPr lang="en-US" smtClean="0"/>
              <a:t>8/14/22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48252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png"/><Relationship Id="rId3" Type="http://schemas.openxmlformats.org/officeDocument/2006/relationships/slideLayout" Target="../slideLayouts/slideLayout3.xml"/><Relationship Id="rId21" Type="http://schemas.openxmlformats.org/officeDocument/2006/relationships/image" Target="../media/image9.png"/><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20"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image" Target="../media/image7.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8101B3F-8539-1144-B88A-9B4336C78CC6}"/>
              </a:ext>
            </a:extLst>
          </p:cNvPr>
          <p:cNvSpPr/>
          <p:nvPr userDrawn="1"/>
        </p:nvSpPr>
        <p:spPr>
          <a:xfrm>
            <a:off x="0" y="1"/>
            <a:ext cx="6858000" cy="1062318"/>
          </a:xfrm>
          <a:prstGeom prst="rect">
            <a:avLst/>
          </a:prstGeom>
          <a:solidFill>
            <a:srgbClr val="38D4D6"/>
          </a:solidFill>
          <a:ln>
            <a:solidFill>
              <a:srgbClr val="00D4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4" name="Rectangle 73">
            <a:extLst>
              <a:ext uri="{FF2B5EF4-FFF2-40B4-BE49-F238E27FC236}">
                <a16:creationId xmlns:a16="http://schemas.microsoft.com/office/drawing/2014/main" id="{8010129C-DE21-8048-81CD-0A17E3F06791}"/>
              </a:ext>
            </a:extLst>
          </p:cNvPr>
          <p:cNvSpPr/>
          <p:nvPr userDrawn="1"/>
        </p:nvSpPr>
        <p:spPr>
          <a:xfrm>
            <a:off x="0" y="9624786"/>
            <a:ext cx="6858000" cy="305322"/>
          </a:xfrm>
          <a:prstGeom prst="rect">
            <a:avLst/>
          </a:prstGeom>
          <a:solidFill>
            <a:srgbClr val="38D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2DBB4E2C-4581-EF49-9C59-5E7D689C4CEB}" type="datetimeFigureOut">
              <a:rPr lang="en-US" smtClean="0"/>
              <a:t>8/14/22</a:t>
            </a:fld>
            <a:endParaRPr 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48" name="Rounded Rectangle 47">
            <a:extLst>
              <a:ext uri="{FF2B5EF4-FFF2-40B4-BE49-F238E27FC236}">
                <a16:creationId xmlns:a16="http://schemas.microsoft.com/office/drawing/2014/main" id="{5F21B2FE-2CB9-314D-86D8-D78318E2AD4F}"/>
              </a:ext>
            </a:extLst>
          </p:cNvPr>
          <p:cNvSpPr/>
          <p:nvPr userDrawn="1"/>
        </p:nvSpPr>
        <p:spPr>
          <a:xfrm>
            <a:off x="170690" y="1216149"/>
            <a:ext cx="6503172" cy="8266803"/>
          </a:xfrm>
          <a:prstGeom prst="roundRect">
            <a:avLst>
              <a:gd name="adj" fmla="val 2594"/>
            </a:avLst>
          </a:prstGeom>
          <a:noFill/>
          <a:ln w="28575">
            <a:solidFill>
              <a:srgbClr val="38D4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Arial Rounded MT Bold" panose="020F0704030504030204" pitchFamily="34" charset="77"/>
            </a:endParaRP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418E394C-4933-7D42-AA73-05696ACF4D03}" type="slidenum">
              <a:rPr lang="en-US" smtClean="0"/>
              <a:t>‹#›</a:t>
            </a:fld>
            <a:endParaRPr lang="en-US"/>
          </a:p>
        </p:txBody>
      </p:sp>
      <p:pic>
        <p:nvPicPr>
          <p:cNvPr id="8" name="Picture 7" descr="A picture containing graphical user interface&#10;&#10;Description automatically generated">
            <a:extLst>
              <a:ext uri="{FF2B5EF4-FFF2-40B4-BE49-F238E27FC236}">
                <a16:creationId xmlns:a16="http://schemas.microsoft.com/office/drawing/2014/main" id="{41B44A78-DEC5-D24C-B5BF-AE444B4AFA04}"/>
              </a:ext>
            </a:extLst>
          </p:cNvPr>
          <p:cNvPicPr>
            <a:picLocks noChangeAspect="1"/>
          </p:cNvPicPr>
          <p:nvPr userDrawn="1"/>
        </p:nvPicPr>
        <p:blipFill rotWithShape="1">
          <a:blip r:embed="rId13">
            <a:biLevel thresh="50000"/>
          </a:blip>
          <a:srcRect r="67643"/>
          <a:stretch/>
        </p:blipFill>
        <p:spPr>
          <a:xfrm>
            <a:off x="170690" y="162670"/>
            <a:ext cx="751977" cy="717630"/>
          </a:xfrm>
          <a:prstGeom prst="rect">
            <a:avLst/>
          </a:prstGeom>
          <a:effectLst>
            <a:outerShdw blurRad="50800" dist="38100" dir="2700000" algn="tl" rotWithShape="0">
              <a:prstClr val="black">
                <a:alpha val="40000"/>
              </a:prstClr>
            </a:outerShdw>
          </a:effectLst>
        </p:spPr>
      </p:pic>
      <p:sp>
        <p:nvSpPr>
          <p:cNvPr id="14" name="Rounded Rectangle 13">
            <a:extLst>
              <a:ext uri="{FF2B5EF4-FFF2-40B4-BE49-F238E27FC236}">
                <a16:creationId xmlns:a16="http://schemas.microsoft.com/office/drawing/2014/main" id="{CDE91AF0-48A0-D047-A478-E61BE7191FA9}"/>
              </a:ext>
            </a:extLst>
          </p:cNvPr>
          <p:cNvSpPr/>
          <p:nvPr userDrawn="1"/>
        </p:nvSpPr>
        <p:spPr>
          <a:xfrm>
            <a:off x="1093357" y="177564"/>
            <a:ext cx="5580506" cy="717631"/>
          </a:xfrm>
          <a:prstGeom prst="round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Arial Rounded MT Bold" panose="020F0704030504030204" pitchFamily="34" charset="77"/>
            </a:endParaRPr>
          </a:p>
        </p:txBody>
      </p:sp>
      <p:grpSp>
        <p:nvGrpSpPr>
          <p:cNvPr id="19" name="Group 18">
            <a:extLst>
              <a:ext uri="{FF2B5EF4-FFF2-40B4-BE49-F238E27FC236}">
                <a16:creationId xmlns:a16="http://schemas.microsoft.com/office/drawing/2014/main" id="{C2B21BA9-0A97-A348-AD97-78CE6F2E44F2}"/>
              </a:ext>
            </a:extLst>
          </p:cNvPr>
          <p:cNvGrpSpPr/>
          <p:nvPr userDrawn="1"/>
        </p:nvGrpSpPr>
        <p:grpSpPr>
          <a:xfrm>
            <a:off x="529022" y="970622"/>
            <a:ext cx="382946" cy="382526"/>
            <a:chOff x="1761370" y="3168673"/>
            <a:chExt cx="751977" cy="717630"/>
          </a:xfrm>
          <a:effectLst>
            <a:outerShdw blurRad="50800" dist="38100" dir="2700000" algn="tl" rotWithShape="0">
              <a:prstClr val="black">
                <a:alpha val="40000"/>
              </a:prstClr>
            </a:outerShdw>
          </a:effectLst>
        </p:grpSpPr>
        <p:sp>
          <p:nvSpPr>
            <p:cNvPr id="20" name="Oval 19">
              <a:extLst>
                <a:ext uri="{FF2B5EF4-FFF2-40B4-BE49-F238E27FC236}">
                  <a16:creationId xmlns:a16="http://schemas.microsoft.com/office/drawing/2014/main" id="{06D1F272-9FB9-994A-86A7-2586DB1F8517}"/>
                </a:ext>
              </a:extLst>
            </p:cNvPr>
            <p:cNvSpPr/>
            <p:nvPr/>
          </p:nvSpPr>
          <p:spPr>
            <a:xfrm>
              <a:off x="1790881" y="3195510"/>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Doughnut 20">
              <a:extLst>
                <a:ext uri="{FF2B5EF4-FFF2-40B4-BE49-F238E27FC236}">
                  <a16:creationId xmlns:a16="http://schemas.microsoft.com/office/drawing/2014/main" id="{26E2CF78-6189-244B-98DA-66095B80B1F2}"/>
                </a:ext>
              </a:extLst>
            </p:cNvPr>
            <p:cNvSpPr/>
            <p:nvPr/>
          </p:nvSpPr>
          <p:spPr>
            <a:xfrm>
              <a:off x="1761370" y="3168673"/>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2" name="Picture 21" descr="Icon&#10;&#10;Description automatically generated">
              <a:extLst>
                <a:ext uri="{FF2B5EF4-FFF2-40B4-BE49-F238E27FC236}">
                  <a16:creationId xmlns:a16="http://schemas.microsoft.com/office/drawing/2014/main" id="{3AC6786D-CD08-804C-A834-BF1D845C4CFF}"/>
                </a:ext>
              </a:extLst>
            </p:cNvPr>
            <p:cNvPicPr>
              <a:picLocks noChangeAspect="1"/>
            </p:cNvPicPr>
            <p:nvPr/>
          </p:nvPicPr>
          <p:blipFill>
            <a:blip r:embed="rId14"/>
            <a:stretch>
              <a:fillRect/>
            </a:stretch>
          </p:blipFill>
          <p:spPr>
            <a:xfrm>
              <a:off x="1858226" y="3303380"/>
              <a:ext cx="586284" cy="492628"/>
            </a:xfrm>
            <a:prstGeom prst="rect">
              <a:avLst/>
            </a:prstGeom>
          </p:spPr>
        </p:pic>
      </p:grpSp>
      <p:grpSp>
        <p:nvGrpSpPr>
          <p:cNvPr id="23" name="Group 22">
            <a:extLst>
              <a:ext uri="{FF2B5EF4-FFF2-40B4-BE49-F238E27FC236}">
                <a16:creationId xmlns:a16="http://schemas.microsoft.com/office/drawing/2014/main" id="{EB5F4D00-67D5-6142-8955-53027972366A}"/>
              </a:ext>
            </a:extLst>
          </p:cNvPr>
          <p:cNvGrpSpPr/>
          <p:nvPr userDrawn="1"/>
        </p:nvGrpSpPr>
        <p:grpSpPr>
          <a:xfrm>
            <a:off x="958811" y="753404"/>
            <a:ext cx="651649" cy="631333"/>
            <a:chOff x="964200" y="1717382"/>
            <a:chExt cx="751977" cy="717630"/>
          </a:xfrm>
          <a:effectLst>
            <a:outerShdw blurRad="50800" dist="38100" dir="2700000" algn="tl" rotWithShape="0">
              <a:prstClr val="black">
                <a:alpha val="40000"/>
              </a:prstClr>
            </a:outerShdw>
          </a:effectLst>
        </p:grpSpPr>
        <p:sp>
          <p:nvSpPr>
            <p:cNvPr id="24" name="Oval 23">
              <a:extLst>
                <a:ext uri="{FF2B5EF4-FFF2-40B4-BE49-F238E27FC236}">
                  <a16:creationId xmlns:a16="http://schemas.microsoft.com/office/drawing/2014/main" id="{EA1D92D5-ACCE-F14E-91FD-5A28E8C4F33D}"/>
                </a:ext>
              </a:extLst>
            </p:cNvPr>
            <p:cNvSpPr/>
            <p:nvPr/>
          </p:nvSpPr>
          <p:spPr>
            <a:xfrm>
              <a:off x="993711" y="1744219"/>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Doughnut 24">
              <a:extLst>
                <a:ext uri="{FF2B5EF4-FFF2-40B4-BE49-F238E27FC236}">
                  <a16:creationId xmlns:a16="http://schemas.microsoft.com/office/drawing/2014/main" id="{E5A5648D-D0B1-D844-B1DB-FF9FC27347F8}"/>
                </a:ext>
              </a:extLst>
            </p:cNvPr>
            <p:cNvSpPr/>
            <p:nvPr/>
          </p:nvSpPr>
          <p:spPr>
            <a:xfrm>
              <a:off x="964200" y="1717382"/>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6" name="Picture 25" descr="Icon&#10;&#10;Description automatically generated">
              <a:extLst>
                <a:ext uri="{FF2B5EF4-FFF2-40B4-BE49-F238E27FC236}">
                  <a16:creationId xmlns:a16="http://schemas.microsoft.com/office/drawing/2014/main" id="{6F28909D-5650-7D48-B3DB-BB3D89F5521D}"/>
                </a:ext>
              </a:extLst>
            </p:cNvPr>
            <p:cNvPicPr>
              <a:picLocks noChangeAspect="1"/>
            </p:cNvPicPr>
            <p:nvPr/>
          </p:nvPicPr>
          <p:blipFill>
            <a:blip r:embed="rId15">
              <a:biLevel thresh="25000"/>
            </a:blip>
            <a:stretch>
              <a:fillRect/>
            </a:stretch>
          </p:blipFill>
          <p:spPr>
            <a:xfrm>
              <a:off x="1090624" y="1850961"/>
              <a:ext cx="516096" cy="365418"/>
            </a:xfrm>
            <a:prstGeom prst="rect">
              <a:avLst/>
            </a:prstGeom>
          </p:spPr>
        </p:pic>
      </p:grpSp>
      <p:grpSp>
        <p:nvGrpSpPr>
          <p:cNvPr id="28" name="Group 27">
            <a:extLst>
              <a:ext uri="{FF2B5EF4-FFF2-40B4-BE49-F238E27FC236}">
                <a16:creationId xmlns:a16="http://schemas.microsoft.com/office/drawing/2014/main" id="{44E2CF8D-FD41-784C-B0A5-4E0CE4FC588D}"/>
              </a:ext>
            </a:extLst>
          </p:cNvPr>
          <p:cNvGrpSpPr/>
          <p:nvPr userDrawn="1"/>
        </p:nvGrpSpPr>
        <p:grpSpPr>
          <a:xfrm>
            <a:off x="1694319" y="632875"/>
            <a:ext cx="544625" cy="523220"/>
            <a:chOff x="992741" y="2082272"/>
            <a:chExt cx="751977" cy="717630"/>
          </a:xfrm>
          <a:effectLst>
            <a:outerShdw blurRad="50800" dist="38100" dir="2700000" algn="tl" rotWithShape="0">
              <a:prstClr val="black">
                <a:alpha val="40000"/>
              </a:prstClr>
            </a:outerShdw>
          </a:effectLst>
        </p:grpSpPr>
        <p:sp>
          <p:nvSpPr>
            <p:cNvPr id="29" name="Oval 28">
              <a:extLst>
                <a:ext uri="{FF2B5EF4-FFF2-40B4-BE49-F238E27FC236}">
                  <a16:creationId xmlns:a16="http://schemas.microsoft.com/office/drawing/2014/main" id="{A4BFAE7E-54AE-6D42-8661-82A5CC0DE0CC}"/>
                </a:ext>
              </a:extLst>
            </p:cNvPr>
            <p:cNvSpPr/>
            <p:nvPr/>
          </p:nvSpPr>
          <p:spPr>
            <a:xfrm>
              <a:off x="1022252" y="2109109"/>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Doughnut 29">
              <a:extLst>
                <a:ext uri="{FF2B5EF4-FFF2-40B4-BE49-F238E27FC236}">
                  <a16:creationId xmlns:a16="http://schemas.microsoft.com/office/drawing/2014/main" id="{B8B9F8CD-EC84-B449-99AD-75067294D428}"/>
                </a:ext>
              </a:extLst>
            </p:cNvPr>
            <p:cNvSpPr/>
            <p:nvPr/>
          </p:nvSpPr>
          <p:spPr>
            <a:xfrm>
              <a:off x="992741" y="2082272"/>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1" name="Picture 30" descr="Icon&#10;&#10;Description automatically generated">
              <a:extLst>
                <a:ext uri="{FF2B5EF4-FFF2-40B4-BE49-F238E27FC236}">
                  <a16:creationId xmlns:a16="http://schemas.microsoft.com/office/drawing/2014/main" id="{DEE8E5FB-B26A-4841-BC98-C868BDFB867C}"/>
                </a:ext>
              </a:extLst>
            </p:cNvPr>
            <p:cNvPicPr>
              <a:picLocks noChangeAspect="1"/>
            </p:cNvPicPr>
            <p:nvPr/>
          </p:nvPicPr>
          <p:blipFill>
            <a:blip r:embed="rId16"/>
            <a:stretch>
              <a:fillRect/>
            </a:stretch>
          </p:blipFill>
          <p:spPr>
            <a:xfrm>
              <a:off x="1124027" y="2244941"/>
              <a:ext cx="489403" cy="340202"/>
            </a:xfrm>
            <a:prstGeom prst="rect">
              <a:avLst/>
            </a:prstGeom>
          </p:spPr>
        </p:pic>
      </p:grpSp>
      <p:grpSp>
        <p:nvGrpSpPr>
          <p:cNvPr id="32" name="Group 31">
            <a:extLst>
              <a:ext uri="{FF2B5EF4-FFF2-40B4-BE49-F238E27FC236}">
                <a16:creationId xmlns:a16="http://schemas.microsoft.com/office/drawing/2014/main" id="{AD8A33FB-C49C-6A49-8591-7859D49173CA}"/>
              </a:ext>
            </a:extLst>
          </p:cNvPr>
          <p:cNvGrpSpPr/>
          <p:nvPr userDrawn="1"/>
        </p:nvGrpSpPr>
        <p:grpSpPr>
          <a:xfrm>
            <a:off x="2308049" y="743153"/>
            <a:ext cx="583454" cy="651836"/>
            <a:chOff x="2217067" y="1917395"/>
            <a:chExt cx="761257" cy="807096"/>
          </a:xfrm>
          <a:effectLst>
            <a:outerShdw blurRad="50800" dist="38100" dir="2700000" algn="tl" rotWithShape="0">
              <a:prstClr val="black">
                <a:alpha val="40000"/>
              </a:prstClr>
            </a:outerShdw>
          </a:effectLst>
        </p:grpSpPr>
        <p:sp>
          <p:nvSpPr>
            <p:cNvPr id="33" name="Oval 32">
              <a:extLst>
                <a:ext uri="{FF2B5EF4-FFF2-40B4-BE49-F238E27FC236}">
                  <a16:creationId xmlns:a16="http://schemas.microsoft.com/office/drawing/2014/main" id="{7649D984-31B6-994E-AA35-D29D42209B2A}"/>
                </a:ext>
              </a:extLst>
            </p:cNvPr>
            <p:cNvSpPr/>
            <p:nvPr/>
          </p:nvSpPr>
          <p:spPr>
            <a:xfrm>
              <a:off x="2255858" y="1981892"/>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Doughnut 33">
              <a:extLst>
                <a:ext uri="{FF2B5EF4-FFF2-40B4-BE49-F238E27FC236}">
                  <a16:creationId xmlns:a16="http://schemas.microsoft.com/office/drawing/2014/main" id="{C38F7472-BFC1-974C-B509-AEA999D6AF1F}"/>
                </a:ext>
              </a:extLst>
            </p:cNvPr>
            <p:cNvSpPr/>
            <p:nvPr/>
          </p:nvSpPr>
          <p:spPr>
            <a:xfrm>
              <a:off x="2226347" y="1955055"/>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5" name="Picture 34" descr="A white windmill with a black background&#10;&#10;Description automatically generated with medium confidence">
              <a:extLst>
                <a:ext uri="{FF2B5EF4-FFF2-40B4-BE49-F238E27FC236}">
                  <a16:creationId xmlns:a16="http://schemas.microsoft.com/office/drawing/2014/main" id="{6C4233D9-51DE-2643-9552-EE55E78B545E}"/>
                </a:ext>
              </a:extLst>
            </p:cNvPr>
            <p:cNvPicPr>
              <a:picLocks noChangeAspect="1"/>
            </p:cNvPicPr>
            <p:nvPr/>
          </p:nvPicPr>
          <p:blipFill>
            <a:blip r:embed="rId17">
              <a:biLevel thresh="25000"/>
            </a:blip>
            <a:stretch>
              <a:fillRect/>
            </a:stretch>
          </p:blipFill>
          <p:spPr>
            <a:xfrm>
              <a:off x="2217067" y="1917395"/>
              <a:ext cx="751977" cy="807096"/>
            </a:xfrm>
            <a:prstGeom prst="rect">
              <a:avLst/>
            </a:prstGeom>
          </p:spPr>
        </p:pic>
      </p:grpSp>
      <p:grpSp>
        <p:nvGrpSpPr>
          <p:cNvPr id="36" name="Group 35">
            <a:extLst>
              <a:ext uri="{FF2B5EF4-FFF2-40B4-BE49-F238E27FC236}">
                <a16:creationId xmlns:a16="http://schemas.microsoft.com/office/drawing/2014/main" id="{76B950D6-C76F-7E4F-B476-5B5EA107CF93}"/>
              </a:ext>
            </a:extLst>
          </p:cNvPr>
          <p:cNvGrpSpPr/>
          <p:nvPr userDrawn="1"/>
        </p:nvGrpSpPr>
        <p:grpSpPr>
          <a:xfrm>
            <a:off x="2954801" y="632875"/>
            <a:ext cx="549161" cy="523220"/>
            <a:chOff x="2954801" y="632875"/>
            <a:chExt cx="549161" cy="523220"/>
          </a:xfrm>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7D7C4E6C-B1CD-A54C-A14D-61C32B6C3C19}"/>
                </a:ext>
              </a:extLst>
            </p:cNvPr>
            <p:cNvSpPr/>
            <p:nvPr/>
          </p:nvSpPr>
          <p:spPr>
            <a:xfrm>
              <a:off x="2976353" y="652442"/>
              <a:ext cx="510880" cy="48408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Doughnut 37">
              <a:extLst>
                <a:ext uri="{FF2B5EF4-FFF2-40B4-BE49-F238E27FC236}">
                  <a16:creationId xmlns:a16="http://schemas.microsoft.com/office/drawing/2014/main" id="{18164CD0-6C49-B540-8BB6-57599C3AB6AB}"/>
                </a:ext>
              </a:extLst>
            </p:cNvPr>
            <p:cNvSpPr/>
            <p:nvPr/>
          </p:nvSpPr>
          <p:spPr>
            <a:xfrm>
              <a:off x="2954801" y="632875"/>
              <a:ext cx="549161" cy="52322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9" name="Picture 38" descr="Icon&#10;&#10;Description automatically generated">
              <a:extLst>
                <a:ext uri="{FF2B5EF4-FFF2-40B4-BE49-F238E27FC236}">
                  <a16:creationId xmlns:a16="http://schemas.microsoft.com/office/drawing/2014/main" id="{4928C1B4-5D8C-4A40-A782-7C76604F9673}"/>
                </a:ext>
              </a:extLst>
            </p:cNvPr>
            <p:cNvPicPr>
              <a:picLocks noChangeAspect="1"/>
            </p:cNvPicPr>
            <p:nvPr/>
          </p:nvPicPr>
          <p:blipFill>
            <a:blip r:embed="rId18"/>
            <a:stretch>
              <a:fillRect/>
            </a:stretch>
          </p:blipFill>
          <p:spPr>
            <a:xfrm>
              <a:off x="3016500" y="670402"/>
              <a:ext cx="456198" cy="430854"/>
            </a:xfrm>
            <a:prstGeom prst="rect">
              <a:avLst/>
            </a:prstGeom>
          </p:spPr>
        </p:pic>
      </p:grpSp>
      <p:grpSp>
        <p:nvGrpSpPr>
          <p:cNvPr id="40" name="Group 39">
            <a:extLst>
              <a:ext uri="{FF2B5EF4-FFF2-40B4-BE49-F238E27FC236}">
                <a16:creationId xmlns:a16="http://schemas.microsoft.com/office/drawing/2014/main" id="{8A745CA7-2FAE-A74B-B836-F213D3AB0288}"/>
              </a:ext>
            </a:extLst>
          </p:cNvPr>
          <p:cNvGrpSpPr/>
          <p:nvPr userDrawn="1"/>
        </p:nvGrpSpPr>
        <p:grpSpPr>
          <a:xfrm>
            <a:off x="3566338" y="803603"/>
            <a:ext cx="471358" cy="441555"/>
            <a:chOff x="1866422" y="1624526"/>
            <a:chExt cx="751977" cy="717630"/>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12292627-70BA-9D4E-B3C4-D98880050930}"/>
                </a:ext>
              </a:extLst>
            </p:cNvPr>
            <p:cNvSpPr/>
            <p:nvPr/>
          </p:nvSpPr>
          <p:spPr>
            <a:xfrm>
              <a:off x="1895933" y="1651363"/>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Doughnut 41">
              <a:extLst>
                <a:ext uri="{FF2B5EF4-FFF2-40B4-BE49-F238E27FC236}">
                  <a16:creationId xmlns:a16="http://schemas.microsoft.com/office/drawing/2014/main" id="{3B92D7D0-ABEC-7340-B99B-D47F7AF193E6}"/>
                </a:ext>
              </a:extLst>
            </p:cNvPr>
            <p:cNvSpPr/>
            <p:nvPr/>
          </p:nvSpPr>
          <p:spPr>
            <a:xfrm>
              <a:off x="1866422" y="1624526"/>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3" name="Picture 64" descr="Free White Tractor 2 Icon - Download White Tractor 2 Icon">
              <a:extLst>
                <a:ext uri="{FF2B5EF4-FFF2-40B4-BE49-F238E27FC236}">
                  <a16:creationId xmlns:a16="http://schemas.microsoft.com/office/drawing/2014/main" id="{711159AB-C0F0-C84D-9F8C-317BAD5BBDB4}"/>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011680" y="1752611"/>
              <a:ext cx="461459" cy="46145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4" name="Group 43">
            <a:extLst>
              <a:ext uri="{FF2B5EF4-FFF2-40B4-BE49-F238E27FC236}">
                <a16:creationId xmlns:a16="http://schemas.microsoft.com/office/drawing/2014/main" id="{66C736AC-61D9-B149-AD8A-260AA4BF14C7}"/>
              </a:ext>
            </a:extLst>
          </p:cNvPr>
          <p:cNvGrpSpPr/>
          <p:nvPr userDrawn="1"/>
        </p:nvGrpSpPr>
        <p:grpSpPr>
          <a:xfrm>
            <a:off x="4107579" y="786105"/>
            <a:ext cx="359960" cy="338627"/>
            <a:chOff x="3824288" y="1662211"/>
            <a:chExt cx="471358" cy="44155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824DBF84-3E25-8543-848C-FC29AFA98D39}"/>
                </a:ext>
              </a:extLst>
            </p:cNvPr>
            <p:cNvSpPr/>
            <p:nvPr/>
          </p:nvSpPr>
          <p:spPr>
            <a:xfrm>
              <a:off x="3842786" y="1678724"/>
              <a:ext cx="438500" cy="408530"/>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Doughnut 45">
              <a:extLst>
                <a:ext uri="{FF2B5EF4-FFF2-40B4-BE49-F238E27FC236}">
                  <a16:creationId xmlns:a16="http://schemas.microsoft.com/office/drawing/2014/main" id="{C4FF9713-19EB-0648-ADE9-B4E3B88D8434}"/>
                </a:ext>
              </a:extLst>
            </p:cNvPr>
            <p:cNvSpPr/>
            <p:nvPr/>
          </p:nvSpPr>
          <p:spPr>
            <a:xfrm>
              <a:off x="3824288" y="1662211"/>
              <a:ext cx="471358" cy="441555"/>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7" name="Picture 78" descr="icon_pawCross - Riverside Veterinary Hospital">
              <a:extLst>
                <a:ext uri="{FF2B5EF4-FFF2-40B4-BE49-F238E27FC236}">
                  <a16:creationId xmlns:a16="http://schemas.microsoft.com/office/drawing/2014/main" id="{23DF445E-363A-8342-8D88-1E753AC177EB}"/>
                </a:ext>
              </a:extLst>
            </p:cNvPr>
            <p:cNvPicPr>
              <a:picLocks noChangeAspect="1" noChangeArrowheads="1"/>
            </p:cNvPicPr>
            <p:nvPr/>
          </p:nvPicPr>
          <p:blipFill>
            <a:blip r:embed="rId20">
              <a:biLevel thresh="25000"/>
              <a:extLst>
                <a:ext uri="{28A0092B-C50C-407E-A947-70E740481C1C}">
                  <a14:useLocalDpi xmlns:a14="http://schemas.microsoft.com/office/drawing/2010/main" val="0"/>
                </a:ext>
              </a:extLst>
            </a:blip>
            <a:srcRect/>
            <a:stretch>
              <a:fillRect/>
            </a:stretch>
          </p:blipFill>
          <p:spPr bwMode="auto">
            <a:xfrm>
              <a:off x="3915340" y="1723116"/>
              <a:ext cx="289254" cy="2892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9" name="Group 48">
            <a:extLst>
              <a:ext uri="{FF2B5EF4-FFF2-40B4-BE49-F238E27FC236}">
                <a16:creationId xmlns:a16="http://schemas.microsoft.com/office/drawing/2014/main" id="{B71313CC-6D2C-7A4A-B20B-5A83695C3418}"/>
              </a:ext>
            </a:extLst>
          </p:cNvPr>
          <p:cNvGrpSpPr/>
          <p:nvPr userDrawn="1"/>
        </p:nvGrpSpPr>
        <p:grpSpPr>
          <a:xfrm>
            <a:off x="109492" y="9104209"/>
            <a:ext cx="751977" cy="717630"/>
            <a:chOff x="964200" y="1717382"/>
            <a:chExt cx="751977" cy="717630"/>
          </a:xfrm>
          <a:effectLst>
            <a:outerShdw blurRad="50800" dist="38100" dir="2700000" algn="tl" rotWithShape="0">
              <a:prstClr val="black">
                <a:alpha val="40000"/>
              </a:prstClr>
            </a:outerShdw>
          </a:effectLst>
        </p:grpSpPr>
        <p:sp>
          <p:nvSpPr>
            <p:cNvPr id="50" name="Oval 49">
              <a:extLst>
                <a:ext uri="{FF2B5EF4-FFF2-40B4-BE49-F238E27FC236}">
                  <a16:creationId xmlns:a16="http://schemas.microsoft.com/office/drawing/2014/main" id="{50E01630-E2F5-174B-83DF-537A81900714}"/>
                </a:ext>
              </a:extLst>
            </p:cNvPr>
            <p:cNvSpPr/>
            <p:nvPr/>
          </p:nvSpPr>
          <p:spPr>
            <a:xfrm>
              <a:off x="993711" y="1744219"/>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Doughnut 50">
              <a:extLst>
                <a:ext uri="{FF2B5EF4-FFF2-40B4-BE49-F238E27FC236}">
                  <a16:creationId xmlns:a16="http://schemas.microsoft.com/office/drawing/2014/main" id="{6FAB542D-0C59-0244-AD6A-01244F888810}"/>
                </a:ext>
              </a:extLst>
            </p:cNvPr>
            <p:cNvSpPr/>
            <p:nvPr/>
          </p:nvSpPr>
          <p:spPr>
            <a:xfrm>
              <a:off x="964200" y="1717382"/>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2" name="Picture 51" descr="Icon&#10;&#10;Description automatically generated">
              <a:extLst>
                <a:ext uri="{FF2B5EF4-FFF2-40B4-BE49-F238E27FC236}">
                  <a16:creationId xmlns:a16="http://schemas.microsoft.com/office/drawing/2014/main" id="{3DBB897D-8E00-3547-8E8F-78D872CBB94E}"/>
                </a:ext>
              </a:extLst>
            </p:cNvPr>
            <p:cNvPicPr>
              <a:picLocks noChangeAspect="1"/>
            </p:cNvPicPr>
            <p:nvPr/>
          </p:nvPicPr>
          <p:blipFill>
            <a:blip r:embed="rId15">
              <a:biLevel thresh="25000"/>
            </a:blip>
            <a:stretch>
              <a:fillRect/>
            </a:stretch>
          </p:blipFill>
          <p:spPr>
            <a:xfrm>
              <a:off x="1090624" y="1850961"/>
              <a:ext cx="516096" cy="365418"/>
            </a:xfrm>
            <a:prstGeom prst="rect">
              <a:avLst/>
            </a:prstGeom>
          </p:spPr>
        </p:pic>
      </p:grpSp>
      <p:grpSp>
        <p:nvGrpSpPr>
          <p:cNvPr id="53" name="Group 52">
            <a:extLst>
              <a:ext uri="{FF2B5EF4-FFF2-40B4-BE49-F238E27FC236}">
                <a16:creationId xmlns:a16="http://schemas.microsoft.com/office/drawing/2014/main" id="{7FEB5046-EEC0-944C-9FA3-917ABACF70E9}"/>
              </a:ext>
            </a:extLst>
          </p:cNvPr>
          <p:cNvGrpSpPr/>
          <p:nvPr userDrawn="1"/>
        </p:nvGrpSpPr>
        <p:grpSpPr>
          <a:xfrm>
            <a:off x="931352" y="9222966"/>
            <a:ext cx="553044" cy="523220"/>
            <a:chOff x="992741" y="2082272"/>
            <a:chExt cx="751977" cy="717630"/>
          </a:xfrm>
          <a:effectLst>
            <a:outerShdw blurRad="50800" dist="38100" dir="2700000" algn="tl" rotWithShape="0">
              <a:prstClr val="black">
                <a:alpha val="40000"/>
              </a:prstClr>
            </a:outerShdw>
          </a:effectLst>
        </p:grpSpPr>
        <p:sp>
          <p:nvSpPr>
            <p:cNvPr id="54" name="Oval 53">
              <a:extLst>
                <a:ext uri="{FF2B5EF4-FFF2-40B4-BE49-F238E27FC236}">
                  <a16:creationId xmlns:a16="http://schemas.microsoft.com/office/drawing/2014/main" id="{36C2748E-7EDF-0045-9934-269FE6BD51FF}"/>
                </a:ext>
              </a:extLst>
            </p:cNvPr>
            <p:cNvSpPr/>
            <p:nvPr/>
          </p:nvSpPr>
          <p:spPr>
            <a:xfrm>
              <a:off x="1022252" y="2109109"/>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Doughnut 54">
              <a:extLst>
                <a:ext uri="{FF2B5EF4-FFF2-40B4-BE49-F238E27FC236}">
                  <a16:creationId xmlns:a16="http://schemas.microsoft.com/office/drawing/2014/main" id="{7AC17B1C-19BC-8E4D-99BD-B4A87386FAAB}"/>
                </a:ext>
              </a:extLst>
            </p:cNvPr>
            <p:cNvSpPr/>
            <p:nvPr/>
          </p:nvSpPr>
          <p:spPr>
            <a:xfrm>
              <a:off x="992741" y="2082272"/>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6" name="Picture 55" descr="Icon&#10;&#10;Description automatically generated">
              <a:extLst>
                <a:ext uri="{FF2B5EF4-FFF2-40B4-BE49-F238E27FC236}">
                  <a16:creationId xmlns:a16="http://schemas.microsoft.com/office/drawing/2014/main" id="{B400A263-037C-DF49-B3F9-733759DE7C8B}"/>
                </a:ext>
              </a:extLst>
            </p:cNvPr>
            <p:cNvPicPr>
              <a:picLocks noChangeAspect="1"/>
            </p:cNvPicPr>
            <p:nvPr/>
          </p:nvPicPr>
          <p:blipFill>
            <a:blip r:embed="rId16"/>
            <a:stretch>
              <a:fillRect/>
            </a:stretch>
          </p:blipFill>
          <p:spPr>
            <a:xfrm>
              <a:off x="1124027" y="2244941"/>
              <a:ext cx="489403" cy="340202"/>
            </a:xfrm>
            <a:prstGeom prst="rect">
              <a:avLst/>
            </a:prstGeom>
          </p:spPr>
        </p:pic>
      </p:grpSp>
      <p:grpSp>
        <p:nvGrpSpPr>
          <p:cNvPr id="57" name="Group 56">
            <a:extLst>
              <a:ext uri="{FF2B5EF4-FFF2-40B4-BE49-F238E27FC236}">
                <a16:creationId xmlns:a16="http://schemas.microsoft.com/office/drawing/2014/main" id="{AA07BC49-9362-AA4A-AE67-2FDF02A72B8D}"/>
              </a:ext>
            </a:extLst>
          </p:cNvPr>
          <p:cNvGrpSpPr/>
          <p:nvPr userDrawn="1"/>
        </p:nvGrpSpPr>
        <p:grpSpPr>
          <a:xfrm>
            <a:off x="1517966" y="9116399"/>
            <a:ext cx="583454" cy="651836"/>
            <a:chOff x="2217067" y="1917395"/>
            <a:chExt cx="761257" cy="807096"/>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E50BBAF5-B41A-6041-B20B-4B622F87C611}"/>
                </a:ext>
              </a:extLst>
            </p:cNvPr>
            <p:cNvSpPr/>
            <p:nvPr/>
          </p:nvSpPr>
          <p:spPr>
            <a:xfrm>
              <a:off x="2255858" y="1981892"/>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Doughnut 58">
              <a:extLst>
                <a:ext uri="{FF2B5EF4-FFF2-40B4-BE49-F238E27FC236}">
                  <a16:creationId xmlns:a16="http://schemas.microsoft.com/office/drawing/2014/main" id="{C4E069AB-60AB-7D47-9712-C57C7A64C4C7}"/>
                </a:ext>
              </a:extLst>
            </p:cNvPr>
            <p:cNvSpPr/>
            <p:nvPr/>
          </p:nvSpPr>
          <p:spPr>
            <a:xfrm>
              <a:off x="2226347" y="1955055"/>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0" name="Picture 59" descr="A white windmill with a black background&#10;&#10;Description automatically generated with medium confidence">
              <a:extLst>
                <a:ext uri="{FF2B5EF4-FFF2-40B4-BE49-F238E27FC236}">
                  <a16:creationId xmlns:a16="http://schemas.microsoft.com/office/drawing/2014/main" id="{A61B35EC-716F-434A-9357-5E4FEB90A7EE}"/>
                </a:ext>
              </a:extLst>
            </p:cNvPr>
            <p:cNvPicPr>
              <a:picLocks noChangeAspect="1"/>
            </p:cNvPicPr>
            <p:nvPr/>
          </p:nvPicPr>
          <p:blipFill>
            <a:blip r:embed="rId17">
              <a:biLevel thresh="25000"/>
            </a:blip>
            <a:stretch>
              <a:fillRect/>
            </a:stretch>
          </p:blipFill>
          <p:spPr>
            <a:xfrm>
              <a:off x="2217067" y="1917395"/>
              <a:ext cx="751977" cy="807096"/>
            </a:xfrm>
            <a:prstGeom prst="rect">
              <a:avLst/>
            </a:prstGeom>
          </p:spPr>
        </p:pic>
      </p:grpSp>
      <p:grpSp>
        <p:nvGrpSpPr>
          <p:cNvPr id="61" name="Group 60">
            <a:extLst>
              <a:ext uri="{FF2B5EF4-FFF2-40B4-BE49-F238E27FC236}">
                <a16:creationId xmlns:a16="http://schemas.microsoft.com/office/drawing/2014/main" id="{84BF47A7-49ED-8942-975A-E47E4F6A71D4}"/>
              </a:ext>
            </a:extLst>
          </p:cNvPr>
          <p:cNvGrpSpPr/>
          <p:nvPr userDrawn="1"/>
        </p:nvGrpSpPr>
        <p:grpSpPr>
          <a:xfrm>
            <a:off x="2185670" y="9271144"/>
            <a:ext cx="549161" cy="523220"/>
            <a:chOff x="2954801" y="632875"/>
            <a:chExt cx="549161" cy="523220"/>
          </a:xfrm>
          <a:effectLst>
            <a:outerShdw blurRad="50800" dist="38100" dir="2700000" algn="tl" rotWithShape="0">
              <a:prstClr val="black">
                <a:alpha val="40000"/>
              </a:prstClr>
            </a:outerShdw>
          </a:effectLst>
        </p:grpSpPr>
        <p:sp>
          <p:nvSpPr>
            <p:cNvPr id="62" name="Oval 61">
              <a:extLst>
                <a:ext uri="{FF2B5EF4-FFF2-40B4-BE49-F238E27FC236}">
                  <a16:creationId xmlns:a16="http://schemas.microsoft.com/office/drawing/2014/main" id="{CD5D9284-249C-4149-A070-DE30F1170136}"/>
                </a:ext>
              </a:extLst>
            </p:cNvPr>
            <p:cNvSpPr/>
            <p:nvPr/>
          </p:nvSpPr>
          <p:spPr>
            <a:xfrm>
              <a:off x="2976353" y="652442"/>
              <a:ext cx="510880" cy="48408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oughnut 62">
              <a:extLst>
                <a:ext uri="{FF2B5EF4-FFF2-40B4-BE49-F238E27FC236}">
                  <a16:creationId xmlns:a16="http://schemas.microsoft.com/office/drawing/2014/main" id="{2F2A9C05-4F65-5D4B-AF5A-8A7532412364}"/>
                </a:ext>
              </a:extLst>
            </p:cNvPr>
            <p:cNvSpPr/>
            <p:nvPr/>
          </p:nvSpPr>
          <p:spPr>
            <a:xfrm>
              <a:off x="2954801" y="632875"/>
              <a:ext cx="549161" cy="52322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4" name="Picture 63" descr="Icon&#10;&#10;Description automatically generated">
              <a:extLst>
                <a:ext uri="{FF2B5EF4-FFF2-40B4-BE49-F238E27FC236}">
                  <a16:creationId xmlns:a16="http://schemas.microsoft.com/office/drawing/2014/main" id="{7AF9B16C-6CF8-EE45-A9AA-044D8F5F54B6}"/>
                </a:ext>
              </a:extLst>
            </p:cNvPr>
            <p:cNvPicPr>
              <a:picLocks noChangeAspect="1"/>
            </p:cNvPicPr>
            <p:nvPr/>
          </p:nvPicPr>
          <p:blipFill>
            <a:blip r:embed="rId18"/>
            <a:stretch>
              <a:fillRect/>
            </a:stretch>
          </p:blipFill>
          <p:spPr>
            <a:xfrm>
              <a:off x="3016500" y="670402"/>
              <a:ext cx="456198" cy="430854"/>
            </a:xfrm>
            <a:prstGeom prst="rect">
              <a:avLst/>
            </a:prstGeom>
          </p:spPr>
        </p:pic>
      </p:grpSp>
      <p:grpSp>
        <p:nvGrpSpPr>
          <p:cNvPr id="65" name="Group 64">
            <a:extLst>
              <a:ext uri="{FF2B5EF4-FFF2-40B4-BE49-F238E27FC236}">
                <a16:creationId xmlns:a16="http://schemas.microsoft.com/office/drawing/2014/main" id="{5E592DFA-B0D6-E549-8D1B-42D69008507E}"/>
              </a:ext>
            </a:extLst>
          </p:cNvPr>
          <p:cNvGrpSpPr/>
          <p:nvPr userDrawn="1"/>
        </p:nvGrpSpPr>
        <p:grpSpPr>
          <a:xfrm>
            <a:off x="2787601" y="9410155"/>
            <a:ext cx="471358" cy="441555"/>
            <a:chOff x="1866422" y="1624526"/>
            <a:chExt cx="751977" cy="717630"/>
          </a:xfrm>
          <a:effectLst>
            <a:outerShdw blurRad="50800" dist="38100" dir="2700000" algn="tl" rotWithShape="0">
              <a:prstClr val="black">
                <a:alpha val="40000"/>
              </a:prstClr>
            </a:outerShdw>
          </a:effectLst>
        </p:grpSpPr>
        <p:sp>
          <p:nvSpPr>
            <p:cNvPr id="66" name="Oval 65">
              <a:extLst>
                <a:ext uri="{FF2B5EF4-FFF2-40B4-BE49-F238E27FC236}">
                  <a16:creationId xmlns:a16="http://schemas.microsoft.com/office/drawing/2014/main" id="{09B3804F-0F58-114F-9A11-0AEC681C339A}"/>
                </a:ext>
              </a:extLst>
            </p:cNvPr>
            <p:cNvSpPr/>
            <p:nvPr/>
          </p:nvSpPr>
          <p:spPr>
            <a:xfrm>
              <a:off x="1895933" y="1651363"/>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Doughnut 66">
              <a:extLst>
                <a:ext uri="{FF2B5EF4-FFF2-40B4-BE49-F238E27FC236}">
                  <a16:creationId xmlns:a16="http://schemas.microsoft.com/office/drawing/2014/main" id="{FA235583-E248-9440-B893-DF03B22293D2}"/>
                </a:ext>
              </a:extLst>
            </p:cNvPr>
            <p:cNvSpPr/>
            <p:nvPr/>
          </p:nvSpPr>
          <p:spPr>
            <a:xfrm>
              <a:off x="1866422" y="1624526"/>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8" name="Picture 64" descr="Free White Tractor 2 Icon - Download White Tractor 2 Icon">
              <a:extLst>
                <a:ext uri="{FF2B5EF4-FFF2-40B4-BE49-F238E27FC236}">
                  <a16:creationId xmlns:a16="http://schemas.microsoft.com/office/drawing/2014/main" id="{CAF65119-CD05-3C4B-8A45-4B71F0D07D93}"/>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011680" y="1752611"/>
              <a:ext cx="461459" cy="46145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9" name="Group 68">
            <a:extLst>
              <a:ext uri="{FF2B5EF4-FFF2-40B4-BE49-F238E27FC236}">
                <a16:creationId xmlns:a16="http://schemas.microsoft.com/office/drawing/2014/main" id="{6E94754A-6FAA-8448-ABBF-8477EA8E4F7C}"/>
              </a:ext>
            </a:extLst>
          </p:cNvPr>
          <p:cNvGrpSpPr/>
          <p:nvPr userDrawn="1"/>
        </p:nvGrpSpPr>
        <p:grpSpPr>
          <a:xfrm>
            <a:off x="3333137" y="9375345"/>
            <a:ext cx="359960" cy="338627"/>
            <a:chOff x="3824288" y="1662211"/>
            <a:chExt cx="471358" cy="441555"/>
          </a:xfrm>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8A0F034D-3565-504F-AD63-1D0F441152E4}"/>
                </a:ext>
              </a:extLst>
            </p:cNvPr>
            <p:cNvSpPr/>
            <p:nvPr/>
          </p:nvSpPr>
          <p:spPr>
            <a:xfrm>
              <a:off x="3842786" y="1678724"/>
              <a:ext cx="438500" cy="408530"/>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oughnut 70">
              <a:extLst>
                <a:ext uri="{FF2B5EF4-FFF2-40B4-BE49-F238E27FC236}">
                  <a16:creationId xmlns:a16="http://schemas.microsoft.com/office/drawing/2014/main" id="{17B5972D-23B3-514A-A606-7D708CC3117F}"/>
                </a:ext>
              </a:extLst>
            </p:cNvPr>
            <p:cNvSpPr/>
            <p:nvPr/>
          </p:nvSpPr>
          <p:spPr>
            <a:xfrm>
              <a:off x="3824288" y="1662211"/>
              <a:ext cx="471358" cy="441555"/>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2" name="Picture 78" descr="icon_pawCross - Riverside Veterinary Hospital">
              <a:extLst>
                <a:ext uri="{FF2B5EF4-FFF2-40B4-BE49-F238E27FC236}">
                  <a16:creationId xmlns:a16="http://schemas.microsoft.com/office/drawing/2014/main" id="{1EBCF347-0EE3-DB42-9616-AB35F8D44CC8}"/>
                </a:ext>
              </a:extLst>
            </p:cNvPr>
            <p:cNvPicPr>
              <a:picLocks noChangeAspect="1" noChangeArrowheads="1"/>
            </p:cNvPicPr>
            <p:nvPr/>
          </p:nvPicPr>
          <p:blipFill>
            <a:blip r:embed="rId20">
              <a:biLevel thresh="25000"/>
              <a:extLst>
                <a:ext uri="{28A0092B-C50C-407E-A947-70E740481C1C}">
                  <a14:useLocalDpi xmlns:a14="http://schemas.microsoft.com/office/drawing/2010/main" val="0"/>
                </a:ext>
              </a:extLst>
            </a:blip>
            <a:srcRect/>
            <a:stretch>
              <a:fillRect/>
            </a:stretch>
          </p:blipFill>
          <p:spPr bwMode="auto">
            <a:xfrm>
              <a:off x="3915340" y="1723116"/>
              <a:ext cx="289254" cy="289254"/>
            </a:xfrm>
            <a:prstGeom prst="rect">
              <a:avLst/>
            </a:prstGeom>
            <a:noFill/>
            <a:extLst>
              <a:ext uri="{909E8E84-426E-40DD-AFC4-6F175D3DCCD1}">
                <a14:hiddenFill xmlns:a14="http://schemas.microsoft.com/office/drawing/2010/main">
                  <a:solidFill>
                    <a:srgbClr val="FFFFFF"/>
                  </a:solidFill>
                </a14:hiddenFill>
              </a:ext>
            </a:extLst>
          </p:spPr>
        </p:pic>
      </p:grpSp>
      <p:sp>
        <p:nvSpPr>
          <p:cNvPr id="73" name="TextBox 72">
            <a:extLst>
              <a:ext uri="{FF2B5EF4-FFF2-40B4-BE49-F238E27FC236}">
                <a16:creationId xmlns:a16="http://schemas.microsoft.com/office/drawing/2014/main" id="{0AAE790E-063E-3C4D-8303-32489B151F4D}"/>
              </a:ext>
            </a:extLst>
          </p:cNvPr>
          <p:cNvSpPr txBox="1"/>
          <p:nvPr userDrawn="1"/>
        </p:nvSpPr>
        <p:spPr>
          <a:xfrm>
            <a:off x="3820205" y="9669885"/>
            <a:ext cx="2942598" cy="215444"/>
          </a:xfrm>
          <a:prstGeom prst="rect">
            <a:avLst/>
          </a:prstGeom>
          <a:noFill/>
        </p:spPr>
        <p:txBody>
          <a:bodyPr wrap="square" rtlCol="0">
            <a:spAutoFit/>
          </a:bodyPr>
          <a:lstStyle/>
          <a:p>
            <a:pPr algn="r"/>
            <a:r>
              <a:rPr lang="en-US" sz="800" dirty="0">
                <a:solidFill>
                  <a:schemeClr val="bg1"/>
                </a:solidFill>
                <a:latin typeface="Arial Rounded MT Bold" panose="020F0704030504030204" pitchFamily="34" charset="77"/>
              </a:rPr>
              <a:t>Developing Experts Copyright 2022 All Right Reserved</a:t>
            </a:r>
          </a:p>
        </p:txBody>
      </p:sp>
      <p:sp>
        <p:nvSpPr>
          <p:cNvPr id="17" name="TextBox 16">
            <a:extLst>
              <a:ext uri="{FF2B5EF4-FFF2-40B4-BE49-F238E27FC236}">
                <a16:creationId xmlns:a16="http://schemas.microsoft.com/office/drawing/2014/main" id="{0BD8D81E-9B1A-6943-A643-B5397163ABB3}"/>
              </a:ext>
            </a:extLst>
          </p:cNvPr>
          <p:cNvSpPr txBox="1"/>
          <p:nvPr userDrawn="1"/>
        </p:nvSpPr>
        <p:spPr>
          <a:xfrm>
            <a:off x="4359712" y="874412"/>
            <a:ext cx="1305618" cy="215444"/>
          </a:xfrm>
          <a:prstGeom prst="rect">
            <a:avLst/>
          </a:prstGeom>
          <a:noFill/>
        </p:spPr>
        <p:txBody>
          <a:bodyPr wrap="square" rtlCol="0">
            <a:spAutoFit/>
          </a:bodyPr>
          <a:lstStyle/>
          <a:p>
            <a:pPr algn="r"/>
            <a:r>
              <a:rPr lang="en-US" sz="800" dirty="0">
                <a:solidFill>
                  <a:schemeClr val="bg1"/>
                </a:solidFill>
                <a:latin typeface="Arial Rounded MT Bold" panose="020F0704030504030204" pitchFamily="34" charset="77"/>
              </a:rPr>
              <a:t>MA Code: KS4-21-05</a:t>
            </a:r>
          </a:p>
        </p:txBody>
      </p:sp>
      <p:sp>
        <p:nvSpPr>
          <p:cNvPr id="15" name="TextBox 14">
            <a:extLst>
              <a:ext uri="{FF2B5EF4-FFF2-40B4-BE49-F238E27FC236}">
                <a16:creationId xmlns:a16="http://schemas.microsoft.com/office/drawing/2014/main" id="{30C79EAA-F84D-3449-852F-32464B608F19}"/>
              </a:ext>
            </a:extLst>
          </p:cNvPr>
          <p:cNvSpPr txBox="1"/>
          <p:nvPr userDrawn="1"/>
        </p:nvSpPr>
        <p:spPr>
          <a:xfrm>
            <a:off x="1112885" y="184705"/>
            <a:ext cx="5731668" cy="461665"/>
          </a:xfrm>
          <a:prstGeom prst="rect">
            <a:avLst/>
          </a:prstGeom>
          <a:noFill/>
        </p:spPr>
        <p:txBody>
          <a:bodyPr wrap="square" rtlCol="0">
            <a:spAutoFit/>
          </a:bodyPr>
          <a:lstStyle/>
          <a:p>
            <a:r>
              <a:rPr lang="en-US" sz="1200" dirty="0">
                <a:solidFill>
                  <a:schemeClr val="bg1"/>
                </a:solidFill>
                <a:latin typeface="Arial Rounded MT Bold" panose="020F0704030504030204" pitchFamily="34" charset="77"/>
              </a:rPr>
              <a:t>Mission Assignment: Explore the Properties of Alpha, Beta and</a:t>
            </a:r>
          </a:p>
          <a:p>
            <a:r>
              <a:rPr lang="en-US" sz="1200" dirty="0">
                <a:solidFill>
                  <a:schemeClr val="bg1"/>
                </a:solidFill>
                <a:latin typeface="Arial Rounded MT Bold" panose="020F0704030504030204" pitchFamily="34" charset="77"/>
              </a:rPr>
              <a:t>Gamma Radiation</a:t>
            </a:r>
            <a:endParaRPr lang="en-US" sz="1100" dirty="0">
              <a:solidFill>
                <a:schemeClr val="bg1"/>
              </a:solidFill>
              <a:latin typeface="Arial Rounded MT Bold" panose="020F0704030504030204" pitchFamily="34" charset="77"/>
            </a:endParaRPr>
          </a:p>
        </p:txBody>
      </p:sp>
      <p:pic>
        <p:nvPicPr>
          <p:cNvPr id="78" name="Picture 77" descr="Icon&#10;&#10;Description automatically generated">
            <a:extLst>
              <a:ext uri="{FF2B5EF4-FFF2-40B4-BE49-F238E27FC236}">
                <a16:creationId xmlns:a16="http://schemas.microsoft.com/office/drawing/2014/main" id="{1849FA9B-DC05-9A4C-BF4E-88CC69909F07}"/>
              </a:ext>
            </a:extLst>
          </p:cNvPr>
          <p:cNvPicPr>
            <a:picLocks noChangeAspect="1"/>
          </p:cNvPicPr>
          <p:nvPr userDrawn="1"/>
        </p:nvPicPr>
        <p:blipFill>
          <a:blip r:embed="rId21"/>
          <a:stretch>
            <a:fillRect/>
          </a:stretch>
        </p:blipFill>
        <p:spPr>
          <a:xfrm>
            <a:off x="6238117" y="232373"/>
            <a:ext cx="392062" cy="619045"/>
          </a:xfrm>
          <a:prstGeom prst="rect">
            <a:avLst/>
          </a:prstGeom>
        </p:spPr>
      </p:pic>
    </p:spTree>
    <p:extLst>
      <p:ext uri="{BB962C8B-B14F-4D97-AF65-F5344CB8AC3E}">
        <p14:creationId xmlns:p14="http://schemas.microsoft.com/office/powerpoint/2010/main" val="30518096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835117C7-2A03-F742-B9C2-239A5CCE27EB}"/>
              </a:ext>
            </a:extLst>
          </p:cNvPr>
          <p:cNvSpPr txBox="1"/>
          <p:nvPr/>
        </p:nvSpPr>
        <p:spPr>
          <a:xfrm>
            <a:off x="4962349" y="6801759"/>
            <a:ext cx="1195570" cy="646331"/>
          </a:xfrm>
          <a:prstGeom prst="rect">
            <a:avLst/>
          </a:prstGeom>
          <a:noFill/>
        </p:spPr>
        <p:txBody>
          <a:bodyPr wrap="square" rtlCol="0" anchor="ctr">
            <a:spAutoFit/>
          </a:bodyPr>
          <a:lstStyle/>
          <a:p>
            <a:pPr algn="ctr"/>
            <a:r>
              <a:rPr lang="en-US" sz="1200" b="1" dirty="0">
                <a:solidFill>
                  <a:schemeClr val="bg1"/>
                </a:solidFill>
                <a:latin typeface="Arial Rounded MT Bold" panose="020F0704030504030204" pitchFamily="34" charset="77"/>
              </a:rPr>
              <a:t>Gravitational</a:t>
            </a:r>
          </a:p>
          <a:p>
            <a:pPr algn="ctr"/>
            <a:r>
              <a:rPr lang="en-US" sz="1200" b="1" dirty="0">
                <a:solidFill>
                  <a:schemeClr val="bg1"/>
                </a:solidFill>
                <a:latin typeface="Arial Rounded MT Bold" panose="020F0704030504030204" pitchFamily="34" charset="77"/>
              </a:rPr>
              <a:t>field strength</a:t>
            </a:r>
          </a:p>
          <a:p>
            <a:pPr algn="ctr"/>
            <a:r>
              <a:rPr lang="en-US" sz="1200" b="1" dirty="0">
                <a:solidFill>
                  <a:schemeClr val="bg1"/>
                </a:solidFill>
                <a:latin typeface="Arial Rounded MT Bold" panose="020F0704030504030204" pitchFamily="34" charset="77"/>
              </a:rPr>
              <a:t>10N/kg</a:t>
            </a:r>
          </a:p>
        </p:txBody>
      </p:sp>
      <p:sp>
        <p:nvSpPr>
          <p:cNvPr id="3" name="TextBox 2">
            <a:extLst>
              <a:ext uri="{FF2B5EF4-FFF2-40B4-BE49-F238E27FC236}">
                <a16:creationId xmlns:a16="http://schemas.microsoft.com/office/drawing/2014/main" id="{B9B8EA1A-D73F-2A47-834C-14A34BC67B7E}"/>
              </a:ext>
            </a:extLst>
          </p:cNvPr>
          <p:cNvSpPr txBox="1"/>
          <p:nvPr/>
        </p:nvSpPr>
        <p:spPr>
          <a:xfrm>
            <a:off x="1789044" y="1814796"/>
            <a:ext cx="4776024" cy="2308324"/>
          </a:xfrm>
          <a:prstGeom prst="rect">
            <a:avLst/>
          </a:prstGeom>
          <a:noFill/>
        </p:spPr>
        <p:txBody>
          <a:bodyPr wrap="square" rtlCol="0">
            <a:spAutoFit/>
          </a:bodyPr>
          <a:lstStyle/>
          <a:p>
            <a:r>
              <a:rPr lang="en-US" sz="1200" dirty="0">
                <a:solidFill>
                  <a:srgbClr val="38D4D6"/>
                </a:solidFill>
                <a:latin typeface="Arial Rounded MT Bold" panose="020F0704030504030204" pitchFamily="34" charset="77"/>
              </a:rPr>
              <a:t>When Ernest Rutherford was conducting his early experiments at McGill University, he set out to isolate the large particles that were deflecting in the scattering experiment.  He was already aware that Marie Curie had identified two types of radiation, one that passed through paper and another that did not. These had been named alpha and beta. He had the idea to contain the alpha particles within a thin-walled glass vessel that was in another thicker glass vessel. He noted that the particles had enough energy to pass through the first vessel, but not enough to travel any further. He also noted that after he had excited the particles with an electrical charge, they gave off the same lines as a helium atom.  </a:t>
            </a:r>
          </a:p>
        </p:txBody>
      </p:sp>
      <p:sp>
        <p:nvSpPr>
          <p:cNvPr id="4" name="Rounded Rectangle 3">
            <a:extLst>
              <a:ext uri="{FF2B5EF4-FFF2-40B4-BE49-F238E27FC236}">
                <a16:creationId xmlns:a16="http://schemas.microsoft.com/office/drawing/2014/main" id="{379F6A81-BE24-C24D-8C10-E26DB243AA72}"/>
              </a:ext>
            </a:extLst>
          </p:cNvPr>
          <p:cNvSpPr/>
          <p:nvPr/>
        </p:nvSpPr>
        <p:spPr>
          <a:xfrm>
            <a:off x="1827214" y="1409050"/>
            <a:ext cx="4320000" cy="353544"/>
          </a:xfrm>
          <a:prstGeom prst="roundRect">
            <a:avLst/>
          </a:prstGeom>
          <a:solidFill>
            <a:srgbClr val="38D4D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1600" b="1" dirty="0">
                <a:solidFill>
                  <a:schemeClr val="bg1"/>
                </a:solidFill>
                <a:latin typeface="Arial Rounded MT" charset="0"/>
                <a:ea typeface="Arial Rounded MT" charset="0"/>
                <a:cs typeface="Arial Rounded MT" charset="0"/>
              </a:rPr>
              <a:t>Rutherford &amp; the alpha &amp; beta particles</a:t>
            </a:r>
          </a:p>
        </p:txBody>
      </p:sp>
      <p:sp>
        <p:nvSpPr>
          <p:cNvPr id="5" name="Rounded Rectangle 1">
            <a:extLst>
              <a:ext uri="{FF2B5EF4-FFF2-40B4-BE49-F238E27FC236}">
                <a16:creationId xmlns:a16="http://schemas.microsoft.com/office/drawing/2014/main" id="{E08EE07C-DC4C-684F-8A27-7D2C49A083EC}"/>
              </a:ext>
            </a:extLst>
          </p:cNvPr>
          <p:cNvSpPr/>
          <p:nvPr/>
        </p:nvSpPr>
        <p:spPr>
          <a:xfrm>
            <a:off x="274695" y="7676667"/>
            <a:ext cx="4687654" cy="185104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US" sz="1200" dirty="0">
                <a:solidFill>
                  <a:srgbClr val="38D4D6"/>
                </a:solidFill>
                <a:latin typeface="Arial Rounded MT Bold" panose="020F0704030504030204" pitchFamily="34" charset="77"/>
              </a:rPr>
              <a:t>Radioactive decay</a:t>
            </a:r>
          </a:p>
          <a:p>
            <a:pPr lvl="0"/>
            <a:endParaRPr lang="en-US" sz="800" dirty="0">
              <a:solidFill>
                <a:srgbClr val="38D4D6"/>
              </a:solidFill>
              <a:latin typeface="Arial Rounded MT Bold" panose="020F0704030504030204" pitchFamily="34" charset="77"/>
            </a:endParaRPr>
          </a:p>
          <a:p>
            <a:pPr lvl="0"/>
            <a:r>
              <a:rPr lang="en-US" sz="1200" dirty="0">
                <a:solidFill>
                  <a:srgbClr val="38D4D6"/>
                </a:solidFill>
                <a:latin typeface="Arial Rounded MT Bold" panose="020F0704030504030204" pitchFamily="34" charset="77"/>
              </a:rPr>
              <a:t>It was the collective and evolving hypotheses developed first by Becquerel, Marie and Pierre Curie, then by Rutherford and Soddy that has developed the theory of the radioactive decay of atoms. We know that this is an unpredictable process and that radioactive elements can change or transmute due to decay over time.</a:t>
            </a:r>
          </a:p>
        </p:txBody>
      </p:sp>
      <p:sp>
        <p:nvSpPr>
          <p:cNvPr id="6" name="Rectangle: Rounded Corners 2">
            <a:extLst>
              <a:ext uri="{FF2B5EF4-FFF2-40B4-BE49-F238E27FC236}">
                <a16:creationId xmlns:a16="http://schemas.microsoft.com/office/drawing/2014/main" id="{1DD9E88F-CB40-8644-9E61-21C3CBA40DB0}"/>
              </a:ext>
            </a:extLst>
          </p:cNvPr>
          <p:cNvSpPr/>
          <p:nvPr/>
        </p:nvSpPr>
        <p:spPr>
          <a:xfrm>
            <a:off x="259133" y="4192971"/>
            <a:ext cx="3392455" cy="2145268"/>
          </a:xfrm>
          <a:prstGeom prst="roundRect">
            <a:avLst>
              <a:gd name="adj" fmla="val 5209"/>
            </a:avLst>
          </a:prstGeom>
          <a:ln>
            <a:solidFill>
              <a:srgbClr val="38D4D6"/>
            </a:solidFill>
          </a:ln>
        </p:spPr>
        <p:txBody>
          <a:bodyPr wrap="square" anchor="t">
            <a:spAutoFit/>
          </a:bodyPr>
          <a:lstStyle/>
          <a:p>
            <a:r>
              <a:rPr lang="en-US" sz="1200" dirty="0">
                <a:solidFill>
                  <a:srgbClr val="38D4D6"/>
                </a:solidFill>
                <a:latin typeface="Arial Rounded MT Bold" panose="020F0704030504030204" pitchFamily="34" charset="77"/>
              </a:rPr>
              <a:t>We now know that the larger alpha particle has a positive charge of +2 and that the smaller beta particle has a negative charge of -1. We also know that the alpha particle can only travel a few centimetres and that the beta particle can travel three times as far. Furthermore, we know that alpha will be stopped by paper, and beta by aluminum foil.</a:t>
            </a:r>
          </a:p>
        </p:txBody>
      </p:sp>
      <p:sp>
        <p:nvSpPr>
          <p:cNvPr id="7" name="Rectangle: Rounded Corners 2">
            <a:extLst>
              <a:ext uri="{FF2B5EF4-FFF2-40B4-BE49-F238E27FC236}">
                <a16:creationId xmlns:a16="http://schemas.microsoft.com/office/drawing/2014/main" id="{2C055A61-7464-BB4F-A399-9CF284D3ECAE}"/>
              </a:ext>
            </a:extLst>
          </p:cNvPr>
          <p:cNvSpPr/>
          <p:nvPr/>
        </p:nvSpPr>
        <p:spPr>
          <a:xfrm>
            <a:off x="2198538" y="6427196"/>
            <a:ext cx="4395323" cy="1438573"/>
          </a:xfrm>
          <a:prstGeom prst="roundRect">
            <a:avLst>
              <a:gd name="adj" fmla="val 7042"/>
            </a:avLst>
          </a:prstGeom>
          <a:ln>
            <a:solidFill>
              <a:srgbClr val="38D4D6"/>
            </a:solidFill>
          </a:ln>
        </p:spPr>
        <p:txBody>
          <a:bodyPr wrap="square" anchor="t">
            <a:spAutoFit/>
          </a:bodyPr>
          <a:lstStyle/>
          <a:p>
            <a:r>
              <a:rPr lang="en-US" sz="1200" dirty="0">
                <a:solidFill>
                  <a:srgbClr val="38D4D6"/>
                </a:solidFill>
                <a:latin typeface="Arial Rounded MT Bold" panose="020F0704030504030204" pitchFamily="34" charset="77"/>
              </a:rPr>
              <a:t>In 1900, Paul Villard identified a much more penetrating radiation that travelled in rays over a distance of metres. Rutherford went on to name this Gamma radiation. Finally, Chadwick identified the neutron in 1932. He and Rutherford had noted some mathematics that was not adding up during their mass spectrometry work at Cambridge University.  </a:t>
            </a:r>
          </a:p>
        </p:txBody>
      </p:sp>
      <p:sp>
        <p:nvSpPr>
          <p:cNvPr id="8" name="Rectangle 7">
            <a:extLst>
              <a:ext uri="{FF2B5EF4-FFF2-40B4-BE49-F238E27FC236}">
                <a16:creationId xmlns:a16="http://schemas.microsoft.com/office/drawing/2014/main" id="{BD3258C3-3D26-DA42-A817-E0111F20062B}"/>
              </a:ext>
            </a:extLst>
          </p:cNvPr>
          <p:cNvSpPr/>
          <p:nvPr/>
        </p:nvSpPr>
        <p:spPr>
          <a:xfrm>
            <a:off x="3691343" y="6106968"/>
            <a:ext cx="3097491" cy="276999"/>
          </a:xfrm>
          <a:prstGeom prst="rect">
            <a:avLst/>
          </a:prstGeom>
          <a:noFill/>
          <a:ln>
            <a:noFill/>
          </a:ln>
        </p:spPr>
        <p:txBody>
          <a:bodyPr wrap="square">
            <a:spAutoFit/>
          </a:bodyPr>
          <a:lstStyle/>
          <a:p>
            <a:r>
              <a:rPr lang="en-US" sz="1200" b="1" dirty="0">
                <a:solidFill>
                  <a:srgbClr val="38D4D6"/>
                </a:solidFill>
                <a:latin typeface="Arial Rounded MT Bold" panose="020F0704030504030204" pitchFamily="34" charset="77"/>
              </a:rPr>
              <a:t>Gamma Radiation &amp; the Neutron </a:t>
            </a:r>
            <a:endParaRPr lang="en-US" sz="1200" b="1" dirty="0">
              <a:solidFill>
                <a:srgbClr val="38D4D6"/>
              </a:solidFill>
            </a:endParaRPr>
          </a:p>
        </p:txBody>
      </p:sp>
      <p:pic>
        <p:nvPicPr>
          <p:cNvPr id="9" name="Picture 8">
            <a:extLst>
              <a:ext uri="{FF2B5EF4-FFF2-40B4-BE49-F238E27FC236}">
                <a16:creationId xmlns:a16="http://schemas.microsoft.com/office/drawing/2014/main" id="{193C2276-CCD3-7D48-B6F3-0AE5A08C2D87}"/>
              </a:ext>
            </a:extLst>
          </p:cNvPr>
          <p:cNvPicPr>
            <a:picLocks noChangeAspect="1"/>
          </p:cNvPicPr>
          <p:nvPr/>
        </p:nvPicPr>
        <p:blipFill>
          <a:blip r:embed="rId2"/>
          <a:stretch>
            <a:fillRect/>
          </a:stretch>
        </p:blipFill>
        <p:spPr>
          <a:xfrm>
            <a:off x="655047" y="2560961"/>
            <a:ext cx="1063741" cy="1595612"/>
          </a:xfrm>
          <a:prstGeom prst="rect">
            <a:avLst/>
          </a:prstGeom>
        </p:spPr>
      </p:pic>
      <p:pic>
        <p:nvPicPr>
          <p:cNvPr id="10" name="Picture 9">
            <a:extLst>
              <a:ext uri="{FF2B5EF4-FFF2-40B4-BE49-F238E27FC236}">
                <a16:creationId xmlns:a16="http://schemas.microsoft.com/office/drawing/2014/main" id="{AC91563D-0461-2545-99AC-C4EADF6B1B8B}"/>
              </a:ext>
            </a:extLst>
          </p:cNvPr>
          <p:cNvPicPr>
            <a:picLocks noChangeAspect="1"/>
          </p:cNvPicPr>
          <p:nvPr/>
        </p:nvPicPr>
        <p:blipFill>
          <a:blip r:embed="rId3"/>
          <a:stretch>
            <a:fillRect/>
          </a:stretch>
        </p:blipFill>
        <p:spPr>
          <a:xfrm>
            <a:off x="274695" y="1419109"/>
            <a:ext cx="1558798" cy="1057060"/>
          </a:xfrm>
          <a:prstGeom prst="rect">
            <a:avLst/>
          </a:prstGeom>
          <a:blipFill dpi="0" rotWithShape="1">
            <a:blip r:embed="rId4"/>
            <a:srcRect/>
            <a:tile tx="0" ty="0" sx="100000" sy="100000" flip="none" algn="tl"/>
          </a:blipFill>
        </p:spPr>
      </p:pic>
      <p:pic>
        <p:nvPicPr>
          <p:cNvPr id="11" name="Picture 10">
            <a:extLst>
              <a:ext uri="{FF2B5EF4-FFF2-40B4-BE49-F238E27FC236}">
                <a16:creationId xmlns:a16="http://schemas.microsoft.com/office/drawing/2014/main" id="{55633B4C-3483-0D4C-A3D8-E37BFA767DBE}"/>
              </a:ext>
            </a:extLst>
          </p:cNvPr>
          <p:cNvPicPr>
            <a:picLocks noChangeAspect="1"/>
          </p:cNvPicPr>
          <p:nvPr/>
        </p:nvPicPr>
        <p:blipFill>
          <a:blip r:embed="rId5"/>
          <a:stretch>
            <a:fillRect/>
          </a:stretch>
        </p:blipFill>
        <p:spPr>
          <a:xfrm>
            <a:off x="3779941" y="4432060"/>
            <a:ext cx="2803739" cy="1480725"/>
          </a:xfrm>
          <a:prstGeom prst="rect">
            <a:avLst/>
          </a:prstGeom>
        </p:spPr>
      </p:pic>
      <p:pic>
        <p:nvPicPr>
          <p:cNvPr id="12" name="Picture 11">
            <a:extLst>
              <a:ext uri="{FF2B5EF4-FFF2-40B4-BE49-F238E27FC236}">
                <a16:creationId xmlns:a16="http://schemas.microsoft.com/office/drawing/2014/main" id="{029EA221-A8B5-E14C-8940-C708EAC4DA6A}"/>
              </a:ext>
            </a:extLst>
          </p:cNvPr>
          <p:cNvPicPr>
            <a:picLocks noChangeAspect="1"/>
          </p:cNvPicPr>
          <p:nvPr/>
        </p:nvPicPr>
        <p:blipFill>
          <a:blip r:embed="rId6">
            <a:duotone>
              <a:prstClr val="black"/>
              <a:schemeClr val="accent4">
                <a:tint val="45000"/>
                <a:satMod val="400000"/>
              </a:schemeClr>
            </a:duotone>
          </a:blip>
          <a:stretch>
            <a:fillRect/>
          </a:stretch>
        </p:blipFill>
        <p:spPr>
          <a:xfrm>
            <a:off x="314450" y="6388108"/>
            <a:ext cx="1744937" cy="1281438"/>
          </a:xfrm>
          <a:prstGeom prst="rect">
            <a:avLst/>
          </a:prstGeom>
        </p:spPr>
      </p:pic>
      <p:pic>
        <p:nvPicPr>
          <p:cNvPr id="13" name="Picture 12">
            <a:extLst>
              <a:ext uri="{FF2B5EF4-FFF2-40B4-BE49-F238E27FC236}">
                <a16:creationId xmlns:a16="http://schemas.microsoft.com/office/drawing/2014/main" id="{AC5A5715-17C8-7D4B-A7EA-8C557529CAEE}"/>
              </a:ext>
            </a:extLst>
          </p:cNvPr>
          <p:cNvPicPr>
            <a:picLocks noChangeAspect="1"/>
          </p:cNvPicPr>
          <p:nvPr/>
        </p:nvPicPr>
        <p:blipFill>
          <a:blip r:embed="rId7"/>
          <a:stretch>
            <a:fillRect/>
          </a:stretch>
        </p:blipFill>
        <p:spPr>
          <a:xfrm>
            <a:off x="1575156" y="7146493"/>
            <a:ext cx="567724" cy="494984"/>
          </a:xfrm>
          <a:prstGeom prst="rect">
            <a:avLst/>
          </a:prstGeom>
        </p:spPr>
      </p:pic>
      <p:pic>
        <p:nvPicPr>
          <p:cNvPr id="15" name="Picture 14">
            <a:extLst>
              <a:ext uri="{FF2B5EF4-FFF2-40B4-BE49-F238E27FC236}">
                <a16:creationId xmlns:a16="http://schemas.microsoft.com/office/drawing/2014/main" id="{00DFE41C-BDC5-214A-881A-90F19DAEA13B}"/>
              </a:ext>
            </a:extLst>
          </p:cNvPr>
          <p:cNvPicPr>
            <a:picLocks noChangeAspect="1"/>
          </p:cNvPicPr>
          <p:nvPr/>
        </p:nvPicPr>
        <p:blipFill>
          <a:blip r:embed="rId8"/>
          <a:stretch>
            <a:fillRect/>
          </a:stretch>
        </p:blipFill>
        <p:spPr>
          <a:xfrm>
            <a:off x="5006986" y="8083989"/>
            <a:ext cx="1558081" cy="1063992"/>
          </a:xfrm>
          <a:prstGeom prst="rect">
            <a:avLst/>
          </a:prstGeom>
        </p:spPr>
      </p:pic>
    </p:spTree>
    <p:extLst>
      <p:ext uri="{BB962C8B-B14F-4D97-AF65-F5344CB8AC3E}">
        <p14:creationId xmlns:p14="http://schemas.microsoft.com/office/powerpoint/2010/main" val="498110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8CC775FB-D74A-F540-A009-2A2372E4DC40}"/>
              </a:ext>
            </a:extLst>
          </p:cNvPr>
          <p:cNvSpPr/>
          <p:nvPr/>
        </p:nvSpPr>
        <p:spPr>
          <a:xfrm>
            <a:off x="1809000" y="1403498"/>
            <a:ext cx="3240000" cy="360000"/>
          </a:xfrm>
          <a:prstGeom prst="roundRect">
            <a:avLst/>
          </a:prstGeom>
          <a:solidFill>
            <a:srgbClr val="38D4D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latin typeface="Arial Rounded MT Bold" panose="020F0704030504030204" pitchFamily="34" charset="0"/>
              </a:rPr>
              <a:t>Practice</a:t>
            </a:r>
          </a:p>
        </p:txBody>
      </p:sp>
      <p:sp>
        <p:nvSpPr>
          <p:cNvPr id="3" name="Rectangle: Rounded Corners 2">
            <a:extLst>
              <a:ext uri="{FF2B5EF4-FFF2-40B4-BE49-F238E27FC236}">
                <a16:creationId xmlns:a16="http://schemas.microsoft.com/office/drawing/2014/main" id="{3FA021A9-F0A1-E746-A594-3EE3E6BAFF66}"/>
              </a:ext>
            </a:extLst>
          </p:cNvPr>
          <p:cNvSpPr/>
          <p:nvPr/>
        </p:nvSpPr>
        <p:spPr>
          <a:xfrm>
            <a:off x="287964" y="1849558"/>
            <a:ext cx="4531280" cy="374571"/>
          </a:xfrm>
          <a:prstGeom prst="roundRect">
            <a:avLst/>
          </a:prstGeom>
          <a:ln>
            <a:solidFill>
              <a:srgbClr val="38D4D6"/>
            </a:solidFill>
          </a:ln>
        </p:spPr>
        <p:txBody>
          <a:bodyPr wrap="square" anchor="t">
            <a:spAutoFit/>
          </a:bodyPr>
          <a:lstStyle/>
          <a:p>
            <a:pPr marL="228600" indent="-228600">
              <a:buFont typeface="+mj-lt"/>
              <a:buAutoNum type="arabicPeriod"/>
            </a:pPr>
            <a:r>
              <a:rPr lang="en-US" sz="1200" dirty="0">
                <a:solidFill>
                  <a:srgbClr val="38D4D6"/>
                </a:solidFill>
                <a:latin typeface="Arial Rounded MT Bold" panose="020F0704030504030204" pitchFamily="34" charset="77"/>
              </a:rPr>
              <a:t>Which atom on the periodic table  has no neutrons?</a:t>
            </a:r>
            <a:r>
              <a:rPr lang="en-US" sz="1600" dirty="0">
                <a:solidFill>
                  <a:srgbClr val="38D4D6"/>
                </a:solidFill>
                <a:latin typeface="Arial Rounded MT Bold" panose="020F0704030504030204" pitchFamily="34" charset="77"/>
              </a:rPr>
              <a:t>__</a:t>
            </a:r>
            <a:endParaRPr lang="en-US" sz="1200" dirty="0">
              <a:solidFill>
                <a:srgbClr val="38D4D6"/>
              </a:solidFill>
              <a:latin typeface="Arial Rounded MT Bold" panose="020F0704030504030204" pitchFamily="34" charset="77"/>
            </a:endParaRPr>
          </a:p>
        </p:txBody>
      </p:sp>
      <p:sp>
        <p:nvSpPr>
          <p:cNvPr id="4" name="Rectangle 3">
            <a:extLst>
              <a:ext uri="{FF2B5EF4-FFF2-40B4-BE49-F238E27FC236}">
                <a16:creationId xmlns:a16="http://schemas.microsoft.com/office/drawing/2014/main" id="{C33F9642-3A0C-7640-841D-E649A79DF697}"/>
              </a:ext>
            </a:extLst>
          </p:cNvPr>
          <p:cNvSpPr/>
          <p:nvPr/>
        </p:nvSpPr>
        <p:spPr>
          <a:xfrm>
            <a:off x="1937087" y="2182261"/>
            <a:ext cx="4606835" cy="1631216"/>
          </a:xfrm>
          <a:prstGeom prst="rect">
            <a:avLst/>
          </a:prstGeom>
          <a:noFill/>
          <a:ln>
            <a:noFill/>
          </a:ln>
        </p:spPr>
        <p:txBody>
          <a:bodyPr wrap="square">
            <a:spAutoFit/>
          </a:bodyPr>
          <a:lstStyle/>
          <a:p>
            <a:pPr marL="228600" indent="-228600">
              <a:buFont typeface="+mj-lt"/>
              <a:buAutoNum type="arabicPeriod" startAt="4"/>
            </a:pPr>
            <a:endParaRPr lang="en-US" sz="1200" b="1" dirty="0">
              <a:solidFill>
                <a:srgbClr val="38D4D6"/>
              </a:solidFill>
              <a:latin typeface="Arial Rounded MT Bold" panose="020F0704030504030204" pitchFamily="34" charset="77"/>
            </a:endParaRPr>
          </a:p>
          <a:p>
            <a:pPr marL="228600" indent="-228600">
              <a:buFont typeface="+mj-lt"/>
              <a:buAutoNum type="arabicPeriod" startAt="2"/>
            </a:pPr>
            <a:r>
              <a:rPr lang="en-US" sz="1200" dirty="0">
                <a:solidFill>
                  <a:srgbClr val="38D4D6"/>
                </a:solidFill>
                <a:latin typeface="Arial Rounded MT Bold" panose="020F0704030504030204" pitchFamily="34" charset="77"/>
              </a:rPr>
              <a:t>What are the properties of gamma rays that make them effective at treating cancer? </a:t>
            </a:r>
            <a:r>
              <a:rPr lang="en-GB" sz="1600" b="1" dirty="0">
                <a:solidFill>
                  <a:srgbClr val="38D4D6"/>
                </a:solidFill>
                <a:latin typeface="Arial Rounded MT Bold" panose="020F0704030504030204" pitchFamily="34" charset="77"/>
              </a:rPr>
              <a:t>____________________________________________________________________________________________________________________________________________________________________</a:t>
            </a:r>
            <a:endParaRPr lang="en-US" sz="1200" b="1" dirty="0">
              <a:solidFill>
                <a:srgbClr val="38D4D6"/>
              </a:solidFill>
              <a:latin typeface="Arial Rounded MT Bold" panose="020F0704030504030204" pitchFamily="34" charset="77"/>
            </a:endParaRPr>
          </a:p>
        </p:txBody>
      </p:sp>
      <p:sp>
        <p:nvSpPr>
          <p:cNvPr id="5" name="TextBox 4">
            <a:extLst>
              <a:ext uri="{FF2B5EF4-FFF2-40B4-BE49-F238E27FC236}">
                <a16:creationId xmlns:a16="http://schemas.microsoft.com/office/drawing/2014/main" id="{89710892-F00F-FA4C-B8F0-8A691B245B01}"/>
              </a:ext>
            </a:extLst>
          </p:cNvPr>
          <p:cNvSpPr txBox="1"/>
          <p:nvPr/>
        </p:nvSpPr>
        <p:spPr>
          <a:xfrm>
            <a:off x="2090116" y="7795512"/>
            <a:ext cx="4513139" cy="1631216"/>
          </a:xfrm>
          <a:prstGeom prst="rect">
            <a:avLst/>
          </a:prstGeom>
          <a:noFill/>
        </p:spPr>
        <p:txBody>
          <a:bodyPr wrap="square" rtlCol="0">
            <a:spAutoFit/>
          </a:bodyPr>
          <a:lstStyle/>
          <a:p>
            <a:pPr marL="228600" indent="-228600">
              <a:buFont typeface="+mj-lt"/>
              <a:buAutoNum type="arabicPeriod" startAt="5"/>
            </a:pPr>
            <a:r>
              <a:rPr lang="en-GB" sz="1200" dirty="0">
                <a:solidFill>
                  <a:srgbClr val="38D4D6"/>
                </a:solidFill>
                <a:latin typeface="Arial Rounded MT Bold" panose="020F0704030504030204" pitchFamily="34" charset="77"/>
              </a:rPr>
              <a:t>We use smoke alarms in houses that depend on alpha particles to enable smoke to be detected. Explain how this happens. </a:t>
            </a:r>
            <a:r>
              <a:rPr lang="en-GB" sz="1600" dirty="0">
                <a:solidFill>
                  <a:srgbClr val="38D4D6"/>
                </a:solidFill>
                <a:latin typeface="Arial Rounded MT Bold" panose="020F0704030504030204" pitchFamily="34" charset="77"/>
              </a:rPr>
              <a:t>________________________________________________________________________________________________________________________           	  _____________________________________</a:t>
            </a:r>
          </a:p>
        </p:txBody>
      </p:sp>
      <p:sp>
        <p:nvSpPr>
          <p:cNvPr id="6" name="Rectangle 5">
            <a:extLst>
              <a:ext uri="{FF2B5EF4-FFF2-40B4-BE49-F238E27FC236}">
                <a16:creationId xmlns:a16="http://schemas.microsoft.com/office/drawing/2014/main" id="{97E69B77-CAFD-3940-A4DB-9E9B79A4E78E}"/>
              </a:ext>
            </a:extLst>
          </p:cNvPr>
          <p:cNvSpPr/>
          <p:nvPr/>
        </p:nvSpPr>
        <p:spPr>
          <a:xfrm>
            <a:off x="228051" y="5504921"/>
            <a:ext cx="6244910" cy="2272738"/>
          </a:xfrm>
          <a:prstGeom prst="rect">
            <a:avLst/>
          </a:prstGeom>
        </p:spPr>
        <p:txBody>
          <a:bodyPr wrap="square">
            <a:spAutoFit/>
          </a:bodyPr>
          <a:lstStyle/>
          <a:p>
            <a:pPr marL="228600" indent="-228600">
              <a:buFont typeface="+mj-lt"/>
              <a:buAutoNum type="arabicPeriod" startAt="4"/>
            </a:pPr>
            <a:r>
              <a:rPr lang="en-US" sz="1200" dirty="0">
                <a:solidFill>
                  <a:srgbClr val="38D4D6"/>
                </a:solidFill>
                <a:latin typeface="Arial Rounded MT Bold" panose="020F0704030504030204" pitchFamily="34" charset="77"/>
              </a:rPr>
              <a:t>In the process of carbon dating, scientists measure the ratio of carbon-14 to carbon-12, which eventually decays to nitrogen. Tick the statement below that is true and illustrates that change from carbon-14 to nitrogen through beta radiation:-</a:t>
            </a:r>
          </a:p>
          <a:p>
            <a:pPr marL="228600" indent="-228600">
              <a:buFont typeface="+mj-lt"/>
              <a:buAutoNum type="arabicPeriod" startAt="4"/>
            </a:pPr>
            <a:endParaRPr lang="en-US" sz="1200" dirty="0">
              <a:solidFill>
                <a:srgbClr val="38D4D6"/>
              </a:solidFill>
              <a:latin typeface="Arial Rounded MT Bold" panose="020F0704030504030204" pitchFamily="34" charset="77"/>
            </a:endParaRPr>
          </a:p>
          <a:p>
            <a:r>
              <a:rPr lang="en-US" sz="1200" dirty="0">
                <a:solidFill>
                  <a:srgbClr val="38D4D6"/>
                </a:solidFill>
                <a:latin typeface="Arial Rounded MT Bold" panose="020F0704030504030204" pitchFamily="34" charset="77"/>
              </a:rPr>
              <a:t>	Tick one box.</a:t>
            </a:r>
          </a:p>
          <a:p>
            <a:pPr marL="685800" lvl="1" indent="-228600">
              <a:lnSpc>
                <a:spcPct val="150000"/>
              </a:lnSpc>
              <a:buFont typeface="+mj-lt"/>
              <a:buAutoNum type="alphaLcParenR"/>
            </a:pPr>
            <a:r>
              <a:rPr lang="en-US" sz="1200" dirty="0">
                <a:solidFill>
                  <a:srgbClr val="38D4D6"/>
                </a:solidFill>
                <a:latin typeface="Arial Rounded MT Bold" panose="020F0704030504030204" pitchFamily="34" charset="77"/>
              </a:rPr>
              <a:t>The positive charge of the nucleus is reduced by 2.</a:t>
            </a:r>
          </a:p>
          <a:p>
            <a:pPr marL="685800" lvl="1" indent="-228600">
              <a:lnSpc>
                <a:spcPct val="150000"/>
              </a:lnSpc>
              <a:buFont typeface="+mj-lt"/>
              <a:buAutoNum type="alphaLcParenR"/>
            </a:pPr>
            <a:r>
              <a:rPr lang="en-US" sz="1200" dirty="0">
                <a:solidFill>
                  <a:srgbClr val="38D4D6"/>
                </a:solidFill>
                <a:latin typeface="Arial Rounded MT Bold" panose="020F0704030504030204" pitchFamily="34" charset="77"/>
              </a:rPr>
              <a:t>The number of protons decreases by 1.</a:t>
            </a:r>
          </a:p>
          <a:p>
            <a:pPr marL="685800" lvl="1" indent="-228600">
              <a:lnSpc>
                <a:spcPct val="150000"/>
              </a:lnSpc>
              <a:buFont typeface="+mj-lt"/>
              <a:buAutoNum type="alphaLcParenR"/>
            </a:pPr>
            <a:r>
              <a:rPr lang="en-US" sz="1200" dirty="0">
                <a:solidFill>
                  <a:srgbClr val="38D4D6"/>
                </a:solidFill>
                <a:latin typeface="Arial Rounded MT Bold" panose="020F0704030504030204" pitchFamily="34" charset="77"/>
              </a:rPr>
              <a:t>The mass number decreases by 1.</a:t>
            </a:r>
          </a:p>
          <a:p>
            <a:pPr marL="685800" lvl="1" indent="-228600">
              <a:lnSpc>
                <a:spcPct val="150000"/>
              </a:lnSpc>
              <a:buFont typeface="+mj-lt"/>
              <a:buAutoNum type="alphaLcParenR"/>
            </a:pPr>
            <a:r>
              <a:rPr lang="en-US" sz="1200" dirty="0">
                <a:solidFill>
                  <a:srgbClr val="38D4D6"/>
                </a:solidFill>
                <a:latin typeface="Arial Rounded MT Bold" panose="020F0704030504030204" pitchFamily="34" charset="77"/>
              </a:rPr>
              <a:t>The number of neutrons decreases by 1.</a:t>
            </a:r>
          </a:p>
        </p:txBody>
      </p:sp>
      <p:pic>
        <p:nvPicPr>
          <p:cNvPr id="7" name="Picture 6">
            <a:extLst>
              <a:ext uri="{FF2B5EF4-FFF2-40B4-BE49-F238E27FC236}">
                <a16:creationId xmlns:a16="http://schemas.microsoft.com/office/drawing/2014/main" id="{235D4AA2-2EA4-5848-865B-E52B305BE66B}"/>
              </a:ext>
            </a:extLst>
          </p:cNvPr>
          <p:cNvPicPr>
            <a:picLocks noChangeAspect="1"/>
          </p:cNvPicPr>
          <p:nvPr/>
        </p:nvPicPr>
        <p:blipFill rotWithShape="1">
          <a:blip r:embed="rId2"/>
          <a:srcRect l="10138" t="4138" r="4544" b="13158"/>
          <a:stretch/>
        </p:blipFill>
        <p:spPr>
          <a:xfrm>
            <a:off x="5283213" y="1443510"/>
            <a:ext cx="951470" cy="922301"/>
          </a:xfrm>
          <a:prstGeom prst="rect">
            <a:avLst/>
          </a:prstGeom>
        </p:spPr>
      </p:pic>
      <p:pic>
        <p:nvPicPr>
          <p:cNvPr id="8" name="Picture 7">
            <a:extLst>
              <a:ext uri="{FF2B5EF4-FFF2-40B4-BE49-F238E27FC236}">
                <a16:creationId xmlns:a16="http://schemas.microsoft.com/office/drawing/2014/main" id="{0E86B25B-F1DC-A149-9832-05FC59B8AAD7}"/>
              </a:ext>
            </a:extLst>
          </p:cNvPr>
          <p:cNvPicPr>
            <a:picLocks noChangeAspect="1"/>
          </p:cNvPicPr>
          <p:nvPr/>
        </p:nvPicPr>
        <p:blipFill>
          <a:blip r:embed="rId3"/>
          <a:stretch>
            <a:fillRect/>
          </a:stretch>
        </p:blipFill>
        <p:spPr>
          <a:xfrm>
            <a:off x="4917989" y="3895678"/>
            <a:ext cx="1507525" cy="1507525"/>
          </a:xfrm>
          <a:prstGeom prst="rect">
            <a:avLst/>
          </a:prstGeom>
        </p:spPr>
      </p:pic>
      <p:sp>
        <p:nvSpPr>
          <p:cNvPr id="9" name="Rectangle 8">
            <a:extLst>
              <a:ext uri="{FF2B5EF4-FFF2-40B4-BE49-F238E27FC236}">
                <a16:creationId xmlns:a16="http://schemas.microsoft.com/office/drawing/2014/main" id="{708A5FFD-43B2-CC43-9CE8-85813793A33A}"/>
              </a:ext>
            </a:extLst>
          </p:cNvPr>
          <p:cNvSpPr/>
          <p:nvPr/>
        </p:nvSpPr>
        <p:spPr>
          <a:xfrm>
            <a:off x="237621" y="3604466"/>
            <a:ext cx="4488426" cy="2062103"/>
          </a:xfrm>
          <a:prstGeom prst="rect">
            <a:avLst/>
          </a:prstGeom>
          <a:noFill/>
          <a:ln>
            <a:noFill/>
          </a:ln>
        </p:spPr>
        <p:txBody>
          <a:bodyPr wrap="square">
            <a:spAutoFit/>
          </a:bodyPr>
          <a:lstStyle/>
          <a:p>
            <a:pPr marL="228600" indent="-228600">
              <a:buFont typeface="+mj-lt"/>
              <a:buAutoNum type="arabicPeriod" startAt="4"/>
            </a:pPr>
            <a:endParaRPr lang="en-US" sz="1200" b="1" dirty="0">
              <a:solidFill>
                <a:srgbClr val="38D4D6"/>
              </a:solidFill>
              <a:latin typeface="Arial Rounded MT Bold" panose="020F0704030504030204" pitchFamily="34" charset="77"/>
            </a:endParaRPr>
          </a:p>
          <a:p>
            <a:pPr marL="228600" indent="-228600">
              <a:buFont typeface="+mj-lt"/>
              <a:buAutoNum type="arabicPeriod" startAt="3"/>
            </a:pPr>
            <a:r>
              <a:rPr lang="en-US" sz="1200" dirty="0">
                <a:solidFill>
                  <a:srgbClr val="38D4D6"/>
                </a:solidFill>
                <a:latin typeface="Arial Rounded MT Bold" panose="020F0704030504030204" pitchFamily="34" charset="77"/>
              </a:rPr>
              <a:t>Look at the picture.  a) Identify this type of radiation particle.  b) Describe its properties. </a:t>
            </a:r>
            <a:r>
              <a:rPr lang="en-GB" sz="1600" b="1" dirty="0">
                <a:solidFill>
                  <a:srgbClr val="38D4D6"/>
                </a:solidFill>
                <a:latin typeface="Arial Rounded MT Bold" panose="020F0704030504030204" pitchFamily="34" charset="77"/>
              </a:rPr>
              <a:t>________________________________________________________________________________________________________________________________________________________________________________________________________</a:t>
            </a:r>
            <a:endParaRPr lang="en-US" sz="1600" b="1" dirty="0">
              <a:solidFill>
                <a:srgbClr val="38D4D6"/>
              </a:solidFill>
              <a:latin typeface="Arial Rounded MT Bold" panose="020F0704030504030204" pitchFamily="34" charset="77"/>
            </a:endParaRPr>
          </a:p>
          <a:p>
            <a:pPr marL="228600" indent="-228600">
              <a:buFont typeface="+mj-lt"/>
              <a:buAutoNum type="arabicPeriod" startAt="3"/>
            </a:pPr>
            <a:endParaRPr lang="en-US" sz="1200" b="1" dirty="0">
              <a:solidFill>
                <a:srgbClr val="38D4D6"/>
              </a:solidFill>
              <a:latin typeface="Arial Rounded MT Bold" panose="020F0704030504030204" pitchFamily="34" charset="77"/>
            </a:endParaRPr>
          </a:p>
        </p:txBody>
      </p:sp>
      <p:pic>
        <p:nvPicPr>
          <p:cNvPr id="10" name="Picture 9">
            <a:extLst>
              <a:ext uri="{FF2B5EF4-FFF2-40B4-BE49-F238E27FC236}">
                <a16:creationId xmlns:a16="http://schemas.microsoft.com/office/drawing/2014/main" id="{14958340-5AE8-1949-80C9-C1DD7C409265}"/>
              </a:ext>
            </a:extLst>
          </p:cNvPr>
          <p:cNvPicPr>
            <a:picLocks noChangeAspect="1"/>
          </p:cNvPicPr>
          <p:nvPr/>
        </p:nvPicPr>
        <p:blipFill rotWithShape="1">
          <a:blip r:embed="rId4"/>
          <a:srcRect t="8321" b="8928"/>
          <a:stretch/>
        </p:blipFill>
        <p:spPr>
          <a:xfrm>
            <a:off x="576617" y="2368037"/>
            <a:ext cx="1264035" cy="1392476"/>
          </a:xfrm>
          <a:prstGeom prst="rect">
            <a:avLst/>
          </a:prstGeom>
        </p:spPr>
      </p:pic>
      <p:pic>
        <p:nvPicPr>
          <p:cNvPr id="11" name="Picture 10">
            <a:extLst>
              <a:ext uri="{FF2B5EF4-FFF2-40B4-BE49-F238E27FC236}">
                <a16:creationId xmlns:a16="http://schemas.microsoft.com/office/drawing/2014/main" id="{68D25DBC-609A-934C-875C-2DB362324290}"/>
              </a:ext>
            </a:extLst>
          </p:cNvPr>
          <p:cNvPicPr>
            <a:picLocks noChangeAspect="1"/>
          </p:cNvPicPr>
          <p:nvPr/>
        </p:nvPicPr>
        <p:blipFill rotWithShape="1">
          <a:blip r:embed="rId5"/>
          <a:srcRect l="41943"/>
          <a:stretch/>
        </p:blipFill>
        <p:spPr>
          <a:xfrm>
            <a:off x="387569" y="7795512"/>
            <a:ext cx="1642133" cy="1334681"/>
          </a:xfrm>
          <a:prstGeom prst="rect">
            <a:avLst/>
          </a:prstGeom>
        </p:spPr>
      </p:pic>
    </p:spTree>
    <p:extLst>
      <p:ext uri="{BB962C8B-B14F-4D97-AF65-F5344CB8AC3E}">
        <p14:creationId xmlns:p14="http://schemas.microsoft.com/office/powerpoint/2010/main" val="3161350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5103D7-20C8-6C43-BEBC-D1538850880A}"/>
              </a:ext>
            </a:extLst>
          </p:cNvPr>
          <p:cNvSpPr txBox="1"/>
          <p:nvPr/>
        </p:nvSpPr>
        <p:spPr>
          <a:xfrm>
            <a:off x="451400" y="1736644"/>
            <a:ext cx="6052660" cy="4015202"/>
          </a:xfrm>
          <a:prstGeom prst="rect">
            <a:avLst/>
          </a:prstGeom>
          <a:noFill/>
        </p:spPr>
        <p:txBody>
          <a:bodyPr wrap="square" rtlCol="0">
            <a:spAutoFit/>
          </a:bodyPr>
          <a:lstStyle/>
          <a:p>
            <a:pPr marL="228600" lvl="0" indent="-228600">
              <a:buFont typeface="+mj-lt"/>
              <a:buAutoNum type="arabicPeriod" startAt="6"/>
            </a:pPr>
            <a:r>
              <a:rPr lang="en-GB" sz="1200" dirty="0">
                <a:solidFill>
                  <a:srgbClr val="38D4D6"/>
                </a:solidFill>
                <a:latin typeface="Arial Rounded MT Bold" panose="020F0704030504030204" pitchFamily="34" charset="77"/>
              </a:rPr>
              <a:t>When</a:t>
            </a:r>
            <a:r>
              <a:rPr lang="en-GB" sz="1200" b="1" dirty="0">
                <a:solidFill>
                  <a:srgbClr val="38D4D6"/>
                </a:solidFill>
                <a:latin typeface="Arial Rounded MT Bold" panose="020F0704030504030204" pitchFamily="34" charset="77"/>
              </a:rPr>
              <a:t> </a:t>
            </a:r>
            <a:r>
              <a:rPr lang="en-GB" sz="1200" dirty="0">
                <a:solidFill>
                  <a:srgbClr val="38D4D6"/>
                </a:solidFill>
                <a:latin typeface="Arial Rounded MT Bold" panose="020F0704030504030204" pitchFamily="34" charset="77"/>
              </a:rPr>
              <a:t>caesium 137 goes through beta decay it becomes barium 137.  As caesium 137, it has 55 protons and 82 neutrons.  As barium 137, it has 56 protons and 81 neutrons.</a:t>
            </a:r>
          </a:p>
          <a:p>
            <a:pPr marL="685800" lvl="1" indent="-228600">
              <a:lnSpc>
                <a:spcPct val="150000"/>
              </a:lnSpc>
              <a:buFont typeface="+mj-lt"/>
              <a:buAutoNum type="alphaLcPeriod"/>
            </a:pPr>
            <a:r>
              <a:rPr lang="en-GB" sz="1200" dirty="0">
                <a:solidFill>
                  <a:srgbClr val="38D4D6"/>
                </a:solidFill>
                <a:latin typeface="Arial Rounded MT Bold" panose="020F0704030504030204" pitchFamily="34" charset="77"/>
              </a:rPr>
              <a:t>Write down the change of atomic mass.</a:t>
            </a:r>
          </a:p>
          <a:p>
            <a:pPr lvl="1">
              <a:lnSpc>
                <a:spcPct val="150000"/>
              </a:lnSpc>
            </a:pPr>
            <a:r>
              <a:rPr lang="en-GB" sz="1600" dirty="0">
                <a:solidFill>
                  <a:srgbClr val="38D4D6"/>
                </a:solidFill>
                <a:latin typeface="Arial Rounded MT Bold" panose="020F0704030504030204" pitchFamily="34" charset="77"/>
              </a:rPr>
              <a:t>_____________________________________________________</a:t>
            </a:r>
          </a:p>
          <a:p>
            <a:pPr marL="685800" lvl="1" indent="-228600">
              <a:lnSpc>
                <a:spcPct val="150000"/>
              </a:lnSpc>
              <a:buFont typeface="+mj-lt"/>
              <a:buAutoNum type="alphaLcPeriod"/>
            </a:pPr>
            <a:r>
              <a:rPr lang="en-GB" sz="1200" dirty="0">
                <a:solidFill>
                  <a:srgbClr val="38D4D6"/>
                </a:solidFill>
                <a:latin typeface="Arial Rounded MT Bold" panose="020F0704030504030204" pitchFamily="34" charset="77"/>
              </a:rPr>
              <a:t>Give a full description of a beta particle.</a:t>
            </a:r>
          </a:p>
          <a:p>
            <a:pPr lvl="1">
              <a:lnSpc>
                <a:spcPct val="150000"/>
              </a:lnSpc>
            </a:pPr>
            <a:r>
              <a:rPr lang="en-GB" sz="1600" dirty="0">
                <a:solidFill>
                  <a:srgbClr val="38D4D6"/>
                </a:solidFill>
                <a:latin typeface="Arial Rounded MT Bold" panose="020F0704030504030204" pitchFamily="34" charset="77"/>
              </a:rPr>
              <a:t>_______________________________________________________________________________________________________________________________________________________________</a:t>
            </a:r>
          </a:p>
          <a:p>
            <a:pPr marL="685800" lvl="1" indent="-228600">
              <a:lnSpc>
                <a:spcPct val="150000"/>
              </a:lnSpc>
              <a:buFont typeface="+mj-lt"/>
              <a:buAutoNum type="alphaLcPeriod"/>
            </a:pPr>
            <a:r>
              <a:rPr lang="en-GB" sz="1200" dirty="0">
                <a:solidFill>
                  <a:srgbClr val="38D4D6"/>
                </a:solidFill>
                <a:latin typeface="Arial Rounded MT Bold" panose="020F0704030504030204" pitchFamily="34" charset="77"/>
              </a:rPr>
              <a:t>Explain the relative ionising category of a beta particle.</a:t>
            </a:r>
          </a:p>
          <a:p>
            <a:pPr lvl="1">
              <a:lnSpc>
                <a:spcPct val="150000"/>
              </a:lnSpc>
            </a:pPr>
            <a:r>
              <a:rPr lang="en-GB" sz="1600" dirty="0">
                <a:solidFill>
                  <a:srgbClr val="38D4D6"/>
                </a:solidFill>
                <a:latin typeface="Arial Rounded MT Bold" panose="020F0704030504030204" pitchFamily="34" charset="77"/>
              </a:rPr>
              <a:t>_______________________________________________________________________________________________________________________________________________________________</a:t>
            </a:r>
          </a:p>
        </p:txBody>
      </p:sp>
      <p:sp>
        <p:nvSpPr>
          <p:cNvPr id="3" name="Rounded Rectangle 2">
            <a:extLst>
              <a:ext uri="{FF2B5EF4-FFF2-40B4-BE49-F238E27FC236}">
                <a16:creationId xmlns:a16="http://schemas.microsoft.com/office/drawing/2014/main" id="{833D4CFD-AFAE-254A-87F5-93F4610B1BC4}"/>
              </a:ext>
            </a:extLst>
          </p:cNvPr>
          <p:cNvSpPr/>
          <p:nvPr/>
        </p:nvSpPr>
        <p:spPr>
          <a:xfrm>
            <a:off x="1809000" y="1408068"/>
            <a:ext cx="3240000" cy="361796"/>
          </a:xfrm>
          <a:prstGeom prst="roundRect">
            <a:avLst/>
          </a:prstGeom>
          <a:solidFill>
            <a:srgbClr val="38D4D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1600" b="1" dirty="0">
                <a:solidFill>
                  <a:schemeClr val="bg1"/>
                </a:solidFill>
                <a:latin typeface="Arial Rounded MT" charset="0"/>
                <a:ea typeface="Arial Rounded MT" charset="0"/>
                <a:cs typeface="Arial Rounded MT" charset="0"/>
              </a:rPr>
              <a:t>Types of radiation</a:t>
            </a:r>
          </a:p>
        </p:txBody>
      </p:sp>
      <p:graphicFrame>
        <p:nvGraphicFramePr>
          <p:cNvPr id="4" name="Google Shape;117;p4">
            <a:extLst>
              <a:ext uri="{FF2B5EF4-FFF2-40B4-BE49-F238E27FC236}">
                <a16:creationId xmlns:a16="http://schemas.microsoft.com/office/drawing/2014/main" id="{35BD3A65-EE73-4841-8B7C-36924E8A59B9}"/>
              </a:ext>
            </a:extLst>
          </p:cNvPr>
          <p:cNvGraphicFramePr/>
          <p:nvPr>
            <p:extLst>
              <p:ext uri="{D42A27DB-BD31-4B8C-83A1-F6EECF244321}">
                <p14:modId xmlns:p14="http://schemas.microsoft.com/office/powerpoint/2010/main" val="1832188308"/>
              </p:ext>
            </p:extLst>
          </p:nvPr>
        </p:nvGraphicFramePr>
        <p:xfrm>
          <a:off x="858742" y="6965343"/>
          <a:ext cx="5136543" cy="2063793"/>
        </p:xfrm>
        <a:graphic>
          <a:graphicData uri="http://schemas.openxmlformats.org/drawingml/2006/table">
            <a:tbl>
              <a:tblPr firstRow="1" bandRow="1">
                <a:noFill/>
              </a:tblPr>
              <a:tblGrid>
                <a:gridCol w="3985202">
                  <a:extLst>
                    <a:ext uri="{9D8B030D-6E8A-4147-A177-3AD203B41FA5}">
                      <a16:colId xmlns:a16="http://schemas.microsoft.com/office/drawing/2014/main" val="20000"/>
                    </a:ext>
                  </a:extLst>
                </a:gridCol>
                <a:gridCol w="1151341">
                  <a:extLst>
                    <a:ext uri="{9D8B030D-6E8A-4147-A177-3AD203B41FA5}">
                      <a16:colId xmlns:a16="http://schemas.microsoft.com/office/drawing/2014/main" val="20001"/>
                    </a:ext>
                  </a:extLst>
                </a:gridCol>
              </a:tblGrid>
              <a:tr h="257680">
                <a:tc>
                  <a:txBody>
                    <a:bodyPr/>
                    <a:lstStyle/>
                    <a:p>
                      <a:pPr marL="0" marR="0" lvl="0" indent="0" algn="ctr" rtl="0">
                        <a:spcBef>
                          <a:spcPts val="0"/>
                        </a:spcBef>
                        <a:spcAft>
                          <a:spcPts val="0"/>
                        </a:spcAft>
                        <a:buNone/>
                      </a:pPr>
                      <a:r>
                        <a:rPr lang="en-GB" sz="1200" b="1" u="none" strike="noStrike" cap="none" dirty="0">
                          <a:solidFill>
                            <a:schemeClr val="bg1"/>
                          </a:solidFill>
                          <a:latin typeface="Arial Rounded"/>
                          <a:sym typeface="Arial Rounded"/>
                        </a:rPr>
                        <a:t>Statement </a:t>
                      </a:r>
                      <a:endParaRPr dirty="0">
                        <a:solidFill>
                          <a:schemeClr val="bg1"/>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38D4D6"/>
                    </a:solidFill>
                  </a:tcPr>
                </a:tc>
                <a:tc>
                  <a:txBody>
                    <a:bodyPr/>
                    <a:lstStyle/>
                    <a:p>
                      <a:pPr marL="0" marR="0" lvl="0" indent="0" algn="ctr" rtl="0">
                        <a:spcBef>
                          <a:spcPts val="0"/>
                        </a:spcBef>
                        <a:spcAft>
                          <a:spcPts val="0"/>
                        </a:spcAft>
                        <a:buNone/>
                      </a:pPr>
                      <a:r>
                        <a:rPr lang="en-GB" b="1" dirty="0">
                          <a:solidFill>
                            <a:schemeClr val="bg1"/>
                          </a:solidFill>
                        </a:rPr>
                        <a:t>Type</a:t>
                      </a:r>
                      <a:endParaRPr b="1" dirty="0">
                        <a:solidFill>
                          <a:schemeClr val="bg1"/>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38D4D6"/>
                    </a:solidFill>
                  </a:tcPr>
                </a:tc>
                <a:extLst>
                  <a:ext uri="{0D108BD9-81ED-4DB2-BD59-A6C34878D82A}">
                    <a16:rowId xmlns:a16="http://schemas.microsoft.com/office/drawing/2014/main" val="10000"/>
                  </a:ext>
                </a:extLst>
              </a:tr>
              <a:tr h="554993">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b="0" dirty="0">
                          <a:solidFill>
                            <a:srgbClr val="38D4D6"/>
                          </a:solidFill>
                          <a:latin typeface="Arial Rounded MT Bold" panose="020F0704030504030204" pitchFamily="34" charset="77"/>
                          <a:cs typeface="Arial" panose="020B0604020202020204" pitchFamily="34" charset="0"/>
                        </a:rPr>
                        <a:t>Most ionising radiation. Can be sopped by paper </a:t>
                      </a:r>
                    </a:p>
                  </a:txBody>
                  <a:tcPr marL="91450" marR="91450" marT="45725" marB="45725"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16ADBF"/>
                        </a:buClr>
                        <a:buSzPts val="1200"/>
                        <a:buFont typeface="Arial Rounded"/>
                        <a:buNone/>
                      </a:pPr>
                      <a:endParaRPr dirty="0"/>
                    </a:p>
                  </a:txBody>
                  <a:tcPr marL="91450" marR="91450" marT="45725" marB="45725"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396426">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b="0" dirty="0">
                          <a:solidFill>
                            <a:srgbClr val="38D4D6"/>
                          </a:solidFill>
                          <a:latin typeface="Arial Rounded MT Bold" panose="020F0704030504030204" pitchFamily="34" charset="77"/>
                          <a:cs typeface="Arial" panose="020B0604020202020204" pitchFamily="34" charset="0"/>
                        </a:rPr>
                        <a:t>Has a low penetration power and is stopped in 6 cms of air</a:t>
                      </a:r>
                      <a:endParaRPr lang="en-US" sz="1200" b="0" dirty="0">
                        <a:solidFill>
                          <a:srgbClr val="38D4D6"/>
                        </a:solidFill>
                        <a:latin typeface="Arial" panose="020B0604020202020204" pitchFamily="34" charset="0"/>
                        <a:cs typeface="Arial" panose="020B0604020202020204" pitchFamily="34" charset="0"/>
                      </a:endParaRPr>
                    </a:p>
                  </a:txBody>
                  <a:tcPr marL="91450" marR="91450" marT="45725" marB="45725"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16ADBF"/>
                        </a:buClr>
                        <a:buSzPts val="1200"/>
                        <a:buFont typeface="Arial Rounded"/>
                        <a:buNone/>
                      </a:pPr>
                      <a:endParaRPr dirty="0"/>
                    </a:p>
                  </a:txBody>
                  <a:tcPr marL="91450" marR="91450" marT="45725" marB="45725"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2502056946"/>
                  </a:ext>
                </a:extLst>
              </a:tr>
              <a:tr h="396426">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b="0" dirty="0">
                          <a:solidFill>
                            <a:srgbClr val="38D4D6"/>
                          </a:solidFill>
                          <a:latin typeface="Arial Rounded MT Bold" panose="020F0704030504030204" pitchFamily="34" charset="77"/>
                          <a:cs typeface="Arial" panose="020B0604020202020204" pitchFamily="34" charset="0"/>
                        </a:rPr>
                        <a:t>Very high penetration power but can be stopped by thick lead</a:t>
                      </a:r>
                      <a:endParaRPr lang="en-US" sz="1200" b="0" dirty="0">
                        <a:solidFill>
                          <a:srgbClr val="38D4D6"/>
                        </a:solidFill>
                        <a:latin typeface="Arial" panose="020B0604020202020204" pitchFamily="34" charset="0"/>
                        <a:cs typeface="Arial" panose="020B0604020202020204" pitchFamily="34" charset="0"/>
                      </a:endParaRPr>
                    </a:p>
                  </a:txBody>
                  <a:tcPr marL="91450" marR="91450" marT="45725" marB="45725"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16ADBF"/>
                        </a:buClr>
                        <a:buSzPts val="1200"/>
                        <a:buFont typeface="Arial Rounded"/>
                        <a:buNone/>
                      </a:pPr>
                      <a:endParaRPr dirty="0"/>
                    </a:p>
                  </a:txBody>
                  <a:tcPr marL="91450" marR="91450" marT="45725" marB="45725"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3654003719"/>
                  </a:ext>
                </a:extLst>
              </a:tr>
              <a:tr h="27098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b="0" dirty="0">
                          <a:solidFill>
                            <a:srgbClr val="38D4D6"/>
                          </a:solidFill>
                          <a:latin typeface="Arial Rounded MT Bold" panose="020F0704030504030204" pitchFamily="34" charset="77"/>
                          <a:cs typeface="Arial" panose="020B0604020202020204" pitchFamily="34" charset="0"/>
                        </a:rPr>
                        <a:t>Low penetration, can be stopped by aluminum foil</a:t>
                      </a:r>
                    </a:p>
                  </a:txBody>
                  <a:tcPr marL="91450" marR="91450" marT="45725" marB="45725"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16ADBF"/>
                        </a:buClr>
                        <a:buSzPts val="1200"/>
                        <a:buFont typeface="Arial Rounded"/>
                        <a:buNone/>
                      </a:pPr>
                      <a:endParaRPr dirty="0"/>
                    </a:p>
                  </a:txBody>
                  <a:tcPr marL="91450" marR="91450" marT="45725" marB="45725"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4103906127"/>
                  </a:ext>
                </a:extLst>
              </a:tr>
            </a:tbl>
          </a:graphicData>
        </a:graphic>
      </p:graphicFrame>
      <p:sp>
        <p:nvSpPr>
          <p:cNvPr id="5" name="Rectangle: Rounded Corners 2">
            <a:extLst>
              <a:ext uri="{FF2B5EF4-FFF2-40B4-BE49-F238E27FC236}">
                <a16:creationId xmlns:a16="http://schemas.microsoft.com/office/drawing/2014/main" id="{4F08537C-6029-4D49-976E-D91F319A8796}"/>
              </a:ext>
            </a:extLst>
          </p:cNvPr>
          <p:cNvSpPr/>
          <p:nvPr/>
        </p:nvSpPr>
        <p:spPr>
          <a:xfrm>
            <a:off x="517719" y="5799553"/>
            <a:ext cx="5895437" cy="851297"/>
          </a:xfrm>
          <a:prstGeom prst="roundRect">
            <a:avLst/>
          </a:prstGeom>
          <a:ln>
            <a:solidFill>
              <a:srgbClr val="38D4D6"/>
            </a:solidFill>
          </a:ln>
        </p:spPr>
        <p:txBody>
          <a:bodyPr wrap="square" anchor="t">
            <a:spAutoFit/>
          </a:bodyPr>
          <a:lstStyle/>
          <a:p>
            <a:pPr marL="228600" indent="-228600">
              <a:buFont typeface="+mj-lt"/>
              <a:buAutoNum type="arabicPeriod" startAt="7"/>
            </a:pPr>
            <a:r>
              <a:rPr lang="en-US" sz="1200" dirty="0">
                <a:solidFill>
                  <a:srgbClr val="38D4D6"/>
                </a:solidFill>
                <a:latin typeface="Arial Rounded MT Bold" panose="020F0704030504030204" pitchFamily="34" charset="77"/>
              </a:rPr>
              <a:t>What is your definition of a nucleon? </a:t>
            </a:r>
            <a:r>
              <a:rPr lang="en-US" sz="1600" b="1" dirty="0">
                <a:solidFill>
                  <a:srgbClr val="38D4D6"/>
                </a:solidFill>
                <a:latin typeface="Arial Rounded MT Bold" panose="020F0704030504030204" pitchFamily="34" charset="77"/>
              </a:rPr>
              <a:t>__________________________________________________________________________________________________________</a:t>
            </a:r>
            <a:endParaRPr lang="en-US" sz="1200" b="1" dirty="0">
              <a:solidFill>
                <a:srgbClr val="38D4D6"/>
              </a:solidFill>
              <a:latin typeface="Arial Rounded MT Bold" panose="020F0704030504030204" pitchFamily="34" charset="77"/>
            </a:endParaRPr>
          </a:p>
        </p:txBody>
      </p:sp>
      <p:sp>
        <p:nvSpPr>
          <p:cNvPr id="6" name="Rectangle 5">
            <a:extLst>
              <a:ext uri="{FF2B5EF4-FFF2-40B4-BE49-F238E27FC236}">
                <a16:creationId xmlns:a16="http://schemas.microsoft.com/office/drawing/2014/main" id="{6E9B9ADC-688A-BE4F-9665-33D8D5515249}"/>
              </a:ext>
            </a:extLst>
          </p:cNvPr>
          <p:cNvSpPr/>
          <p:nvPr/>
        </p:nvSpPr>
        <p:spPr>
          <a:xfrm>
            <a:off x="1303637" y="6661967"/>
            <a:ext cx="4250725" cy="276999"/>
          </a:xfrm>
          <a:prstGeom prst="rect">
            <a:avLst/>
          </a:prstGeom>
          <a:noFill/>
          <a:ln>
            <a:noFill/>
          </a:ln>
        </p:spPr>
        <p:txBody>
          <a:bodyPr wrap="square">
            <a:spAutoFit/>
          </a:bodyPr>
          <a:lstStyle/>
          <a:p>
            <a:r>
              <a:rPr lang="en-US" sz="1200" dirty="0">
                <a:solidFill>
                  <a:srgbClr val="38D4D6"/>
                </a:solidFill>
                <a:latin typeface="Arial Rounded MT Bold" panose="020F0704030504030204" pitchFamily="34" charset="77"/>
              </a:rPr>
              <a:t>From the given statement, identify the type of radiation </a:t>
            </a:r>
            <a:endParaRPr lang="en-US" sz="1200" dirty="0">
              <a:solidFill>
                <a:srgbClr val="38D4D6"/>
              </a:solidFill>
            </a:endParaRPr>
          </a:p>
        </p:txBody>
      </p:sp>
    </p:spTree>
    <p:extLst>
      <p:ext uri="{BB962C8B-B14F-4D97-AF65-F5344CB8AC3E}">
        <p14:creationId xmlns:p14="http://schemas.microsoft.com/office/powerpoint/2010/main" val="117151188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350</TotalTime>
  <Words>627</Words>
  <Application>Microsoft Macintosh PowerPoint</Application>
  <PresentationFormat>A4 Paper (210x297 mm)</PresentationFormat>
  <Paragraphs>41</Paragraphs>
  <Slides>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vt:i4>
      </vt:variant>
    </vt:vector>
  </HeadingPairs>
  <TitlesOfParts>
    <vt:vector size="10" baseType="lpstr">
      <vt:lpstr>Arial</vt:lpstr>
      <vt:lpstr>Arial Rounded</vt:lpstr>
      <vt:lpstr>Arial Rounded MT</vt:lpstr>
      <vt:lpstr>Arial Rounded MT Bold</vt:lpstr>
      <vt:lpstr>Calibri</vt:lpstr>
      <vt:lpstr>Calibri Light</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Jean Debney</dc:creator>
  <cp:lastModifiedBy>Sarah Mintey</cp:lastModifiedBy>
  <cp:revision>22</cp:revision>
  <dcterms:created xsi:type="dcterms:W3CDTF">2022-04-04T12:23:53Z</dcterms:created>
  <dcterms:modified xsi:type="dcterms:W3CDTF">2022-08-14T08:33:03Z</dcterms:modified>
</cp:coreProperties>
</file>