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6" r:id="rId2"/>
    <p:sldId id="325" r:id="rId3"/>
    <p:sldId id="395" r:id="rId4"/>
    <p:sldId id="399" r:id="rId5"/>
    <p:sldId id="396" r:id="rId6"/>
    <p:sldId id="397" r:id="rId7"/>
    <p:sldId id="40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D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8"/>
    <p:restoredTop sz="94582"/>
  </p:normalViewPr>
  <p:slideViewPr>
    <p:cSldViewPr snapToGrid="0" snapToObjects="1">
      <p:cViewPr varScale="1">
        <p:scale>
          <a:sx n="116" d="100"/>
          <a:sy n="116" d="100"/>
        </p:scale>
        <p:origin x="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086-93AE-384F-BAE6-8699CA80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1EFB-87BC-2C44-B929-5838363FC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84F4-0681-184E-8D1E-4C1D8FA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374D4-2C63-7B46-8C11-E1D1AF88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27ED-F046-234F-B78A-AF840050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C88-6772-8440-B56A-C7688354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D027-38D8-274C-BA7C-4616676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44A1-CDF3-D94B-B2ED-FD649472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2E7-0B75-8243-B7C1-A18DC4E3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7736-DE67-EC40-AA40-C675A87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62520-922E-0245-96FD-BFE07C37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D3DEF-195F-0947-A7BC-2AD31F22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3B6D-D51C-B848-AECA-26AB73C9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273-CCEF-2D48-98B8-D5A6C9E2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D2DA-1F1A-E84C-8317-349CF8DF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138B-6458-AE48-8A97-2CC5104D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6282-ED28-804F-B3E6-10617D529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63B9-3425-D141-8668-08C0DEC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FFF4-7972-EB45-8C91-99A2D04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D21D-7A45-3C4B-A761-41279C2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D80-CA55-9D40-82C9-7086AD7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A3F3-C32F-414A-8F28-7CDF4330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50DD-D83B-A74C-907C-E8D65B1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A41D-032A-9D46-A263-A3B684AC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DB8-5323-A040-832B-5AE290A3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6F09-50C9-8540-A689-B8A6185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BC14-8DD5-3F46-9FC3-94229331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697D-82B1-3140-B5F3-279CA59D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F581-448E-6F42-926F-26012625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AC83-9CE5-4A4A-96EC-D37EC93C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794B4-7128-BC4F-A6D5-A900566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AE5-96F0-E347-BDA7-4170C897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3A494-DF80-CD48-9BA8-F5EE9699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89FD-8D50-CD40-8AA9-0F0081FF3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1A6AB-4204-B74B-A34F-75DD85D0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D6169-77D5-3A42-881B-3EAAB1B16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5B61-BBBE-7F4A-A63E-097B6A0A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5E33E-FC28-2644-9FB8-347615D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22A7-1396-A846-8C80-F865BDC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8F30-C9DA-9A40-8971-DE80969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74589-C06A-5D43-A601-8AFA2C4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C751-235B-664E-A4BF-647B0592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8E0EE-9572-D04E-845F-F449459D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CF61A-F889-8D42-A134-D6D2EC4C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E1E1D-E482-4340-93F0-53EFCAF6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C0E7-8567-4641-83C7-E47F2E9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C98E-FBB9-064B-BD59-3C8E8832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F23-1E4C-3C43-A13C-FC3E9843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7356A-6072-5447-9555-9296CF409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D4B2-6955-BC4C-82E3-4A043711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0B47-9331-8D4C-A6A7-AB929AF1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3B24-6FD9-E74E-AC2C-933F719C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BF9-2BE7-F445-A35F-B0AB5FE8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EF0A9-AA6F-B940-A952-F67A4F72A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A038-AADB-C441-BCF0-5A5BC9ED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F755-D761-0949-BBCB-0B1BC5F0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F6D5-0A4D-2D46-AC77-387BCE6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A554-B0CE-6041-BBDE-EE41B44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0DD13-06C7-1F49-9064-767781F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19EB-6F2B-6D49-AAAA-27ECD536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2173-4395-FA46-BB47-A5C62DC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70FC-996F-854F-8D47-C2992F01BB31}" type="datetimeFigureOut">
              <a:rPr lang="en-US" smtClean="0"/>
              <a:t>5/31/21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C91C-A50F-F847-A3B8-F7B8FF9B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E7F9-E660-EB4B-8C51-7218132B6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4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ow Drinking More Water Can Help You Lose Weight - Frequency Fitness">
            <a:extLst>
              <a:ext uri="{FF2B5EF4-FFF2-40B4-BE49-F238E27FC236}">
                <a16:creationId xmlns:a16="http://schemas.microsoft.com/office/drawing/2014/main" id="{F6445AB1-655F-3E4F-A32F-486E77AC4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" b="1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obal Economics of Water – EuropeNow">
            <a:extLst>
              <a:ext uri="{FF2B5EF4-FFF2-40B4-BE49-F238E27FC236}">
                <a16:creationId xmlns:a16="http://schemas.microsoft.com/office/drawing/2014/main" id="{0EB0838A-D39B-5F44-AEF9-B4DA77878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39720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return of the hand car wash and the UK&amp;#39;s productivity puzzle">
            <a:extLst>
              <a:ext uri="{FF2B5EF4-FFF2-40B4-BE49-F238E27FC236}">
                <a16:creationId xmlns:a16="http://schemas.microsoft.com/office/drawing/2014/main" id="{7D8CBE66-E09D-8C42-A23F-9D4497693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r="22866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95E0DD-CD28-E049-8513-4847B6C0F0D6}"/>
              </a:ext>
            </a:extLst>
          </p:cNvPr>
          <p:cNvSpPr txBox="1"/>
          <p:nvPr/>
        </p:nvSpPr>
        <p:spPr>
          <a:xfrm>
            <a:off x="4855957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4162472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5BF30-68FC-EE46-8EB9-18943815F33E}"/>
              </a:ext>
            </a:extLst>
          </p:cNvPr>
          <p:cNvSpPr/>
          <p:nvPr/>
        </p:nvSpPr>
        <p:spPr>
          <a:xfrm>
            <a:off x="838200" y="365125"/>
            <a:ext cx="476394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Explore finite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8699A-4715-0145-9E5D-DA08DD5A148F}"/>
              </a:ext>
            </a:extLst>
          </p:cNvPr>
          <p:cNvSpPr txBox="1"/>
          <p:nvPr/>
        </p:nvSpPr>
        <p:spPr>
          <a:xfrm>
            <a:off x="522946" y="2265037"/>
            <a:ext cx="476394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Give examples of how humans use the </a:t>
            </a:r>
            <a:r>
              <a:rPr lang="en-GB" sz="2400" b="1" dirty="0">
                <a:solidFill>
                  <a:srgbClr val="00B0F0"/>
                </a:solidFill>
              </a:rPr>
              <a:t>Earth's resources</a:t>
            </a:r>
            <a:r>
              <a:rPr lang="en-GB" sz="2400" dirty="0"/>
              <a:t>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the difference between </a:t>
            </a:r>
            <a:r>
              <a:rPr lang="en-GB" sz="2400" b="1" dirty="0">
                <a:solidFill>
                  <a:srgbClr val="00B0F0"/>
                </a:solidFill>
              </a:rPr>
              <a:t>finite and renewable resources </a:t>
            </a:r>
            <a:r>
              <a:rPr lang="en-GB" sz="2400" dirty="0"/>
              <a:t>and give examples.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3D22E5-76EE-0947-B728-9AF82B630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20894"/>
          <a:stretch/>
        </p:blipFill>
        <p:spPr bwMode="auto">
          <a:xfrm>
            <a:off x="5917401" y="6504"/>
            <a:ext cx="6274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BF589-3462-E044-BBDF-2041B0AEC75F}"/>
              </a:ext>
            </a:extLst>
          </p:cNvPr>
          <p:cNvSpPr txBox="1"/>
          <p:nvPr/>
        </p:nvSpPr>
        <p:spPr>
          <a:xfrm>
            <a:off x="4855957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11" name="Picture 6" descr="Thames Water - The UK&amp;#39;s largest water and wastewater company">
            <a:extLst>
              <a:ext uri="{FF2B5EF4-FFF2-40B4-BE49-F238E27FC236}">
                <a16:creationId xmlns:a16="http://schemas.microsoft.com/office/drawing/2014/main" id="{187AD770-1C41-5F47-8B20-6842C967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91" y="4373443"/>
            <a:ext cx="1910063" cy="19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45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eep the home fires burning? Don&amp;#39;t even think about it! | Health &amp;amp;  wellbeing | The Guardian">
            <a:extLst>
              <a:ext uri="{FF2B5EF4-FFF2-40B4-BE49-F238E27FC236}">
                <a16:creationId xmlns:a16="http://schemas.microsoft.com/office/drawing/2014/main" id="{70AB3864-3FAE-C840-9E26-DEE5AC9F0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 b="22832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emand for detached houses rose in Covid lockdown, says Halifax | Housing  market | The Guardian">
            <a:extLst>
              <a:ext uri="{FF2B5EF4-FFF2-40B4-BE49-F238E27FC236}">
                <a16:creationId xmlns:a16="http://schemas.microsoft.com/office/drawing/2014/main" id="{9B56395D-6B3C-4D46-B1C7-B9A0C342E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ood - Wikipedia">
            <a:extLst>
              <a:ext uri="{FF2B5EF4-FFF2-40B4-BE49-F238E27FC236}">
                <a16:creationId xmlns:a16="http://schemas.microsoft.com/office/drawing/2014/main" id="{DD2FCA1F-D1B5-134C-ABFF-5645967E7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A Quick Guide to Different Types of Freight Transport">
            <a:extLst>
              <a:ext uri="{FF2B5EF4-FFF2-40B4-BE49-F238E27FC236}">
                <a16:creationId xmlns:a16="http://schemas.microsoft.com/office/drawing/2014/main" id="{28F490B8-5F34-1247-8A68-FB30B9D21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204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5BF30-68FC-EE46-8EB9-18943815F33E}"/>
              </a:ext>
            </a:extLst>
          </p:cNvPr>
          <p:cNvSpPr/>
          <p:nvPr/>
        </p:nvSpPr>
        <p:spPr>
          <a:xfrm>
            <a:off x="4286858" y="296823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sz="28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se of resources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" name="Frame 14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02E324-9B67-444C-8CD9-1862B55B064C}"/>
              </a:ext>
            </a:extLst>
          </p:cNvPr>
          <p:cNvSpPr/>
          <p:nvPr/>
        </p:nvSpPr>
        <p:spPr>
          <a:xfrm>
            <a:off x="596990" y="573737"/>
            <a:ext cx="3618284" cy="1345720"/>
          </a:xfrm>
          <a:prstGeom prst="rect">
            <a:avLst/>
          </a:prstGeom>
          <a:solidFill>
            <a:srgbClr val="000000">
              <a:alpha val="4998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warmth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4E7224-246E-5147-B956-E5D26D60FA25}"/>
              </a:ext>
            </a:extLst>
          </p:cNvPr>
          <p:cNvSpPr/>
          <p:nvPr/>
        </p:nvSpPr>
        <p:spPr>
          <a:xfrm>
            <a:off x="8152384" y="580874"/>
            <a:ext cx="3618284" cy="1345720"/>
          </a:xfrm>
          <a:prstGeom prst="rect">
            <a:avLst/>
          </a:prstGeom>
          <a:solidFill>
            <a:srgbClr val="000000">
              <a:alpha val="4998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shelter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EFC185-31D7-0646-BDEC-E22E6A1468F6}"/>
              </a:ext>
            </a:extLst>
          </p:cNvPr>
          <p:cNvSpPr/>
          <p:nvPr/>
        </p:nvSpPr>
        <p:spPr>
          <a:xfrm>
            <a:off x="459929" y="5140624"/>
            <a:ext cx="3618284" cy="1345720"/>
          </a:xfrm>
          <a:prstGeom prst="rect">
            <a:avLst/>
          </a:prstGeom>
          <a:solidFill>
            <a:srgbClr val="000000">
              <a:alpha val="4998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food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C4EEF7-734E-0446-9601-384D1C59FDCD}"/>
              </a:ext>
            </a:extLst>
          </p:cNvPr>
          <p:cNvSpPr/>
          <p:nvPr/>
        </p:nvSpPr>
        <p:spPr>
          <a:xfrm>
            <a:off x="7527212" y="5087018"/>
            <a:ext cx="4204859" cy="1345720"/>
          </a:xfrm>
          <a:prstGeom prst="rect">
            <a:avLst/>
          </a:prstGeom>
          <a:solidFill>
            <a:srgbClr val="000000">
              <a:alpha val="4998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transport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4F9302-98CF-8D4F-9466-30D9C11D9854}"/>
              </a:ext>
            </a:extLst>
          </p:cNvPr>
          <p:cNvSpPr txBox="1"/>
          <p:nvPr/>
        </p:nvSpPr>
        <p:spPr>
          <a:xfrm>
            <a:off x="4855957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30472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93D0B4-5A79-1248-97B6-03B38678CFF9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3B3983-1B6E-674C-8341-0C82482A07D5}"/>
              </a:ext>
            </a:extLst>
          </p:cNvPr>
          <p:cNvSpPr txBox="1"/>
          <p:nvPr/>
        </p:nvSpPr>
        <p:spPr>
          <a:xfrm>
            <a:off x="4855957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4098" name="Picture 2" descr="Rubber - Tapping and coagulation | Britannica">
            <a:extLst>
              <a:ext uri="{FF2B5EF4-FFF2-40B4-BE49-F238E27FC236}">
                <a16:creationId xmlns:a16="http://schemas.microsoft.com/office/drawing/2014/main" id="{97F017BC-F4AA-1C40-89CB-F08DAEF16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b="4116"/>
          <a:stretch/>
        </p:blipFill>
        <p:spPr bwMode="auto">
          <a:xfrm>
            <a:off x="1" y="-1"/>
            <a:ext cx="121913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BB785B-87D8-7743-8B50-4C18168D5B91}"/>
              </a:ext>
            </a:extLst>
          </p:cNvPr>
          <p:cNvSpPr txBox="1"/>
          <p:nvPr/>
        </p:nvSpPr>
        <p:spPr>
          <a:xfrm>
            <a:off x="5008357" y="6605569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375774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Carbon-neutral by 2035: Varma renews climate targets">
            <a:extLst>
              <a:ext uri="{FF2B5EF4-FFF2-40B4-BE49-F238E27FC236}">
                <a16:creationId xmlns:a16="http://schemas.microsoft.com/office/drawing/2014/main" id="{74D08D7E-FCA9-BC42-9CFD-9E246EBCE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BF589-3462-E044-BBDF-2041B0AEC75F}"/>
              </a:ext>
            </a:extLst>
          </p:cNvPr>
          <p:cNvSpPr txBox="1"/>
          <p:nvPr/>
        </p:nvSpPr>
        <p:spPr>
          <a:xfrm>
            <a:off x="5137697" y="6542657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D6C619-6F5E-A74F-AF33-5F618824780A}"/>
              </a:ext>
            </a:extLst>
          </p:cNvPr>
          <p:cNvSpPr txBox="1"/>
          <p:nvPr/>
        </p:nvSpPr>
        <p:spPr>
          <a:xfrm>
            <a:off x="5008357" y="6605569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326306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ertiliser industry vows to feed one &amp;#39;extra Germany&amp;#39; per year – EURACTIV.com">
            <a:extLst>
              <a:ext uri="{FF2B5EF4-FFF2-40B4-BE49-F238E27FC236}">
                <a16:creationId xmlns:a16="http://schemas.microsoft.com/office/drawing/2014/main" id="{7A0B319C-5F72-F540-BA50-DE69A8D0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69" y="0"/>
            <a:ext cx="12240569" cy="68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BD213-3489-AB47-A792-25ECD03000CE}"/>
              </a:ext>
            </a:extLst>
          </p:cNvPr>
          <p:cNvSpPr txBox="1"/>
          <p:nvPr/>
        </p:nvSpPr>
        <p:spPr>
          <a:xfrm>
            <a:off x="4855957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81985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35BF30-68FC-EE46-8EB9-18943815F33E}"/>
              </a:ext>
            </a:extLst>
          </p:cNvPr>
          <p:cNvSpPr/>
          <p:nvPr/>
        </p:nvSpPr>
        <p:spPr>
          <a:xfrm>
            <a:off x="838200" y="365125"/>
            <a:ext cx="476394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Explore finite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8699A-4715-0145-9E5D-DA08DD5A148F}"/>
              </a:ext>
            </a:extLst>
          </p:cNvPr>
          <p:cNvSpPr txBox="1"/>
          <p:nvPr/>
        </p:nvSpPr>
        <p:spPr>
          <a:xfrm>
            <a:off x="522946" y="2265037"/>
            <a:ext cx="476394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Give examples of how humans use the </a:t>
            </a:r>
            <a:r>
              <a:rPr lang="en-GB" sz="2400" b="1" dirty="0">
                <a:solidFill>
                  <a:srgbClr val="00B0F0"/>
                </a:solidFill>
              </a:rPr>
              <a:t>Earth's resources</a:t>
            </a:r>
            <a:r>
              <a:rPr lang="en-GB" sz="2400" dirty="0"/>
              <a:t>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the difference between </a:t>
            </a:r>
            <a:r>
              <a:rPr lang="en-GB" sz="2400" b="1" dirty="0">
                <a:solidFill>
                  <a:srgbClr val="00B0F0"/>
                </a:solidFill>
              </a:rPr>
              <a:t>finite and renewable resources </a:t>
            </a:r>
            <a:r>
              <a:rPr lang="en-GB" sz="2400" dirty="0"/>
              <a:t>and give examples.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3D22E5-76EE-0947-B728-9AF82B630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20894"/>
          <a:stretch/>
        </p:blipFill>
        <p:spPr bwMode="auto">
          <a:xfrm>
            <a:off x="5917401" y="6504"/>
            <a:ext cx="6274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BF589-3462-E044-BBDF-2041B0AEC75F}"/>
              </a:ext>
            </a:extLst>
          </p:cNvPr>
          <p:cNvSpPr txBox="1"/>
          <p:nvPr/>
        </p:nvSpPr>
        <p:spPr>
          <a:xfrm>
            <a:off x="4855957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11" name="Picture 6" descr="Thames Water - The UK&amp;#39;s largest water and wastewater company">
            <a:extLst>
              <a:ext uri="{FF2B5EF4-FFF2-40B4-BE49-F238E27FC236}">
                <a16:creationId xmlns:a16="http://schemas.microsoft.com/office/drawing/2014/main" id="{187AD770-1C41-5F47-8B20-6842C967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91" y="4373443"/>
            <a:ext cx="1910063" cy="19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208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16855</TotalTime>
  <Words>127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CordiaUPC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219</cp:revision>
  <dcterms:created xsi:type="dcterms:W3CDTF">2021-05-21T15:41:32Z</dcterms:created>
  <dcterms:modified xsi:type="dcterms:W3CDTF">2021-06-09T16:43:45Z</dcterms:modified>
</cp:coreProperties>
</file>