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9" r:id="rId4"/>
  </p:sldIdLst>
  <p:sldSz cx="6858000" cy="9906000" type="A4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3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357" y="-629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2231CC-7710-20E6-8B39-D7E34FF3F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66DCB-7168-5487-1C0F-FFCF579818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1D07C3-8876-44BF-8D1F-0A260DF109E7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33BEE6A-8A45-FA40-36F3-C9BE4B769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CC7816-CA0E-3EE3-DEB8-652A89720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30515-AD2F-5CC5-BA97-72CA6DB9AD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7609-7812-6FF4-01F0-887CF3D6B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9FE1F3-8CAF-4178-85B6-4DF1B3B25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6BDC-BFDA-D2C2-9962-A9F6F556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D7D3D-ADFD-40B2-AB78-EA27ACB5C21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DA9-9D01-406F-FC56-C6164B11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CB9D2-9A8F-E257-298E-E1C08A19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31AF2-EA9B-4520-8C89-0E5FD10A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57F69-CFCD-F597-1762-C0533A00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51F1-D09F-4C31-A516-6F9CEEB6F42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22C0-8AC6-896E-D9A4-2350AAB8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DC4F5-8725-2152-B74B-6A681DD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9EB84-ABA7-4979-8670-3FBFEB2DF0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180F-62D3-23D3-FCC5-7C883130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8EB16-2928-4932-8EE1-522B4B6273B3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720EF-FC10-808E-47FC-E6C65B51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221A-4F72-21AD-31AD-E6C1A8719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D5CE9-FBB4-46DA-9D7F-B63E77E72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04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7217-A287-2C63-A2A2-108834B5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E9A7-3028-49D4-86FD-8EADD285B59D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FC73F-B5B3-1031-81AA-4D78461C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FA82-884F-79C0-1313-FE76C2C3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FCEE-A787-489E-9B08-B8D935378C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41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26AC7-5D52-8B0D-6ABB-98C0D841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DE623-F052-46BB-BD49-A320E2BC0EC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02C2F-12B7-F725-835B-DF3C696B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2A3A-2397-974A-D669-8B1BECAB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D929-4AC3-4AA1-B705-73FBCB4D86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4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854EB-9E55-8BF6-8D7C-D474D186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B17A5-2212-4F27-A669-7D2D55823622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22526F-4A43-7400-F8A4-1AC8D6D2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54CBD8-87FD-A820-A66B-0BA05503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C4F97-04D6-4FBF-ACF6-7F3CCF1414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2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F226B-F21E-9225-159C-548BEA618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1D07-8939-4083-80B5-C758EC224688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1CB327-A9E3-5ED8-355F-DAA0F859C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8A0A25-EF6A-A96D-0E24-6B5A54C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A771-0955-4951-84B3-28BDA95DB9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0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F02C43-9609-B144-FB1B-FC18338D5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78A-3377-436A-8AE3-F418279F8A0C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00C46E-42AE-0568-78AB-7462A0F6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B6369-DACF-4DD6-5ECE-EE5FA109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4CCC1-4D31-4CBB-83A2-512535BBAE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7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23CA3D-E578-E061-1CEC-78DFC26A8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ACCC0-BF68-4F2C-AB99-0F2B92B72BEA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BC17DC-9026-08D0-883E-59E4B0C1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C0FAF9-906A-24AD-5CA9-01E13FE8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18AC-C4C2-48A8-903A-DF098F601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6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00C9F8-778C-E546-3446-79C0AA5C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3AE1-0700-4122-A0AF-7CB09ED7941E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C167E-F158-F51B-7FC2-77B66A27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57F926-B258-D639-04F0-28F1C3E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C922-C839-4EA3-AB7E-BC3C2B92BE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1F4B91-2844-AD02-506B-648AE758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0533-9E9F-408C-9DAB-E31BF102C147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2F8759-742A-07D3-2248-D7310268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A3B8A-2845-9E5F-E7E7-D2AD7F15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E0B3-5318-452D-AB9F-1A44FC7A33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8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D39F3DD-7B44-5651-5D4C-489744254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71488" y="527050"/>
            <a:ext cx="59150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721C8-B67D-D296-23B4-0204BAAF2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6838"/>
            <a:ext cx="5915025" cy="62849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7D989-3281-DDD8-1698-2FBFC9685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38716-DD95-42BD-9543-79ABECB226B5}" type="datetimeFigureOut">
              <a:rPr lang="en-GB"/>
              <a:pPr>
                <a:defRPr/>
              </a:pPr>
              <a:t>26/02/2025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E8E98-C7C0-DFC7-05A3-5D77C86D9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2100"/>
            <a:ext cx="2314575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93AC0-E03E-048C-F376-D56E89EA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2100"/>
            <a:ext cx="1543050" cy="527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D5F905-785C-4500-ADC3-7FCD551AA0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4998CC2-6417-7F29-EF22-F914C0D1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489BAE05-A0F3-D733-FB91-B6F3F45CB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60F0BD1-3BF5-A256-7CA5-BEC830AE930D}"/>
              </a:ext>
            </a:extLst>
          </p:cNvPr>
          <p:cNvSpPr/>
          <p:nvPr/>
        </p:nvSpPr>
        <p:spPr>
          <a:xfrm>
            <a:off x="192088" y="1166812"/>
            <a:ext cx="6467475" cy="3450903"/>
          </a:xfrm>
          <a:prstGeom prst="roundRect">
            <a:avLst>
              <a:gd name="adj" fmla="val 1923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1: Write down the reptiles you know.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E4FDC3B-C10C-1E1E-CB6C-1C66F08A6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3" name="TextBox 9">
            <a:extLst>
              <a:ext uri="{FF2B5EF4-FFF2-40B4-BE49-F238E27FC236}">
                <a16:creationId xmlns:a16="http://schemas.microsoft.com/office/drawing/2014/main" id="{E3D6F4AA-9C0D-5281-08D7-B27FFA01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LKS2: Reptiles Uncovered: Adaptations, Habitats and Survival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680BF3-1779-2FFB-6B53-64DA93533FD0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8BF3BA-51F2-D409-0A89-C33AA7946DB3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3DA26FB-2DE6-95A9-6981-925A5B39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532613DA-F011-4E97-0654-C039CF8E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ounded Rectangle 9">
            <a:extLst>
              <a:ext uri="{FF2B5EF4-FFF2-40B4-BE49-F238E27FC236}">
                <a16:creationId xmlns:a16="http://schemas.microsoft.com/office/drawing/2014/main" id="{53D40586-5F9C-E6FA-9528-8E372C2113AE}"/>
              </a:ext>
            </a:extLst>
          </p:cNvPr>
          <p:cNvSpPr/>
          <p:nvPr/>
        </p:nvSpPr>
        <p:spPr>
          <a:xfrm>
            <a:off x="192089" y="4784400"/>
            <a:ext cx="6459536" cy="4612425"/>
          </a:xfrm>
          <a:prstGeom prst="roundRect">
            <a:avLst>
              <a:gd name="adj" fmla="val 1929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2: Write the habitat underneath each gecko. Include some facts for each one. 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5E4A0-18F6-CDFC-429A-0B0A2EE7A52E}"/>
              </a:ext>
            </a:extLst>
          </p:cNvPr>
          <p:cNvSpPr txBox="1"/>
          <p:nvPr/>
        </p:nvSpPr>
        <p:spPr>
          <a:xfrm>
            <a:off x="192088" y="3098165"/>
            <a:ext cx="64595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is a reptile? List their key features.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A hand holding a lizard&#10;&#10;AI-generated content may be incorrect.">
            <a:extLst>
              <a:ext uri="{FF2B5EF4-FFF2-40B4-BE49-F238E27FC236}">
                <a16:creationId xmlns:a16="http://schemas.microsoft.com/office/drawing/2014/main" id="{E3FC5E72-0410-6E10-43C5-CF8DEFA5E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24950" b="10247"/>
          <a:stretch/>
        </p:blipFill>
        <p:spPr>
          <a:xfrm>
            <a:off x="685738" y="5448697"/>
            <a:ext cx="2103513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6" name="Picture 5" descr="A person holding a small lizard&#10;&#10;AI-generated content may be incorrect.">
            <a:extLst>
              <a:ext uri="{FF2B5EF4-FFF2-40B4-BE49-F238E27FC236}">
                <a16:creationId xmlns:a16="http://schemas.microsoft.com/office/drawing/2014/main" id="{8A91E6C2-F9ED-FC84-DE7C-2792DCFF1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5330" r="-144" b="19997"/>
          <a:stretch/>
        </p:blipFill>
        <p:spPr>
          <a:xfrm>
            <a:off x="4068751" y="5423300"/>
            <a:ext cx="2158508" cy="996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8" name="Picture 7" descr="A hand holding a lizard&#10;&#10;AI-generated content may be incorrect.">
            <a:extLst>
              <a:ext uri="{FF2B5EF4-FFF2-40B4-BE49-F238E27FC236}">
                <a16:creationId xmlns:a16="http://schemas.microsoft.com/office/drawing/2014/main" id="{89B442D7-B03C-F0ED-A1FD-B299723ED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24267" b="23733"/>
          <a:stretch/>
        </p:blipFill>
        <p:spPr>
          <a:xfrm>
            <a:off x="685738" y="7418832"/>
            <a:ext cx="2103514" cy="971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pic>
        <p:nvPicPr>
          <p:cNvPr id="10" name="Picture 9" descr="A lizard on a white surface&#10;&#10;AI-generated content may be incorrect.">
            <a:extLst>
              <a:ext uri="{FF2B5EF4-FFF2-40B4-BE49-F238E27FC236}">
                <a16:creationId xmlns:a16="http://schemas.microsoft.com/office/drawing/2014/main" id="{FFDCEECA-5A05-BE23-65FF-6CE3C8D41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32931" r="8620" b="6710"/>
          <a:stretch/>
        </p:blipFill>
        <p:spPr>
          <a:xfrm>
            <a:off x="4068749" y="7418832"/>
            <a:ext cx="2158507" cy="99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37F048-BAD1-4031-6969-682E67FF976C}"/>
              </a:ext>
            </a:extLst>
          </p:cNvPr>
          <p:cNvSpPr txBox="1"/>
          <p:nvPr/>
        </p:nvSpPr>
        <p:spPr>
          <a:xfrm>
            <a:off x="206374" y="6476068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023DA-0DE6-7C37-78F9-979E990DE4E1}"/>
              </a:ext>
            </a:extLst>
          </p:cNvPr>
          <p:cNvSpPr txBox="1"/>
          <p:nvPr/>
        </p:nvSpPr>
        <p:spPr>
          <a:xfrm>
            <a:off x="3489352" y="6474075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B0EC95-EA15-1558-F42A-1938968A21E6}"/>
              </a:ext>
            </a:extLst>
          </p:cNvPr>
          <p:cNvSpPr txBox="1"/>
          <p:nvPr/>
        </p:nvSpPr>
        <p:spPr>
          <a:xfrm>
            <a:off x="206374" y="8444210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0F674-5471-EFCD-0265-D3359250128A}"/>
              </a:ext>
            </a:extLst>
          </p:cNvPr>
          <p:cNvSpPr txBox="1"/>
          <p:nvPr/>
        </p:nvSpPr>
        <p:spPr>
          <a:xfrm>
            <a:off x="3428999" y="8448796"/>
            <a:ext cx="3222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72C16B-2BD4-F0B8-8CFA-5EA1B3715EA4}"/>
              </a:ext>
            </a:extLst>
          </p:cNvPr>
          <p:cNvSpPr txBox="1"/>
          <p:nvPr/>
        </p:nvSpPr>
        <p:spPr>
          <a:xfrm>
            <a:off x="906091" y="6299266"/>
            <a:ext cx="1662805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Madagascar day gecko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881EE3-5F90-09E6-5C64-879AE3CA5550}"/>
              </a:ext>
            </a:extLst>
          </p:cNvPr>
          <p:cNvSpPr txBox="1"/>
          <p:nvPr/>
        </p:nvSpPr>
        <p:spPr>
          <a:xfrm>
            <a:off x="4456494" y="6299267"/>
            <a:ext cx="1435923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New Zealand gecko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5FCC3B-4FD0-312B-1D33-F4E90C459498}"/>
              </a:ext>
            </a:extLst>
          </p:cNvPr>
          <p:cNvSpPr txBox="1"/>
          <p:nvPr/>
        </p:nvSpPr>
        <p:spPr>
          <a:xfrm>
            <a:off x="1184684" y="8272984"/>
            <a:ext cx="1105617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leopard gecko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AE4BE-8743-2B5D-0516-D9EA9D0A7C34}"/>
              </a:ext>
            </a:extLst>
          </p:cNvPr>
          <p:cNvSpPr txBox="1"/>
          <p:nvPr/>
        </p:nvSpPr>
        <p:spPr>
          <a:xfrm>
            <a:off x="4621647" y="8272984"/>
            <a:ext cx="1004962" cy="272415"/>
          </a:xfrm>
          <a:prstGeom prst="roundRect">
            <a:avLst/>
          </a:prstGeom>
          <a:solidFill>
            <a:srgbClr val="FFFFFF"/>
          </a:solidFill>
          <a:ln>
            <a:solidFill>
              <a:srgbClr val="13133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house gecko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00CF810C-B729-9194-08F8-8306D4118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164636-CD5D-31A9-C196-AC3F86B1BAD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1</a:t>
            </a:r>
            <a:endParaRPr lang="en-GB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8BE76-A817-BBC0-DF16-BF18D6069C51}"/>
              </a:ext>
            </a:extLst>
          </p:cNvPr>
          <p:cNvSpPr txBox="1"/>
          <p:nvPr/>
        </p:nvSpPr>
        <p:spPr>
          <a:xfrm>
            <a:off x="184944" y="1550125"/>
            <a:ext cx="6459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9AA43-6079-C439-85F4-BDC9D98DE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0B459FC1-7387-20EB-D627-DDDE8B7B9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7BC5F56D-6B2D-A0F0-D2D5-E522DCC70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1B3955-5E40-F24A-2BF7-1B4794289542}"/>
              </a:ext>
            </a:extLst>
          </p:cNvPr>
          <p:cNvSpPr/>
          <p:nvPr/>
        </p:nvSpPr>
        <p:spPr>
          <a:xfrm>
            <a:off x="192088" y="1166811"/>
            <a:ext cx="6467475" cy="8221662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3: Label the features of a turtle and a tortoise.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C3B5426E-306C-506B-59D0-ED1BE4F9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54B605-775C-7071-032B-437EB493DADC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839F44-F580-5963-7095-E50ADCB40144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9A3C2D6F-5B17-B879-D79A-4BDBC789D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EA28C7B8-9CA7-3680-2318-D08EF5B1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turtle and a turtle&#10;&#10;Description automatically generated">
            <a:extLst>
              <a:ext uri="{FF2B5EF4-FFF2-40B4-BE49-F238E27FC236}">
                <a16:creationId xmlns:a16="http://schemas.microsoft.com/office/drawing/2014/main" id="{3F47FE7C-1D5A-DC4A-F2D9-DFD2DBC1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7" y="1873786"/>
            <a:ext cx="5900186" cy="4946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D96F9-9D78-2FC0-ABFC-382DA9CDE6D4}"/>
              </a:ext>
            </a:extLst>
          </p:cNvPr>
          <p:cNvSpPr txBox="1"/>
          <p:nvPr/>
        </p:nvSpPr>
        <p:spPr>
          <a:xfrm>
            <a:off x="199152" y="6811068"/>
            <a:ext cx="645969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What are the key differences between a tortoise and a turtle? What adaptations do they have to thrive in their habitat?  </a:t>
            </a:r>
            <a:r>
              <a:rPr lang="en-GB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endParaRPr lang="en-GB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8C7E637-0097-294D-6615-E880FB184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15DFD-F90B-6B61-726B-19C15FF2C4DF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2</a:t>
            </a:r>
            <a:endParaRPr lang="en-GB" sz="1000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D0FCC899-8EF5-0E60-D7EF-6DB47CBD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LKS2: Reptiles Uncovered: Adaptations, Habitats and Survival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D9CCDE2A-DFD7-E619-245E-0357ECBAE1DA}"/>
              </a:ext>
            </a:extLst>
          </p:cNvPr>
          <p:cNvSpPr/>
          <p:nvPr/>
        </p:nvSpPr>
        <p:spPr>
          <a:xfrm>
            <a:off x="337661" y="8303081"/>
            <a:ext cx="6190615" cy="975910"/>
          </a:xfrm>
          <a:prstGeom prst="roundRect">
            <a:avLst>
              <a:gd name="adj" fmla="val 10508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73536-F35F-7DE0-03AA-DDC09FF1342D}"/>
              </a:ext>
            </a:extLst>
          </p:cNvPr>
          <p:cNvSpPr txBox="1"/>
          <p:nvPr/>
        </p:nvSpPr>
        <p:spPr>
          <a:xfrm>
            <a:off x="337661" y="8430161"/>
            <a:ext cx="6182677" cy="78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flat shell		head	tail		leg          </a:t>
            </a:r>
          </a:p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 foot		flippers		claw		dome-shaped shell</a:t>
            </a:r>
          </a:p>
        </p:txBody>
      </p:sp>
    </p:spTree>
    <p:extLst>
      <p:ext uri="{BB962C8B-B14F-4D97-AF65-F5344CB8AC3E}">
        <p14:creationId xmlns:p14="http://schemas.microsoft.com/office/powerpoint/2010/main" val="390776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03777-03A4-9568-109B-FE377DD48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>
            <a:extLst>
              <a:ext uri="{FF2B5EF4-FFF2-40B4-BE49-F238E27FC236}">
                <a16:creationId xmlns:a16="http://schemas.microsoft.com/office/drawing/2014/main" id="{4377C362-7261-4813-35B3-76CA1E2A7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854075"/>
            <a:ext cx="1509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800">
                <a:solidFill>
                  <a:schemeClr val="bg1"/>
                </a:solidFill>
                <a:latin typeface="Arial Rounded MT Bold" panose="020F0704030504030204" pitchFamily="34" charset="0"/>
              </a:rPr>
              <a:t>Session 2</a:t>
            </a: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D35F9928-F117-82DE-5905-F3F2638A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190500"/>
            <a:ext cx="3795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altLang="en-US" sz="11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Science Week 2025 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91F4AAE2-C1B6-012F-2603-797A4984EFAF}"/>
              </a:ext>
            </a:extLst>
          </p:cNvPr>
          <p:cNvSpPr/>
          <p:nvPr/>
        </p:nvSpPr>
        <p:spPr>
          <a:xfrm>
            <a:off x="192088" y="1166811"/>
            <a:ext cx="6467475" cy="8269798"/>
          </a:xfrm>
          <a:prstGeom prst="roundRect">
            <a:avLst>
              <a:gd name="adj" fmla="val 133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Activity 4: For each snake, write the following: 1. Its habitat; 2. What it eats; 3. How it kills prey (constrictor/venomous); 4. Other facts.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r>
              <a:rPr lang="en-GB" sz="1600" dirty="0">
                <a:sym typeface="Wingdings" panose="05000000000000000000" pitchFamily="2" charset="2"/>
              </a:rPr>
              <a:t></a:t>
            </a:r>
            <a:endParaRPr lang="en-GB" sz="16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srgbClr val="130E3C"/>
              </a:solidFill>
              <a:latin typeface="Arial Rounded MT Bold" panose="020F0704030504030204" pitchFamily="34" charset="77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rgbClr val="130E3C"/>
                </a:solidFill>
                <a:latin typeface="Arial Rounded MT Bold" panose="020F0704030504030204" pitchFamily="34" charset="77"/>
              </a:rPr>
              <a:t> </a:t>
            </a:r>
            <a:endParaRPr lang="en-GB" sz="1400" dirty="0">
              <a:solidFill>
                <a:srgbClr val="807E8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3092" name="Picture 6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0D39587B-E5D4-0167-D8AF-78D245E5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7000"/>
            <a:ext cx="812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15739DA-AEFD-60FD-453D-83C12C80FAC8}"/>
              </a:ext>
            </a:extLst>
          </p:cNvPr>
          <p:cNvCxnSpPr/>
          <p:nvPr/>
        </p:nvCxnSpPr>
        <p:spPr>
          <a:xfrm>
            <a:off x="206375" y="9551988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0B8B82-05D9-15F6-9DFB-3DCB22678EA6}"/>
              </a:ext>
            </a:extLst>
          </p:cNvPr>
          <p:cNvCxnSpPr/>
          <p:nvPr/>
        </p:nvCxnSpPr>
        <p:spPr>
          <a:xfrm>
            <a:off x="206375" y="1000125"/>
            <a:ext cx="6453188" cy="0"/>
          </a:xfrm>
          <a:prstGeom prst="line">
            <a:avLst/>
          </a:prstGeom>
          <a:ln w="28575">
            <a:solidFill>
              <a:srgbClr val="130E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9" name="TextBox 44">
            <a:extLst>
              <a:ext uri="{FF2B5EF4-FFF2-40B4-BE49-F238E27FC236}">
                <a16:creationId xmlns:a16="http://schemas.microsoft.com/office/drawing/2014/main" id="{24C05606-91C9-70E4-2059-675196B3A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3088" y="1147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100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D6B32D70-6108-1E94-8381-974C7481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71450"/>
            <a:ext cx="841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26549BB-2760-4FE0-71C9-0EFB34529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788" y="383574"/>
            <a:ext cx="4895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/>
            <a:r>
              <a:rPr lang="en-GB" sz="1600" b="0" i="0" dirty="0">
                <a:solidFill>
                  <a:srgbClr val="131339"/>
                </a:solidFill>
                <a:effectLst/>
                <a:latin typeface="Arial Rounded MT Bold" panose="020F0704030504030204" pitchFamily="34" charset="0"/>
              </a:rPr>
              <a:t>LKS2: Reptiles Uncovered: Adaptations, Habitats and Survival</a:t>
            </a:r>
            <a:endParaRPr lang="en-GB" altLang="en-US" sz="1600" dirty="0">
              <a:solidFill>
                <a:srgbClr val="13133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337DF-BA9B-A83C-CE21-7D1901FDEB81}"/>
              </a:ext>
            </a:extLst>
          </p:cNvPr>
          <p:cNvSpPr txBox="1"/>
          <p:nvPr/>
        </p:nvSpPr>
        <p:spPr>
          <a:xfrm>
            <a:off x="219076" y="3700322"/>
            <a:ext cx="321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lives in 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eats 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93E3B2-C2D9-7E80-BC07-D0D49F44E2A8}"/>
              </a:ext>
            </a:extLst>
          </p:cNvPr>
          <p:cNvSpPr txBox="1"/>
          <p:nvPr/>
        </p:nvSpPr>
        <p:spPr>
          <a:xfrm>
            <a:off x="304983" y="8176570"/>
            <a:ext cx="6248034" cy="115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rodents             birds            warm-blooded		cold-blooded eggs 		North America		South America</a:t>
            </a:r>
          </a:p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desert                rainforest              trees             water          rocks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A58B8C-9269-C94B-4781-F08523BF9064}"/>
              </a:ext>
            </a:extLst>
          </p:cNvPr>
          <p:cNvSpPr/>
          <p:nvPr/>
        </p:nvSpPr>
        <p:spPr>
          <a:xfrm>
            <a:off x="297180" y="8196730"/>
            <a:ext cx="6263640" cy="1153010"/>
          </a:xfrm>
          <a:prstGeom prst="roundRect">
            <a:avLst>
              <a:gd name="adj" fmla="val 4771"/>
            </a:avLst>
          </a:prstGeom>
          <a:noFill/>
          <a:ln w="28575">
            <a:solidFill>
              <a:srgbClr val="1313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18209EF1-CFE4-E4EB-6010-B81155512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940" y="9657490"/>
            <a:ext cx="26749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/>
            <a:r>
              <a:rPr lang="en-GB" altLang="en-US" sz="600" dirty="0">
                <a:solidFill>
                  <a:srgbClr val="130E3C"/>
                </a:solidFill>
                <a:latin typeface="Arial Rounded MT Bold" panose="020F0704030504030204" pitchFamily="34" charset="0"/>
              </a:rPr>
              <a:t>Developing Experts Copyright 2025 All Rights Reserved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BFFD17-200D-5784-BFEC-E5A21598C54B}"/>
              </a:ext>
            </a:extLst>
          </p:cNvPr>
          <p:cNvSpPr txBox="1"/>
          <p:nvPr/>
        </p:nvSpPr>
        <p:spPr>
          <a:xfrm>
            <a:off x="0" y="9649013"/>
            <a:ext cx="2619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3</a:t>
            </a:r>
            <a:endParaRPr lang="en-GB" sz="1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EF854-A353-6F78-BCB2-73BB36CB710F}"/>
              </a:ext>
            </a:extLst>
          </p:cNvPr>
          <p:cNvGrpSpPr/>
          <p:nvPr/>
        </p:nvGrpSpPr>
        <p:grpSpPr>
          <a:xfrm>
            <a:off x="4083838" y="2039453"/>
            <a:ext cx="1965465" cy="1502376"/>
            <a:chOff x="775550" y="2091341"/>
            <a:chExt cx="1965465" cy="1502376"/>
          </a:xfrm>
        </p:grpSpPr>
        <p:pic>
          <p:nvPicPr>
            <p:cNvPr id="6" name="Picture 5" descr="A red and black snake on a rock&#10;&#10;Description automatically generated">
              <a:extLst>
                <a:ext uri="{FF2B5EF4-FFF2-40B4-BE49-F238E27FC236}">
                  <a16:creationId xmlns:a16="http://schemas.microsoft.com/office/drawing/2014/main" id="{97C770FD-6AAF-F81E-2BA7-3BE8F384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0" t="24369" r="16195" b="387"/>
            <a:stretch/>
          </p:blipFill>
          <p:spPr>
            <a:xfrm>
              <a:off x="775550" y="2091341"/>
              <a:ext cx="1965465" cy="1386997"/>
            </a:xfrm>
            <a:prstGeom prst="roundRect">
              <a:avLst>
                <a:gd name="adj" fmla="val 2945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131339"/>
              </a:solidFill>
            </a:ln>
            <a:effectLst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1F8EB47-83A5-CF2E-3C3C-410F4191958E}"/>
                </a:ext>
              </a:extLst>
            </p:cNvPr>
            <p:cNvSpPr txBox="1"/>
            <p:nvPr/>
          </p:nvSpPr>
          <p:spPr>
            <a:xfrm>
              <a:off x="1328737" y="3287250"/>
              <a:ext cx="1008116" cy="306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31339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latin typeface="Arial Rounded MT Bold" panose="020F0704030504030204" pitchFamily="34" charset="0"/>
                </a:rPr>
                <a:t>king snake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63B1AC-BE90-7183-9346-F08C06356FB9}"/>
              </a:ext>
            </a:extLst>
          </p:cNvPr>
          <p:cNvGrpSpPr/>
          <p:nvPr/>
        </p:nvGrpSpPr>
        <p:grpSpPr>
          <a:xfrm>
            <a:off x="4083838" y="5213280"/>
            <a:ext cx="1994184" cy="1502376"/>
            <a:chOff x="4153309" y="2091341"/>
            <a:chExt cx="1994184" cy="1502376"/>
          </a:xfrm>
        </p:grpSpPr>
        <p:pic>
          <p:nvPicPr>
            <p:cNvPr id="4" name="Picture 3" descr="A snake with a long tongue&#10;&#10;Description automatically generated">
              <a:extLst>
                <a:ext uri="{FF2B5EF4-FFF2-40B4-BE49-F238E27FC236}">
                  <a16:creationId xmlns:a16="http://schemas.microsoft.com/office/drawing/2014/main" id="{E21DF72E-9A74-84D6-D70C-732989C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b="24756"/>
            <a:stretch/>
          </p:blipFill>
          <p:spPr>
            <a:xfrm>
              <a:off x="4153309" y="2091341"/>
              <a:ext cx="1994184" cy="1386997"/>
            </a:xfrm>
            <a:prstGeom prst="roundRect">
              <a:avLst>
                <a:gd name="adj" fmla="val 3673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131339"/>
              </a:solidFill>
            </a:ln>
            <a:effectLst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BD728C7-D540-70B3-E9E2-7BF7F99EF5FE}"/>
                </a:ext>
              </a:extLst>
            </p:cNvPr>
            <p:cNvSpPr txBox="1"/>
            <p:nvPr/>
          </p:nvSpPr>
          <p:spPr>
            <a:xfrm>
              <a:off x="4688680" y="3287250"/>
              <a:ext cx="1048694" cy="306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31339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>
                  <a:latin typeface="Arial Rounded MT Bold" panose="020F0704030504030204" pitchFamily="34" charset="0"/>
                </a:rPr>
                <a:t>rattlesnake</a:t>
              </a:r>
            </a:p>
          </p:txBody>
        </p:sp>
      </p:grpSp>
      <p:pic>
        <p:nvPicPr>
          <p:cNvPr id="10" name="Picture 9" descr="A person holding a snake&#10;&#10;AI-generated content may be incorrect.">
            <a:extLst>
              <a:ext uri="{FF2B5EF4-FFF2-40B4-BE49-F238E27FC236}">
                <a16:creationId xmlns:a16="http://schemas.microsoft.com/office/drawing/2014/main" id="{09F8EECC-8155-350E-5C2A-E88226FF3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t="19856" r="5314"/>
          <a:stretch/>
        </p:blipFill>
        <p:spPr>
          <a:xfrm>
            <a:off x="812876" y="1994896"/>
            <a:ext cx="1965465" cy="1431554"/>
          </a:xfrm>
          <a:prstGeom prst="roundRect">
            <a:avLst>
              <a:gd name="adj" fmla="val 2986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131339"/>
            </a:solidFill>
          </a:ln>
          <a:effectLst/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BB96EE-163A-7C9E-8861-FCE4FCC465C1}"/>
              </a:ext>
            </a:extLst>
          </p:cNvPr>
          <p:cNvSpPr txBox="1"/>
          <p:nvPr/>
        </p:nvSpPr>
        <p:spPr>
          <a:xfrm>
            <a:off x="1219358" y="3235361"/>
            <a:ext cx="1152500" cy="306467"/>
          </a:xfrm>
          <a:prstGeom prst="roundRect">
            <a:avLst/>
          </a:prstGeom>
          <a:solidFill>
            <a:schemeClr val="bg1"/>
          </a:solidFill>
          <a:ln>
            <a:solidFill>
              <a:srgbClr val="131339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Arial Rounded MT Bold" panose="020F0704030504030204" pitchFamily="34" charset="0"/>
              </a:rPr>
              <a:t>garter snake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313400-D014-DF93-4474-4878CF3C86BD}"/>
              </a:ext>
            </a:extLst>
          </p:cNvPr>
          <p:cNvGrpSpPr/>
          <p:nvPr/>
        </p:nvGrpSpPr>
        <p:grpSpPr>
          <a:xfrm>
            <a:off x="775550" y="5203580"/>
            <a:ext cx="1994184" cy="1608402"/>
            <a:chOff x="4153309" y="5092646"/>
            <a:chExt cx="1994184" cy="1608402"/>
          </a:xfrm>
        </p:grpSpPr>
        <p:pic>
          <p:nvPicPr>
            <p:cNvPr id="11" name="Picture 10" descr="A snake on a tree branch&#10;&#10;Description automatically generated">
              <a:extLst>
                <a:ext uri="{FF2B5EF4-FFF2-40B4-BE49-F238E27FC236}">
                  <a16:creationId xmlns:a16="http://schemas.microsoft.com/office/drawing/2014/main" id="{430F7C5F-B3F7-169B-586E-D3B6610DF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83" t="19856" r="9744"/>
            <a:stretch/>
          </p:blipFill>
          <p:spPr>
            <a:xfrm>
              <a:off x="4153309" y="5092646"/>
              <a:ext cx="1994184" cy="1477328"/>
            </a:xfrm>
            <a:prstGeom prst="roundRect">
              <a:avLst>
                <a:gd name="adj" fmla="val 3252"/>
              </a:avLst>
            </a:prstGeom>
            <a:solidFill>
              <a:srgbClr val="FFFFFF">
                <a:shade val="85000"/>
              </a:srgbClr>
            </a:solidFill>
            <a:ln w="28575">
              <a:solidFill>
                <a:srgbClr val="131339"/>
              </a:solidFill>
            </a:ln>
            <a:effectLst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8E18B9-6A29-AE2A-D60D-9162F6308682}"/>
                </a:ext>
              </a:extLst>
            </p:cNvPr>
            <p:cNvSpPr txBox="1"/>
            <p:nvPr/>
          </p:nvSpPr>
          <p:spPr>
            <a:xfrm>
              <a:off x="4493457" y="6394581"/>
              <a:ext cx="1359823" cy="3064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31339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Arial Rounded MT Bold" panose="020F0704030504030204" pitchFamily="34" charset="0"/>
                </a:rPr>
                <a:t>boa constrictor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EB31FE-38CE-2CEE-39C4-2D4BBAB9D3B2}"/>
              </a:ext>
            </a:extLst>
          </p:cNvPr>
          <p:cNvSpPr txBox="1"/>
          <p:nvPr/>
        </p:nvSpPr>
        <p:spPr>
          <a:xfrm>
            <a:off x="280212" y="7032643"/>
            <a:ext cx="321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lives in 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eats 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9D1B50-2998-8D80-EA22-4FED4F62C71E}"/>
              </a:ext>
            </a:extLst>
          </p:cNvPr>
          <p:cNvSpPr txBox="1"/>
          <p:nvPr/>
        </p:nvSpPr>
        <p:spPr>
          <a:xfrm>
            <a:off x="3661595" y="7032643"/>
            <a:ext cx="321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lives in 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eats 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55065-9641-F8FB-5C3B-2E2FC806F27F}"/>
              </a:ext>
            </a:extLst>
          </p:cNvPr>
          <p:cNvSpPr txBox="1"/>
          <p:nvPr/>
        </p:nvSpPr>
        <p:spPr>
          <a:xfrm>
            <a:off x="3539358" y="3700322"/>
            <a:ext cx="32146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lives in 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It eats 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  <a:p>
            <a:pPr marL="342900" indent="-342900">
              <a:buAutoNum type="arabicPeriod"/>
            </a:pPr>
            <a:r>
              <a:rPr lang="en-GB" sz="1600" dirty="0">
                <a:solidFill>
                  <a:srgbClr val="131339"/>
                </a:solidFill>
                <a:latin typeface="Arial Rounded MT Bold" panose="020F0704030504030204" pitchFamily="34" charset="0"/>
              </a:rPr>
              <a:t>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925270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_Session sheet_Sci_Template_3.11.2024" id="{E9B8A362-C813-6241-BE86-18A7278432FD}" vid="{C53B0644-3A16-F34A-8B90-5EA3F5229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DE_Sess sheet_Sci_Port Template_type 1_3.11.2024</Template>
  <TotalTime>1743</TotalTime>
  <Words>293</Words>
  <Application>Microsoft Office PowerPoint</Application>
  <PresentationFormat>A4 Paper (210x297 mm)</PresentationFormat>
  <Paragraphs>71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Rounded MT Bold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Developing Experts</dc:creator>
  <cp:lastModifiedBy>Developing Experts</cp:lastModifiedBy>
  <cp:revision>16</cp:revision>
  <cp:lastPrinted>2024-09-04T16:29:08Z</cp:lastPrinted>
  <dcterms:created xsi:type="dcterms:W3CDTF">2024-12-19T15:18:30Z</dcterms:created>
  <dcterms:modified xsi:type="dcterms:W3CDTF">2025-02-26T16:37:47Z</dcterms:modified>
</cp:coreProperties>
</file>