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7E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showGuides="1">
      <p:cViewPr>
        <p:scale>
          <a:sx n="100" d="100"/>
          <a:sy n="100" d="100"/>
        </p:scale>
        <p:origin x="1622" y="-1051"/>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55A0274-5D66-42C6-8B0C-CCC4E4082348}" type="datetimeFigureOut">
              <a:rPr lang="en-GB" smtClean="0"/>
              <a:t>16/02/2024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45D2AD-7864-4CB6-91C3-4166B8D43654}" type="slidenum">
              <a:rPr lang="en-GB" smtClean="0"/>
              <a:t>‹#›</a:t>
            </a:fld>
            <a:endParaRPr lang="en-GB"/>
          </a:p>
        </p:txBody>
      </p:sp>
    </p:spTree>
    <p:extLst>
      <p:ext uri="{BB962C8B-B14F-4D97-AF65-F5344CB8AC3E}">
        <p14:creationId xmlns:p14="http://schemas.microsoft.com/office/powerpoint/2010/main" val="419596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55A0274-5D66-42C6-8B0C-CCC4E4082348}" type="datetimeFigureOut">
              <a:rPr lang="en-GB" smtClean="0"/>
              <a:t>16/02/2024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45D2AD-7864-4CB6-91C3-4166B8D43654}" type="slidenum">
              <a:rPr lang="en-GB" smtClean="0"/>
              <a:t>‹#›</a:t>
            </a:fld>
            <a:endParaRPr lang="en-GB"/>
          </a:p>
        </p:txBody>
      </p:sp>
    </p:spTree>
    <p:extLst>
      <p:ext uri="{BB962C8B-B14F-4D97-AF65-F5344CB8AC3E}">
        <p14:creationId xmlns:p14="http://schemas.microsoft.com/office/powerpoint/2010/main" val="250633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55A0274-5D66-42C6-8B0C-CCC4E4082348}" type="datetimeFigureOut">
              <a:rPr lang="en-GB" smtClean="0"/>
              <a:t>16/02/2024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45D2AD-7864-4CB6-91C3-4166B8D43654}" type="slidenum">
              <a:rPr lang="en-GB" smtClean="0"/>
              <a:t>‹#›</a:t>
            </a:fld>
            <a:endParaRPr lang="en-GB"/>
          </a:p>
        </p:txBody>
      </p:sp>
    </p:spTree>
    <p:extLst>
      <p:ext uri="{BB962C8B-B14F-4D97-AF65-F5344CB8AC3E}">
        <p14:creationId xmlns:p14="http://schemas.microsoft.com/office/powerpoint/2010/main" val="170038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55A0274-5D66-42C6-8B0C-CCC4E4082348}" type="datetimeFigureOut">
              <a:rPr lang="en-GB" smtClean="0"/>
              <a:t>16/02/2024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45D2AD-7864-4CB6-91C3-4166B8D43654}" type="slidenum">
              <a:rPr lang="en-GB" smtClean="0"/>
              <a:t>‹#›</a:t>
            </a:fld>
            <a:endParaRPr lang="en-GB"/>
          </a:p>
        </p:txBody>
      </p:sp>
    </p:spTree>
    <p:extLst>
      <p:ext uri="{BB962C8B-B14F-4D97-AF65-F5344CB8AC3E}">
        <p14:creationId xmlns:p14="http://schemas.microsoft.com/office/powerpoint/2010/main" val="151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55A0274-5D66-42C6-8B0C-CCC4E4082348}" type="datetimeFigureOut">
              <a:rPr lang="en-GB" smtClean="0"/>
              <a:t>16/02/2024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45D2AD-7864-4CB6-91C3-4166B8D43654}" type="slidenum">
              <a:rPr lang="en-GB" smtClean="0"/>
              <a:t>‹#›</a:t>
            </a:fld>
            <a:endParaRPr lang="en-GB"/>
          </a:p>
        </p:txBody>
      </p:sp>
    </p:spTree>
    <p:extLst>
      <p:ext uri="{BB962C8B-B14F-4D97-AF65-F5344CB8AC3E}">
        <p14:creationId xmlns:p14="http://schemas.microsoft.com/office/powerpoint/2010/main" val="3897559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55A0274-5D66-42C6-8B0C-CCC4E4082348}" type="datetimeFigureOut">
              <a:rPr lang="en-GB" smtClean="0"/>
              <a:t>16/02/2024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45D2AD-7864-4CB6-91C3-4166B8D43654}" type="slidenum">
              <a:rPr lang="en-GB" smtClean="0"/>
              <a:t>‹#›</a:t>
            </a:fld>
            <a:endParaRPr lang="en-GB"/>
          </a:p>
        </p:txBody>
      </p:sp>
    </p:spTree>
    <p:extLst>
      <p:ext uri="{BB962C8B-B14F-4D97-AF65-F5344CB8AC3E}">
        <p14:creationId xmlns:p14="http://schemas.microsoft.com/office/powerpoint/2010/main" val="474092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55A0274-5D66-42C6-8B0C-CCC4E4082348}" type="datetimeFigureOut">
              <a:rPr lang="en-GB" smtClean="0"/>
              <a:t>16/02/2024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845D2AD-7864-4CB6-91C3-4166B8D43654}" type="slidenum">
              <a:rPr lang="en-GB" smtClean="0"/>
              <a:t>‹#›</a:t>
            </a:fld>
            <a:endParaRPr lang="en-GB"/>
          </a:p>
        </p:txBody>
      </p:sp>
    </p:spTree>
    <p:extLst>
      <p:ext uri="{BB962C8B-B14F-4D97-AF65-F5344CB8AC3E}">
        <p14:creationId xmlns:p14="http://schemas.microsoft.com/office/powerpoint/2010/main" val="2314022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55A0274-5D66-42C6-8B0C-CCC4E4082348}" type="datetimeFigureOut">
              <a:rPr lang="en-GB" smtClean="0"/>
              <a:t>16/02/2024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845D2AD-7864-4CB6-91C3-4166B8D43654}" type="slidenum">
              <a:rPr lang="en-GB" smtClean="0"/>
              <a:t>‹#›</a:t>
            </a:fld>
            <a:endParaRPr lang="en-GB"/>
          </a:p>
        </p:txBody>
      </p:sp>
    </p:spTree>
    <p:extLst>
      <p:ext uri="{BB962C8B-B14F-4D97-AF65-F5344CB8AC3E}">
        <p14:creationId xmlns:p14="http://schemas.microsoft.com/office/powerpoint/2010/main" val="1552979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A0274-5D66-42C6-8B0C-CCC4E4082348}" type="datetimeFigureOut">
              <a:rPr lang="en-GB" smtClean="0"/>
              <a:t>16/02/2024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845D2AD-7864-4CB6-91C3-4166B8D43654}" type="slidenum">
              <a:rPr lang="en-GB" smtClean="0"/>
              <a:t>‹#›</a:t>
            </a:fld>
            <a:endParaRPr lang="en-GB"/>
          </a:p>
        </p:txBody>
      </p:sp>
    </p:spTree>
    <p:extLst>
      <p:ext uri="{BB962C8B-B14F-4D97-AF65-F5344CB8AC3E}">
        <p14:creationId xmlns:p14="http://schemas.microsoft.com/office/powerpoint/2010/main" val="3467965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D55A0274-5D66-42C6-8B0C-CCC4E4082348}" type="datetimeFigureOut">
              <a:rPr lang="en-GB" smtClean="0"/>
              <a:t>16/02/2024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45D2AD-7864-4CB6-91C3-4166B8D43654}" type="slidenum">
              <a:rPr lang="en-GB" smtClean="0"/>
              <a:t>‹#›</a:t>
            </a:fld>
            <a:endParaRPr lang="en-GB"/>
          </a:p>
        </p:txBody>
      </p:sp>
    </p:spTree>
    <p:extLst>
      <p:ext uri="{BB962C8B-B14F-4D97-AF65-F5344CB8AC3E}">
        <p14:creationId xmlns:p14="http://schemas.microsoft.com/office/powerpoint/2010/main" val="2177485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D55A0274-5D66-42C6-8B0C-CCC4E4082348}" type="datetimeFigureOut">
              <a:rPr lang="en-GB" smtClean="0"/>
              <a:t>16/02/2024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45D2AD-7864-4CB6-91C3-4166B8D43654}" type="slidenum">
              <a:rPr lang="en-GB" smtClean="0"/>
              <a:t>‹#›</a:t>
            </a:fld>
            <a:endParaRPr lang="en-GB"/>
          </a:p>
        </p:txBody>
      </p:sp>
    </p:spTree>
    <p:extLst>
      <p:ext uri="{BB962C8B-B14F-4D97-AF65-F5344CB8AC3E}">
        <p14:creationId xmlns:p14="http://schemas.microsoft.com/office/powerpoint/2010/main" val="114661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D55A0274-5D66-42C6-8B0C-CCC4E4082348}" type="datetimeFigureOut">
              <a:rPr lang="en-GB" smtClean="0"/>
              <a:t>16/02/2024</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D845D2AD-7864-4CB6-91C3-4166B8D43654}" type="slidenum">
              <a:rPr lang="en-GB" smtClean="0"/>
              <a:t>‹#›</a:t>
            </a:fld>
            <a:endParaRPr lang="en-GB"/>
          </a:p>
        </p:txBody>
      </p:sp>
    </p:spTree>
    <p:extLst>
      <p:ext uri="{BB962C8B-B14F-4D97-AF65-F5344CB8AC3E}">
        <p14:creationId xmlns:p14="http://schemas.microsoft.com/office/powerpoint/2010/main" val="449184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6BC6C7-B22D-DC92-5FE6-2D23720FA6C0}"/>
              </a:ext>
            </a:extLst>
          </p:cNvPr>
          <p:cNvPicPr>
            <a:picLocks noChangeAspect="1"/>
          </p:cNvPicPr>
          <p:nvPr/>
        </p:nvPicPr>
        <p:blipFill rotWithShape="1">
          <a:blip r:embed="rId2"/>
          <a:srcRect l="3114" t="13379" r="3460" b="3635"/>
          <a:stretch/>
        </p:blipFill>
        <p:spPr>
          <a:xfrm>
            <a:off x="0" y="0"/>
            <a:ext cx="6858000" cy="1332562"/>
          </a:xfrm>
          <a:prstGeom prst="rect">
            <a:avLst/>
          </a:prstGeom>
        </p:spPr>
      </p:pic>
      <p:sp>
        <p:nvSpPr>
          <p:cNvPr id="5" name="TextBox 4">
            <a:extLst>
              <a:ext uri="{FF2B5EF4-FFF2-40B4-BE49-F238E27FC236}">
                <a16:creationId xmlns:a16="http://schemas.microsoft.com/office/drawing/2014/main" id="{49AC624A-9881-32F0-B3D5-DB911C3A6D5B}"/>
              </a:ext>
            </a:extLst>
          </p:cNvPr>
          <p:cNvSpPr txBox="1"/>
          <p:nvPr/>
        </p:nvSpPr>
        <p:spPr>
          <a:xfrm>
            <a:off x="4440397" y="876273"/>
            <a:ext cx="1305618" cy="215444"/>
          </a:xfrm>
          <a:prstGeom prst="rect">
            <a:avLst/>
          </a:prstGeom>
          <a:noFill/>
          <a:effectLst/>
        </p:spPr>
        <p:txBody>
          <a:bodyPr wrap="square" rtlCol="0">
            <a:spAutoFit/>
          </a:bodyPr>
          <a:lstStyle/>
          <a:p>
            <a:r>
              <a:rPr lang="en-US" sz="800" dirty="0">
                <a:solidFill>
                  <a:schemeClr val="bg1"/>
                </a:solidFill>
                <a:latin typeface="Arial Rounded MT Bold" panose="020F0704030504030204" pitchFamily="34" charset="77"/>
              </a:rPr>
              <a:t>Science Week 2024</a:t>
            </a:r>
          </a:p>
        </p:txBody>
      </p:sp>
      <p:sp>
        <p:nvSpPr>
          <p:cNvPr id="6" name="TextBox 5">
            <a:extLst>
              <a:ext uri="{FF2B5EF4-FFF2-40B4-BE49-F238E27FC236}">
                <a16:creationId xmlns:a16="http://schemas.microsoft.com/office/drawing/2014/main" id="{38379DD6-6A73-0BC9-9ACE-389D246AC5E0}"/>
              </a:ext>
            </a:extLst>
          </p:cNvPr>
          <p:cNvSpPr txBox="1"/>
          <p:nvPr/>
        </p:nvSpPr>
        <p:spPr>
          <a:xfrm>
            <a:off x="1059539" y="299637"/>
            <a:ext cx="5637589" cy="276999"/>
          </a:xfrm>
          <a:prstGeom prst="rect">
            <a:avLst/>
          </a:prstGeom>
          <a:noFill/>
        </p:spPr>
        <p:txBody>
          <a:bodyPr wrap="square" rtlCol="0">
            <a:spAutoFit/>
          </a:bodyPr>
          <a:lstStyle/>
          <a:p>
            <a:r>
              <a:rPr lang="en-US" sz="1200" dirty="0">
                <a:solidFill>
                  <a:schemeClr val="bg1"/>
                </a:solidFill>
                <a:latin typeface="Arial Rounded MT Bold" panose="020F0704030504030204" pitchFamily="34" charset="77"/>
              </a:rPr>
              <a:t>Mission Assignment: Ask relevant questions about the life of insects</a:t>
            </a:r>
          </a:p>
        </p:txBody>
      </p:sp>
      <p:sp>
        <p:nvSpPr>
          <p:cNvPr id="7" name="Rectangle 6">
            <a:extLst>
              <a:ext uri="{FF2B5EF4-FFF2-40B4-BE49-F238E27FC236}">
                <a16:creationId xmlns:a16="http://schemas.microsoft.com/office/drawing/2014/main" id="{7917F8D5-2FE6-02DC-4F6F-4CD9E6617C48}"/>
              </a:ext>
            </a:extLst>
          </p:cNvPr>
          <p:cNvSpPr/>
          <p:nvPr/>
        </p:nvSpPr>
        <p:spPr>
          <a:xfrm>
            <a:off x="-1" y="9619898"/>
            <a:ext cx="6858002" cy="296795"/>
          </a:xfrm>
          <a:prstGeom prst="rect">
            <a:avLst/>
          </a:prstGeom>
          <a:solidFill>
            <a:srgbClr val="130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E6CC4A4-859A-97BD-FDB4-2FCE49DF9376}"/>
              </a:ext>
            </a:extLst>
          </p:cNvPr>
          <p:cNvSpPr txBox="1"/>
          <p:nvPr/>
        </p:nvSpPr>
        <p:spPr>
          <a:xfrm>
            <a:off x="3820205" y="9661418"/>
            <a:ext cx="2942598" cy="215444"/>
          </a:xfrm>
          <a:prstGeom prst="rect">
            <a:avLst/>
          </a:prstGeom>
          <a:noFill/>
        </p:spPr>
        <p:txBody>
          <a:bodyPr wrap="square" rtlCol="0">
            <a:spAutoFit/>
          </a:bodyPr>
          <a:lstStyle/>
          <a:p>
            <a:pPr algn="r"/>
            <a:r>
              <a:rPr lang="en-US" sz="800" dirty="0">
                <a:solidFill>
                  <a:schemeClr val="bg1"/>
                </a:solidFill>
                <a:latin typeface="Arial Rounded MT Bold" panose="020F0704030504030204" pitchFamily="34" charset="77"/>
              </a:rPr>
              <a:t>Developing Experts Copyright 2024 All Rights Reserved</a:t>
            </a:r>
          </a:p>
        </p:txBody>
      </p:sp>
      <p:sp>
        <p:nvSpPr>
          <p:cNvPr id="9" name="Rounded Rectangle 87">
            <a:extLst>
              <a:ext uri="{FF2B5EF4-FFF2-40B4-BE49-F238E27FC236}">
                <a16:creationId xmlns:a16="http://schemas.microsoft.com/office/drawing/2014/main" id="{F1996CCD-38DB-1B5D-990D-A2C91647B2B5}"/>
              </a:ext>
            </a:extLst>
          </p:cNvPr>
          <p:cNvSpPr/>
          <p:nvPr/>
        </p:nvSpPr>
        <p:spPr>
          <a:xfrm>
            <a:off x="167640" y="1429543"/>
            <a:ext cx="6529488" cy="862720"/>
          </a:xfrm>
          <a:prstGeom prst="roundRect">
            <a:avLst>
              <a:gd name="adj" fmla="val 4891"/>
            </a:avLst>
          </a:prstGeom>
          <a:noFill/>
          <a:ln w="28575">
            <a:solidFill>
              <a:srgbClr val="807E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33CCCC"/>
              </a:solidFill>
              <a:latin typeface="Arial Rounded MT Bold" panose="020F0704030504030204" pitchFamily="34" charset="77"/>
            </a:endParaRPr>
          </a:p>
        </p:txBody>
      </p:sp>
      <p:sp>
        <p:nvSpPr>
          <p:cNvPr id="10" name="TextBox 9">
            <a:extLst>
              <a:ext uri="{FF2B5EF4-FFF2-40B4-BE49-F238E27FC236}">
                <a16:creationId xmlns:a16="http://schemas.microsoft.com/office/drawing/2014/main" id="{A06ABAAB-1614-1BF8-B555-B251E5715467}"/>
              </a:ext>
            </a:extLst>
          </p:cNvPr>
          <p:cNvSpPr txBox="1"/>
          <p:nvPr/>
        </p:nvSpPr>
        <p:spPr>
          <a:xfrm>
            <a:off x="202749" y="1481517"/>
            <a:ext cx="6487611" cy="738664"/>
          </a:xfrm>
          <a:prstGeom prst="rect">
            <a:avLst/>
          </a:prstGeom>
          <a:noFill/>
        </p:spPr>
        <p:txBody>
          <a:bodyPr wrap="square" rtlCol="0">
            <a:spAutoFit/>
          </a:bodyPr>
          <a:lstStyle/>
          <a:p>
            <a:pPr algn="ctr"/>
            <a:r>
              <a:rPr lang="en-GB" sz="1400" dirty="0">
                <a:solidFill>
                  <a:srgbClr val="002060"/>
                </a:solidFill>
                <a:latin typeface="Arial Rounded MT Bold" panose="020F0704030504030204" pitchFamily="34" charset="0"/>
              </a:rPr>
              <a:t>Wildlife expert Mike Linley will be answering questions about the life of insects during a LIVE lesson. These insects will be featured. What questions do you have for him?</a:t>
            </a:r>
          </a:p>
        </p:txBody>
      </p:sp>
      <p:sp>
        <p:nvSpPr>
          <p:cNvPr id="3" name="Rounded Rectangle 87">
            <a:extLst>
              <a:ext uri="{FF2B5EF4-FFF2-40B4-BE49-F238E27FC236}">
                <a16:creationId xmlns:a16="http://schemas.microsoft.com/office/drawing/2014/main" id="{830F01F6-3271-ED02-1BE7-D4459733BC1E}"/>
              </a:ext>
            </a:extLst>
          </p:cNvPr>
          <p:cNvSpPr/>
          <p:nvPr/>
        </p:nvSpPr>
        <p:spPr>
          <a:xfrm>
            <a:off x="160872" y="8550081"/>
            <a:ext cx="6529488" cy="978360"/>
          </a:xfrm>
          <a:prstGeom prst="roundRect">
            <a:avLst>
              <a:gd name="adj" fmla="val 4891"/>
            </a:avLst>
          </a:prstGeom>
          <a:noFill/>
          <a:ln w="28575">
            <a:solidFill>
              <a:srgbClr val="807E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33CCCC"/>
              </a:solidFill>
              <a:latin typeface="Arial Rounded MT Bold" panose="020F0704030504030204" pitchFamily="34" charset="77"/>
            </a:endParaRPr>
          </a:p>
        </p:txBody>
      </p:sp>
      <p:sp>
        <p:nvSpPr>
          <p:cNvPr id="11" name="TextBox 10">
            <a:extLst>
              <a:ext uri="{FF2B5EF4-FFF2-40B4-BE49-F238E27FC236}">
                <a16:creationId xmlns:a16="http://schemas.microsoft.com/office/drawing/2014/main" id="{E16AE6BA-68F6-76D6-8F4A-8DD5E4810806}"/>
              </a:ext>
            </a:extLst>
          </p:cNvPr>
          <p:cNvSpPr txBox="1"/>
          <p:nvPr/>
        </p:nvSpPr>
        <p:spPr>
          <a:xfrm>
            <a:off x="194759" y="8550081"/>
            <a:ext cx="6487611" cy="954107"/>
          </a:xfrm>
          <a:prstGeom prst="rect">
            <a:avLst/>
          </a:prstGeom>
          <a:noFill/>
        </p:spPr>
        <p:txBody>
          <a:bodyPr wrap="square" rtlCol="0">
            <a:spAutoFit/>
          </a:bodyPr>
          <a:lstStyle/>
          <a:p>
            <a:pPr algn="ctr"/>
            <a:r>
              <a:rPr lang="en-GB" sz="1400" dirty="0">
                <a:solidFill>
                  <a:srgbClr val="002060"/>
                </a:solidFill>
                <a:latin typeface="Arial Rounded MT Bold" panose="020F0704030504030204" pitchFamily="34" charset="0"/>
              </a:rPr>
              <a:t>Ask your teacher to take a photo of your question and upload it to the Developing Experts platform in the exemplar work section. Mike will try to answer as many questions as possible during the LIVE lesson. Don’t forget to add your name and school! </a:t>
            </a:r>
          </a:p>
        </p:txBody>
      </p:sp>
      <p:pic>
        <p:nvPicPr>
          <p:cNvPr id="13" name="Picture 12" descr="A close up of an ant on a leaf&#10;&#10;Description automatically generated">
            <a:extLst>
              <a:ext uri="{FF2B5EF4-FFF2-40B4-BE49-F238E27FC236}">
                <a16:creationId xmlns:a16="http://schemas.microsoft.com/office/drawing/2014/main" id="{A0A3165B-D6EA-966F-7BE8-F671B6A3E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772" y="2453929"/>
            <a:ext cx="2057372" cy="1372267"/>
          </a:xfrm>
          <a:prstGeom prst="rect">
            <a:avLst/>
          </a:prstGeom>
        </p:spPr>
      </p:pic>
      <p:pic>
        <p:nvPicPr>
          <p:cNvPr id="16" name="Picture 15" descr="A hand holding a brown and black bug&#10;&#10;Description automatically generated">
            <a:extLst>
              <a:ext uri="{FF2B5EF4-FFF2-40B4-BE49-F238E27FC236}">
                <a16:creationId xmlns:a16="http://schemas.microsoft.com/office/drawing/2014/main" id="{D5469353-9834-7D0F-F48E-86AC3897754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15449" t="20935" r="19497"/>
          <a:stretch/>
        </p:blipFill>
        <p:spPr>
          <a:xfrm>
            <a:off x="340772" y="4319401"/>
            <a:ext cx="2057372" cy="1668300"/>
          </a:xfrm>
          <a:prstGeom prst="rect">
            <a:avLst/>
          </a:prstGeom>
        </p:spPr>
      </p:pic>
      <p:pic>
        <p:nvPicPr>
          <p:cNvPr id="18" name="Picture 17" descr="A close-up of a grasshopper on a hand&#10;&#10;Description automatically generated">
            <a:extLst>
              <a:ext uri="{FF2B5EF4-FFF2-40B4-BE49-F238E27FC236}">
                <a16:creationId xmlns:a16="http://schemas.microsoft.com/office/drawing/2014/main" id="{EA2DB477-DDA2-F67F-FA92-DF6B92EC93A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21128" t="23840" r="30319" b="16584"/>
          <a:stretch/>
        </p:blipFill>
        <p:spPr>
          <a:xfrm>
            <a:off x="340772" y="6480906"/>
            <a:ext cx="2049142" cy="1677535"/>
          </a:xfrm>
          <a:prstGeom prst="rect">
            <a:avLst/>
          </a:prstGeom>
        </p:spPr>
      </p:pic>
      <p:sp>
        <p:nvSpPr>
          <p:cNvPr id="19" name="TextBox 50">
            <a:extLst>
              <a:ext uri="{FF2B5EF4-FFF2-40B4-BE49-F238E27FC236}">
                <a16:creationId xmlns:a16="http://schemas.microsoft.com/office/drawing/2014/main" id="{788F3C45-9DFE-13E2-F235-8398E6A8E4F5}"/>
              </a:ext>
            </a:extLst>
          </p:cNvPr>
          <p:cNvSpPr txBox="1"/>
          <p:nvPr/>
        </p:nvSpPr>
        <p:spPr>
          <a:xfrm>
            <a:off x="2731368" y="2308216"/>
            <a:ext cx="4126631" cy="151798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200000"/>
              </a:lnSpc>
            </a:pPr>
            <a:r>
              <a:rPr lang="en-GB" sz="1200" dirty="0"/>
              <a:t>____________________________________________________________________________________________________________________________________________________________________________________________________________</a:t>
            </a:r>
          </a:p>
        </p:txBody>
      </p:sp>
      <p:sp>
        <p:nvSpPr>
          <p:cNvPr id="20" name="TextBox 50">
            <a:extLst>
              <a:ext uri="{FF2B5EF4-FFF2-40B4-BE49-F238E27FC236}">
                <a16:creationId xmlns:a16="http://schemas.microsoft.com/office/drawing/2014/main" id="{611BCF99-9D7A-D506-4FD4-B2DBCE2CD587}"/>
              </a:ext>
            </a:extLst>
          </p:cNvPr>
          <p:cNvSpPr txBox="1"/>
          <p:nvPr/>
        </p:nvSpPr>
        <p:spPr>
          <a:xfrm>
            <a:off x="2731367" y="4284154"/>
            <a:ext cx="4126631" cy="151798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200000"/>
              </a:lnSpc>
            </a:pPr>
            <a:r>
              <a:rPr lang="en-GB" sz="1200" dirty="0"/>
              <a:t>____________________________________________________________________________________________________________________________________________________________________________________________________________</a:t>
            </a:r>
          </a:p>
        </p:txBody>
      </p:sp>
      <p:sp>
        <p:nvSpPr>
          <p:cNvPr id="21" name="TextBox 50">
            <a:extLst>
              <a:ext uri="{FF2B5EF4-FFF2-40B4-BE49-F238E27FC236}">
                <a16:creationId xmlns:a16="http://schemas.microsoft.com/office/drawing/2014/main" id="{BDE927B6-FE42-7D94-BA3F-77DF4D440D6C}"/>
              </a:ext>
            </a:extLst>
          </p:cNvPr>
          <p:cNvSpPr txBox="1"/>
          <p:nvPr/>
        </p:nvSpPr>
        <p:spPr>
          <a:xfrm>
            <a:off x="2731369" y="6367274"/>
            <a:ext cx="4126631" cy="151798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200000"/>
              </a:lnSpc>
            </a:pPr>
            <a:r>
              <a:rPr lang="en-GB" sz="1200" dirty="0"/>
              <a:t>____________________________________________________________________________________________________________________________________________________________________________________________________________</a:t>
            </a:r>
          </a:p>
        </p:txBody>
      </p:sp>
      <p:sp>
        <p:nvSpPr>
          <p:cNvPr id="23" name="TextBox 22">
            <a:extLst>
              <a:ext uri="{FF2B5EF4-FFF2-40B4-BE49-F238E27FC236}">
                <a16:creationId xmlns:a16="http://schemas.microsoft.com/office/drawing/2014/main" id="{619C6ECB-1D68-EC81-B193-FE2FC108682D}"/>
              </a:ext>
            </a:extLst>
          </p:cNvPr>
          <p:cNvSpPr txBox="1"/>
          <p:nvPr/>
        </p:nvSpPr>
        <p:spPr>
          <a:xfrm>
            <a:off x="433492" y="3826196"/>
            <a:ext cx="1871931" cy="369332"/>
          </a:xfrm>
          <a:prstGeom prst="rect">
            <a:avLst/>
          </a:prstGeom>
          <a:noFill/>
        </p:spPr>
        <p:txBody>
          <a:bodyPr wrap="square">
            <a:spAutoFit/>
          </a:bodyPr>
          <a:lstStyle/>
          <a:p>
            <a:pPr algn="ctr"/>
            <a:r>
              <a:rPr lang="en-GB" dirty="0">
                <a:solidFill>
                  <a:srgbClr val="002060"/>
                </a:solidFill>
                <a:latin typeface="Arial Rounded MT Bold" panose="020F0704030504030204" pitchFamily="34" charset="0"/>
              </a:rPr>
              <a:t>leafcutter ant</a:t>
            </a:r>
            <a:endParaRPr lang="en-GB" dirty="0"/>
          </a:p>
        </p:txBody>
      </p:sp>
      <p:sp>
        <p:nvSpPr>
          <p:cNvPr id="24" name="TextBox 23">
            <a:extLst>
              <a:ext uri="{FF2B5EF4-FFF2-40B4-BE49-F238E27FC236}">
                <a16:creationId xmlns:a16="http://schemas.microsoft.com/office/drawing/2014/main" id="{94478481-82AC-AF8B-0F4E-321791E743B9}"/>
              </a:ext>
            </a:extLst>
          </p:cNvPr>
          <p:cNvSpPr txBox="1"/>
          <p:nvPr/>
        </p:nvSpPr>
        <p:spPr>
          <a:xfrm>
            <a:off x="909131" y="5910017"/>
            <a:ext cx="920652" cy="369332"/>
          </a:xfrm>
          <a:prstGeom prst="rect">
            <a:avLst/>
          </a:prstGeom>
          <a:noFill/>
        </p:spPr>
        <p:txBody>
          <a:bodyPr wrap="square">
            <a:spAutoFit/>
          </a:bodyPr>
          <a:lstStyle/>
          <a:p>
            <a:r>
              <a:rPr lang="en-GB" dirty="0">
                <a:solidFill>
                  <a:srgbClr val="002060"/>
                </a:solidFill>
                <a:latin typeface="Arial Rounded MT Bold" panose="020F0704030504030204" pitchFamily="34" charset="0"/>
              </a:rPr>
              <a:t>beetle</a:t>
            </a:r>
            <a:endParaRPr lang="en-GB" dirty="0"/>
          </a:p>
        </p:txBody>
      </p:sp>
      <p:sp>
        <p:nvSpPr>
          <p:cNvPr id="25" name="TextBox 24">
            <a:extLst>
              <a:ext uri="{FF2B5EF4-FFF2-40B4-BE49-F238E27FC236}">
                <a16:creationId xmlns:a16="http://schemas.microsoft.com/office/drawing/2014/main" id="{43C90C5B-D67A-F431-B327-BD6A9806DE60}"/>
              </a:ext>
            </a:extLst>
          </p:cNvPr>
          <p:cNvSpPr txBox="1"/>
          <p:nvPr/>
        </p:nvSpPr>
        <p:spPr>
          <a:xfrm>
            <a:off x="842007" y="8135021"/>
            <a:ext cx="1046672" cy="369332"/>
          </a:xfrm>
          <a:prstGeom prst="rect">
            <a:avLst/>
          </a:prstGeom>
          <a:noFill/>
        </p:spPr>
        <p:txBody>
          <a:bodyPr wrap="square">
            <a:spAutoFit/>
          </a:bodyPr>
          <a:lstStyle/>
          <a:p>
            <a:pPr algn="ctr"/>
            <a:r>
              <a:rPr lang="en-GB" dirty="0">
                <a:solidFill>
                  <a:srgbClr val="002060"/>
                </a:solidFill>
                <a:latin typeface="Arial Rounded MT Bold" panose="020F0704030504030204" pitchFamily="34" charset="0"/>
              </a:rPr>
              <a:t>locust</a:t>
            </a:r>
            <a:endParaRPr lang="en-GB" dirty="0"/>
          </a:p>
        </p:txBody>
      </p:sp>
    </p:spTree>
    <p:extLst>
      <p:ext uri="{BB962C8B-B14F-4D97-AF65-F5344CB8AC3E}">
        <p14:creationId xmlns:p14="http://schemas.microsoft.com/office/powerpoint/2010/main" val="14155176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1153</TotalTime>
  <Words>108</Words>
  <Application>Microsoft Office PowerPoint</Application>
  <PresentationFormat>A4 Paper (210x297 mm)</PresentationFormat>
  <Paragraphs>11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Rounded MT Bold</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Lane</dc:creator>
  <cp:lastModifiedBy>Developing Experts</cp:lastModifiedBy>
  <cp:revision>6</cp:revision>
  <dcterms:created xsi:type="dcterms:W3CDTF">2023-05-23T15:07:48Z</dcterms:created>
  <dcterms:modified xsi:type="dcterms:W3CDTF">2024-02-16T12:59:35Z</dcterms:modified>
</cp:coreProperties>
</file>