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handoutMasterIdLst>
    <p:handoutMasterId r:id="rId5"/>
  </p:handoutMasterIdLst>
  <p:sldIdLst>
    <p:sldId id="256" r:id="rId2"/>
    <p:sldId id="257" r:id="rId3"/>
  </p:sldIdLst>
  <p:sldSz cx="6858000" cy="9906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A3B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9"/>
    <p:restoredTop sz="50000"/>
  </p:normalViewPr>
  <p:slideViewPr>
    <p:cSldViewPr snapToGrid="0" snapToObjects="1">
      <p:cViewPr varScale="1">
        <p:scale>
          <a:sx n="78" d="100"/>
          <a:sy n="78" d="100"/>
        </p:scale>
        <p:origin x="31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B2D9CE-4343-4D11-A393-4F36B969E3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65162-6C2E-44C6-AF37-C53CEDE296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3CC74-E3F2-438F-9677-9D9187AA6C5C}" type="datetimeFigureOut">
              <a:rPr lang="en-GB" smtClean="0"/>
              <a:t>18/12/2021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13F051-AEFE-4555-B729-AC6F63528E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8EF50D-21DA-4F17-A06B-47DD634579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2B44E-B642-41DB-8FFC-06AF01F7A7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000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706AE-DE1A-1541-84A6-749C272C0DDB}" type="datetimeFigureOut">
              <a:rPr lang="en-US" smtClean="0"/>
              <a:t>12/18/21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B1595-6957-3C44-8D0B-2BDFC33EF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6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0613" y="1143000"/>
            <a:ext cx="21367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29907-7E8F-4848-9F13-545BE661B0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72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93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7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4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12/18/21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72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12/18/21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3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12/18/21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94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12/18/21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5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12/18/21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8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12/18/21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3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9B15D316-DA6D-284E-A458-A44DD1407708}" type="datetimeFigureOut">
              <a:rPr lang="en-US" smtClean="0"/>
              <a:t>12/18/21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/>
          <a:lstStyle/>
          <a:p>
            <a:fld id="{5B178AF0-1013-D841-8B3B-C6B2497E9E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5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CF500DC-505F-4FC0-B318-5DCB009E6A60}"/>
              </a:ext>
            </a:extLst>
          </p:cNvPr>
          <p:cNvSpPr/>
          <p:nvPr userDrawn="1"/>
        </p:nvSpPr>
        <p:spPr>
          <a:xfrm>
            <a:off x="1339906" y="9555021"/>
            <a:ext cx="4178191" cy="24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541404" algn="ctr"/>
                <a:tab pos="5082810" algn="r"/>
                <a:tab pos="2305502" algn="l"/>
                <a:tab pos="2541404" algn="ctr"/>
                <a:tab pos="5082810" algn="r"/>
              </a:tabLst>
            </a:pPr>
            <a:r>
              <a:rPr lang="en-GB" sz="1020" dirty="0">
                <a:solidFill>
                  <a:srgbClr val="30A3B4"/>
                </a:solidFill>
                <a:latin typeface="Arial Rounded MT Bold" charset="0"/>
                <a:ea typeface="ＭＳ 明朝" charset="-128"/>
                <a:cs typeface="Times New Roman" charset="0"/>
              </a:rPr>
              <a:t>Developing Experts Ltd. © 2022</a:t>
            </a:r>
            <a:endParaRPr lang="en-GB" sz="1020" dirty="0">
              <a:solidFill>
                <a:srgbClr val="30A3B4"/>
              </a:solidFill>
              <a:latin typeface="Cambria" charset="0"/>
              <a:ea typeface="ＭＳ 明朝" charset="-128"/>
              <a:cs typeface="Times New Roman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008191E-E023-4D60-A929-5417D5E1FD11}"/>
              </a:ext>
            </a:extLst>
          </p:cNvPr>
          <p:cNvSpPr/>
          <p:nvPr userDrawn="1"/>
        </p:nvSpPr>
        <p:spPr>
          <a:xfrm>
            <a:off x="171000" y="290925"/>
            <a:ext cx="6516000" cy="167972"/>
          </a:xfrm>
          <a:prstGeom prst="roundRect">
            <a:avLst/>
          </a:prstGeom>
          <a:solidFill>
            <a:srgbClr val="30A3B4"/>
          </a:solidFill>
          <a:ln>
            <a:solidFill>
              <a:srgbClr val="30A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12" dirty="0">
                <a:latin typeface="Arial Rounded MT Bold" charset="0"/>
                <a:ea typeface="Arial Rounded MT Bold" charset="0"/>
                <a:cs typeface="Arial Rounded MT Bold" charset="0"/>
              </a:rPr>
              <a:t>S03.05.05 Handout </a:t>
            </a:r>
          </a:p>
        </p:txBody>
      </p:sp>
      <p:sp>
        <p:nvSpPr>
          <p:cNvPr id="13" name="Rounded Rectangular Callout 10">
            <a:extLst>
              <a:ext uri="{FF2B5EF4-FFF2-40B4-BE49-F238E27FC236}">
                <a16:creationId xmlns:a16="http://schemas.microsoft.com/office/drawing/2014/main" id="{088B1C08-2412-4DD5-A47E-156BDC8050BF}"/>
              </a:ext>
            </a:extLst>
          </p:cNvPr>
          <p:cNvSpPr/>
          <p:nvPr userDrawn="1"/>
        </p:nvSpPr>
        <p:spPr>
          <a:xfrm rot="10800000" flipV="1">
            <a:off x="1112106" y="539344"/>
            <a:ext cx="5546821" cy="612000"/>
          </a:xfrm>
          <a:prstGeom prst="wedgeRoundRectCallout">
            <a:avLst>
              <a:gd name="adj1" fmla="val 52850"/>
              <a:gd name="adj2" fmla="val -25703"/>
              <a:gd name="adj3" fmla="val 16667"/>
            </a:avLst>
          </a:prstGeom>
          <a:noFill/>
          <a:ln w="12700">
            <a:solidFill>
              <a:srgbClr val="30A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US" sz="1800" b="0" dirty="0">
                <a:solidFill>
                  <a:srgbClr val="30A3B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Know that magnetic needles </a:t>
            </a:r>
          </a:p>
          <a:p>
            <a:pPr algn="ctr"/>
            <a:r>
              <a:rPr lang="en-US" sz="1800" b="0" dirty="0">
                <a:solidFill>
                  <a:srgbClr val="30A3B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always point magnetic north</a:t>
            </a:r>
            <a:endParaRPr lang="en-GB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6C1AE3-7B09-4F25-87B7-12AE6046396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71000" y="539343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0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84111DDD-7646-4E94-A665-3D9C02EFF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r="41956" b="4956"/>
          <a:stretch/>
        </p:blipFill>
        <p:spPr>
          <a:xfrm>
            <a:off x="337204" y="1687612"/>
            <a:ext cx="2164513" cy="128341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1090113-B76D-4F48-85A7-C1D9EBB9AD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1956" b="4955"/>
          <a:stretch/>
        </p:blipFill>
        <p:spPr>
          <a:xfrm>
            <a:off x="337204" y="3133755"/>
            <a:ext cx="2164511" cy="12834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0CCFFBD-925F-44A9-9017-DB4C061622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956" b="4956"/>
          <a:stretch/>
        </p:blipFill>
        <p:spPr>
          <a:xfrm>
            <a:off x="356668" y="4579899"/>
            <a:ext cx="2148174" cy="1273728"/>
          </a:xfrm>
          <a:prstGeom prst="rect">
            <a:avLst/>
          </a:prstGeom>
        </p:spPr>
      </p:pic>
      <p:sp>
        <p:nvSpPr>
          <p:cNvPr id="40" name="Rectangle 3">
            <a:extLst>
              <a:ext uri="{FF2B5EF4-FFF2-40B4-BE49-F238E27FC236}">
                <a16:creationId xmlns:a16="http://schemas.microsoft.com/office/drawing/2014/main" id="{1C9A79C0-DF5C-4074-BEA5-047E67362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03" y="1242491"/>
            <a:ext cx="6460710" cy="367063"/>
          </a:xfrm>
          <a:prstGeom prst="roundRect">
            <a:avLst/>
          </a:prstGeom>
          <a:noFill/>
          <a:ln w="9525">
            <a:solidFill>
              <a:srgbClr val="30A3B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30A3B5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Build a leaf compass.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44DEA36-6D5E-461F-BC08-EE56D7AB29E4}"/>
              </a:ext>
            </a:extLst>
          </p:cNvPr>
          <p:cNvSpPr/>
          <p:nvPr/>
        </p:nvSpPr>
        <p:spPr>
          <a:xfrm>
            <a:off x="2504842" y="1687612"/>
            <a:ext cx="252749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US" sz="1400" b="1" dirty="0">
                <a:solidFill>
                  <a:srgbClr val="30A3B5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Fill a wide bowl with water.</a:t>
            </a:r>
          </a:p>
          <a:p>
            <a:pPr marL="342900" indent="-342900">
              <a:buAutoNum type="arabicParenR"/>
            </a:pPr>
            <a:endParaRPr lang="en-US" sz="1400" b="1" dirty="0">
              <a:solidFill>
                <a:srgbClr val="30A3B5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342900" indent="-342900">
              <a:buAutoNum type="arabicParenR"/>
            </a:pPr>
            <a:r>
              <a:rPr lang="en-US" sz="1400" b="1" dirty="0">
                <a:solidFill>
                  <a:srgbClr val="30A3B5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Gently stroke a paperclip or needle with a magnet.</a:t>
            </a:r>
          </a:p>
          <a:p>
            <a:pPr marL="342900" indent="-342900">
              <a:buAutoNum type="arabicParenR"/>
            </a:pPr>
            <a:endParaRPr lang="en-US" sz="1400" b="1" dirty="0">
              <a:solidFill>
                <a:srgbClr val="30A3B5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342900" indent="-342900">
              <a:buAutoNum type="arabicParenR"/>
            </a:pPr>
            <a:r>
              <a:rPr lang="en-US" sz="1400" b="1" dirty="0">
                <a:solidFill>
                  <a:srgbClr val="30A3B5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Gently place your leaf on the water so it floats in the middle of the bowl.</a:t>
            </a:r>
          </a:p>
          <a:p>
            <a:pPr marL="342900" indent="-342900">
              <a:buAutoNum type="arabicParenR"/>
            </a:pPr>
            <a:endParaRPr lang="en-US" sz="1400" b="1" dirty="0">
              <a:solidFill>
                <a:srgbClr val="30A3B5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342900" indent="-342900">
              <a:buAutoNum type="arabicParenR"/>
            </a:pPr>
            <a:r>
              <a:rPr lang="en-US" sz="1400" b="1" dirty="0">
                <a:solidFill>
                  <a:srgbClr val="30A3B5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Gently place the </a:t>
            </a:r>
            <a:r>
              <a:rPr lang="en-GB" sz="1400" b="1" dirty="0">
                <a:solidFill>
                  <a:srgbClr val="30A3B5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magnetised</a:t>
            </a:r>
            <a:r>
              <a:rPr lang="en-US" sz="1400" b="1" dirty="0">
                <a:solidFill>
                  <a:srgbClr val="30A3B5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needle on the leaf.</a:t>
            </a:r>
          </a:p>
          <a:p>
            <a:pPr marL="342900" indent="-342900">
              <a:buAutoNum type="arabicParenR"/>
            </a:pPr>
            <a:endParaRPr lang="en-US" sz="1400" b="1" dirty="0">
              <a:solidFill>
                <a:srgbClr val="30A3B5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marL="342900" indent="-342900">
              <a:buAutoNum type="arabicParenR"/>
            </a:pPr>
            <a:r>
              <a:rPr lang="en-US" sz="1400" b="1" dirty="0">
                <a:solidFill>
                  <a:srgbClr val="30A3B5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Let the leaf move freely and the needle will point North. </a:t>
            </a:r>
          </a:p>
        </p:txBody>
      </p:sp>
      <p:sp>
        <p:nvSpPr>
          <p:cNvPr id="43" name="Rounded Rectangle 16">
            <a:extLst>
              <a:ext uri="{FF2B5EF4-FFF2-40B4-BE49-F238E27FC236}">
                <a16:creationId xmlns:a16="http://schemas.microsoft.com/office/drawing/2014/main" id="{331121BC-7AA0-4E46-B8F2-70101E08B3AE}"/>
              </a:ext>
            </a:extLst>
          </p:cNvPr>
          <p:cNvSpPr/>
          <p:nvPr/>
        </p:nvSpPr>
        <p:spPr>
          <a:xfrm>
            <a:off x="5032336" y="1729596"/>
            <a:ext cx="1624315" cy="1454263"/>
          </a:xfrm>
          <a:prstGeom prst="roundRect">
            <a:avLst>
              <a:gd name="adj" fmla="val 7712"/>
            </a:avLst>
          </a:prstGeom>
          <a:solidFill>
            <a:srgbClr val="FFFFFF"/>
          </a:solidFill>
          <a:ln w="12700">
            <a:solidFill>
              <a:srgbClr val="30A3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solidFill>
                  <a:srgbClr val="30A3B4"/>
                </a:solidFill>
                <a:latin typeface="Arial Rounded MT Bold" panose="020F0704030504030204" pitchFamily="34" charset="0"/>
              </a:rPr>
              <a:t>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30A3B4"/>
                </a:solidFill>
                <a:latin typeface="Arial Rounded MT Bold" panose="020F0704030504030204" pitchFamily="34" charset="0"/>
              </a:rPr>
              <a:t>bowl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30A3B4"/>
                </a:solidFill>
                <a:latin typeface="Arial Rounded MT Bold" panose="020F0704030504030204" pitchFamily="34" charset="0"/>
              </a:rPr>
              <a:t>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30A3B4"/>
                </a:solidFill>
                <a:latin typeface="Arial Rounded MT Bold" panose="020F0704030504030204" pitchFamily="34" charset="0"/>
              </a:rPr>
              <a:t>leaf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30A3B4"/>
                </a:solidFill>
                <a:latin typeface="Arial Rounded MT Bold" panose="020F0704030504030204" pitchFamily="34" charset="0"/>
              </a:rPr>
              <a:t>needle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30A3B4"/>
                </a:solidFill>
                <a:latin typeface="Arial Rounded MT Bold" panose="020F0704030504030204" pitchFamily="34" charset="0"/>
              </a:rPr>
              <a:t>bar magnet</a:t>
            </a:r>
            <a:endParaRPr lang="en-US" sz="1400" b="1" dirty="0">
              <a:solidFill>
                <a:srgbClr val="30A3B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85E0AE-409E-45C4-B998-E5F5BBD9EC12}"/>
              </a:ext>
            </a:extLst>
          </p:cNvPr>
          <p:cNvSpPr/>
          <p:nvPr/>
        </p:nvSpPr>
        <p:spPr>
          <a:xfrm>
            <a:off x="171000" y="5880960"/>
            <a:ext cx="6516000" cy="206210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400" b="1" dirty="0">
                <a:solidFill>
                  <a:srgbClr val="30A3B5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What do you think will happen if you put your magnet near your compass? </a:t>
            </a:r>
            <a:r>
              <a:rPr lang="en-US" b="1" dirty="0">
                <a:solidFill>
                  <a:srgbClr val="30A3B5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_____________________________________________________________________________________________________________________________________________________________________</a:t>
            </a:r>
          </a:p>
          <a:p>
            <a:endParaRPr lang="en-US" sz="1400" b="1" dirty="0">
              <a:solidFill>
                <a:srgbClr val="30A3B5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r>
              <a:rPr lang="en-US" sz="1400" b="1" dirty="0">
                <a:solidFill>
                  <a:srgbClr val="30A3B5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Draw what happens when you put magnet near your compass.</a:t>
            </a:r>
          </a:p>
          <a:p>
            <a:endParaRPr lang="en-US" b="1" dirty="0">
              <a:solidFill>
                <a:srgbClr val="30A3B5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20" name="Rounded Rectangle 36">
            <a:extLst>
              <a:ext uri="{FF2B5EF4-FFF2-40B4-BE49-F238E27FC236}">
                <a16:creationId xmlns:a16="http://schemas.microsoft.com/office/drawing/2014/main" id="{D82435EC-AFE1-420C-BC8C-56E5188AD5D2}"/>
              </a:ext>
            </a:extLst>
          </p:cNvPr>
          <p:cNvSpPr/>
          <p:nvPr/>
        </p:nvSpPr>
        <p:spPr>
          <a:xfrm>
            <a:off x="199069" y="7690434"/>
            <a:ext cx="6456735" cy="1854399"/>
          </a:xfrm>
          <a:prstGeom prst="roundRect">
            <a:avLst>
              <a:gd name="adj" fmla="val 4359"/>
            </a:avLst>
          </a:prstGeom>
          <a:noFill/>
          <a:ln w="12700">
            <a:solidFill>
              <a:srgbClr val="30A3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8" dirty="0"/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32B00071-043C-4715-8D71-47EA34E58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498" y="3512075"/>
            <a:ext cx="1615352" cy="2283310"/>
          </a:xfrm>
          <a:prstGeom prst="roundRect">
            <a:avLst>
              <a:gd name="adj" fmla="val 6008"/>
            </a:avLst>
          </a:prstGeom>
          <a:noFill/>
          <a:ln w="12700">
            <a:solidFill>
              <a:srgbClr val="2FA2B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srgbClr val="2FA2B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Stretch &amp; Challenge:</a:t>
            </a:r>
          </a:p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1400" dirty="0">
                <a:solidFill>
                  <a:srgbClr val="2FA2B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Does is make a difference which end of the magnet points at the compass? Explain your idea.</a:t>
            </a:r>
          </a:p>
        </p:txBody>
      </p:sp>
    </p:spTree>
    <p:extLst>
      <p:ext uri="{BB962C8B-B14F-4D97-AF65-F5344CB8AC3E}">
        <p14:creationId xmlns:p14="http://schemas.microsoft.com/office/powerpoint/2010/main" val="52435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95515" y="1293647"/>
            <a:ext cx="6455806" cy="367063"/>
          </a:xfrm>
          <a:prstGeom prst="roundRect">
            <a:avLst/>
          </a:prstGeom>
          <a:noFill/>
          <a:ln w="9525">
            <a:solidFill>
              <a:srgbClr val="30A3B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30A3B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Add the direction labels to the compass.</a:t>
            </a: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19205" y="5849853"/>
            <a:ext cx="6432159" cy="3809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ctr" anchorCtr="0" compatLnSpc="1">
            <a:prstTxWarp prst="textNoShape">
              <a:avLst/>
            </a:prstTxWarp>
            <a:spAutoFit/>
          </a:bodyPr>
          <a:lstStyle/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30A3B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Explain why a compass is important in navigation.</a:t>
            </a:r>
          </a:p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30A3B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__________________________________________________________________________________________________________________________________________________________________</a:t>
            </a:r>
          </a:p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solidFill>
                <a:srgbClr val="30A3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30A3B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Explain how to make a magnetic compass.</a:t>
            </a:r>
          </a:p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30A3B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__________________________________________________________________________________________________________________________________________________________________</a:t>
            </a:r>
          </a:p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solidFill>
                <a:srgbClr val="30A3B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rgbClr val="30A3B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Explain why the magnetic compass point North.</a:t>
            </a:r>
          </a:p>
          <a:p>
            <a:pPr defTabSz="84713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30A3B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85" name="Rectangle 3"/>
          <p:cNvSpPr>
            <a:spLocks noChangeArrowheads="1"/>
          </p:cNvSpPr>
          <p:nvPr/>
        </p:nvSpPr>
        <p:spPr bwMode="auto">
          <a:xfrm>
            <a:off x="5604682" y="1847917"/>
            <a:ext cx="1027135" cy="1368000"/>
          </a:xfrm>
          <a:prstGeom prst="roundRect">
            <a:avLst>
              <a:gd name="adj" fmla="val 5374"/>
            </a:avLst>
          </a:prstGeom>
          <a:noFill/>
          <a:ln w="9525">
            <a:solidFill>
              <a:srgbClr val="30A3B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4720" tIns="42360" rIns="84720" bIns="4236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ctr">
              <a:lnSpc>
                <a:spcPct val="150000"/>
              </a:lnSpc>
            </a:pPr>
            <a:r>
              <a:rPr lang="en-US" sz="1300" b="1" dirty="0">
                <a:solidFill>
                  <a:srgbClr val="30A3B4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 Rounded MT Bold" panose="020F0704030504030204" pitchFamily="34" charset="0"/>
              </a:rPr>
              <a:t>North (N)</a:t>
            </a:r>
            <a:endParaRPr lang="en-GB" sz="1300" b="1" dirty="0">
              <a:latin typeface="Arial Rounded MT Bold" panose="020F0704030504030204" pitchFamily="34" charset="0"/>
            </a:endParaRPr>
          </a:p>
          <a:p>
            <a:pPr algn="ctr" fontAlgn="ctr">
              <a:lnSpc>
                <a:spcPct val="150000"/>
              </a:lnSpc>
            </a:pPr>
            <a:r>
              <a:rPr lang="en-US" sz="1300" b="1" dirty="0">
                <a:solidFill>
                  <a:srgbClr val="30A3B4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 Rounded MT Bold" panose="020F0704030504030204" pitchFamily="34" charset="0"/>
              </a:rPr>
              <a:t>South (S)</a:t>
            </a:r>
            <a:endParaRPr lang="en-GB" sz="1300" b="1" dirty="0">
              <a:latin typeface="Arial Rounded MT Bold" panose="020F0704030504030204" pitchFamily="34" charset="0"/>
            </a:endParaRPr>
          </a:p>
          <a:p>
            <a:pPr algn="ctr" fontAlgn="ctr">
              <a:lnSpc>
                <a:spcPct val="150000"/>
              </a:lnSpc>
            </a:pPr>
            <a:r>
              <a:rPr lang="en-US" sz="1300" b="1" dirty="0">
                <a:solidFill>
                  <a:srgbClr val="30A3B4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 Rounded MT Bold" panose="020F0704030504030204" pitchFamily="34" charset="0"/>
              </a:rPr>
              <a:t>West (W)</a:t>
            </a:r>
            <a:endParaRPr lang="en-GB" sz="1300" b="1" dirty="0">
              <a:latin typeface="Arial Rounded MT Bold" panose="020F0704030504030204" pitchFamily="34" charset="0"/>
            </a:endParaRPr>
          </a:p>
          <a:p>
            <a:pPr algn="ctr" fontAlgn="ctr">
              <a:lnSpc>
                <a:spcPct val="150000"/>
              </a:lnSpc>
            </a:pPr>
            <a:r>
              <a:rPr lang="en-US" sz="1300" b="1" dirty="0">
                <a:solidFill>
                  <a:srgbClr val="30A3B4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 Rounded MT Bold" panose="020F0704030504030204" pitchFamily="34" charset="0"/>
              </a:rPr>
              <a:t>East (E) </a:t>
            </a:r>
            <a:endParaRPr lang="en-GB" sz="1300" b="1" dirty="0">
              <a:latin typeface="Arial Rounded MT Bold" panose="020F07040305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6781AF-6DF4-476D-8BD0-C30F48EFF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62" y="1908423"/>
            <a:ext cx="5423820" cy="389132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6FBD18E-8895-4849-9B4F-F41C8970B8BC}"/>
              </a:ext>
            </a:extLst>
          </p:cNvPr>
          <p:cNvSpPr/>
          <p:nvPr/>
        </p:nvSpPr>
        <p:spPr>
          <a:xfrm>
            <a:off x="4985359" y="4467542"/>
            <a:ext cx="1665962" cy="1368000"/>
          </a:xfrm>
          <a:prstGeom prst="roundRect">
            <a:avLst>
              <a:gd name="adj" fmla="val 4439"/>
            </a:avLst>
          </a:prstGeom>
          <a:ln>
            <a:solidFill>
              <a:srgbClr val="30A3B4"/>
            </a:solidFill>
          </a:ln>
        </p:spPr>
        <p:txBody>
          <a:bodyPr wrap="square" anchor="ctr">
            <a:noAutofit/>
          </a:bodyPr>
          <a:lstStyle/>
          <a:p>
            <a:pPr algn="ctr" fontAlgn="ctr">
              <a:lnSpc>
                <a:spcPct val="150000"/>
              </a:lnSpc>
            </a:pPr>
            <a:r>
              <a:rPr lang="en-US" sz="1300" b="1" dirty="0">
                <a:solidFill>
                  <a:srgbClr val="30A3B4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 Rounded MT Bold" panose="020F0704030504030204" pitchFamily="34" charset="0"/>
              </a:rPr>
              <a:t>Northwest (NW)</a:t>
            </a:r>
            <a:endParaRPr lang="en-GB" sz="1300" b="1" dirty="0">
              <a:latin typeface="Arial Rounded MT Bold" panose="020F07040305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300" b="1" dirty="0">
                <a:solidFill>
                  <a:srgbClr val="30A3B4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 Rounded MT Bold" panose="020F0704030504030204" pitchFamily="34" charset="0"/>
              </a:rPr>
              <a:t>Southwest (SW)</a:t>
            </a:r>
            <a:endParaRPr lang="en-GB" sz="1300" b="1" dirty="0">
              <a:latin typeface="Arial Rounded MT Bold" panose="020F0704030504030204" pitchFamily="34" charset="0"/>
            </a:endParaRPr>
          </a:p>
          <a:p>
            <a:pPr algn="ctr" fontAlgn="ctr">
              <a:lnSpc>
                <a:spcPct val="150000"/>
              </a:lnSpc>
            </a:pPr>
            <a:r>
              <a:rPr lang="en-US" sz="1300" b="1" dirty="0">
                <a:solidFill>
                  <a:srgbClr val="30A3B4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 Rounded MT Bold" panose="020F0704030504030204" pitchFamily="34" charset="0"/>
              </a:rPr>
              <a:t>Northeast (NE) </a:t>
            </a:r>
            <a:endParaRPr lang="en-GB" sz="1300" b="1" dirty="0">
              <a:latin typeface="Arial Rounded MT Bold" panose="020F0704030504030204" pitchFamily="34" charset="0"/>
            </a:endParaRPr>
          </a:p>
          <a:p>
            <a:pPr algn="ctr" fontAlgn="ctr">
              <a:lnSpc>
                <a:spcPct val="150000"/>
              </a:lnSpc>
            </a:pPr>
            <a:r>
              <a:rPr lang="en-US" sz="1300" b="1" dirty="0">
                <a:solidFill>
                  <a:srgbClr val="30A3B4"/>
                </a:solidFill>
                <a:latin typeface="Arial Rounded MT Bold" panose="020F0704030504030204" pitchFamily="34" charset="0"/>
                <a:ea typeface="Arial Rounded MT Bold" panose="020F0704030504030204" pitchFamily="34" charset="0"/>
                <a:cs typeface="Arial Rounded MT Bold" panose="020F0704030504030204" pitchFamily="34" charset="0"/>
              </a:rPr>
              <a:t>Southeast (SE)</a:t>
            </a:r>
            <a:endParaRPr lang="en-GB" sz="1300" b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489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404</TotalTime>
  <Words>186</Words>
  <Application>Microsoft Macintosh PowerPoint</Application>
  <PresentationFormat>A4 Paper (210x297 mm)</PresentationFormat>
  <Paragraphs>39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Arial Rounded MT Bold</vt:lpstr>
      <vt:lpstr>Calibri</vt:lpstr>
      <vt:lpstr>Calibri Light</vt:lpstr>
      <vt:lpstr>Cambria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Jean Debney</cp:lastModifiedBy>
  <cp:revision>45</cp:revision>
  <cp:lastPrinted>2016-07-19T15:15:15Z</cp:lastPrinted>
  <dcterms:created xsi:type="dcterms:W3CDTF">2016-06-12T08:53:59Z</dcterms:created>
  <dcterms:modified xsi:type="dcterms:W3CDTF">2021-12-18T18:00:10Z</dcterms:modified>
</cp:coreProperties>
</file>