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ADBF"/>
    <a:srgbClr val="00989A"/>
    <a:srgbClr val="0091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18"/>
    <p:restoredTop sz="94648"/>
  </p:normalViewPr>
  <p:slideViewPr>
    <p:cSldViewPr snapToGrid="0" snapToObjects="1">
      <p:cViewPr varScale="1">
        <p:scale>
          <a:sx n="41" d="100"/>
          <a:sy n="41" d="100"/>
        </p:scale>
        <p:origin x="24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1C9AA-2ED9-4E49-8CD5-D280048990C9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5DDF9-3842-4A45-BD8F-385B456F5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23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5DDF9-3842-4A45-BD8F-385B456F50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13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07AF0AA-6D47-6644-AC01-BB239B03958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ECDCED4-D86A-DB44-8B63-EA36530E0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07AF0AA-6D47-6644-AC01-BB239B03958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ECDCED4-D86A-DB44-8B63-EA36530E0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07AF0AA-6D47-6644-AC01-BB239B03958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ECDCED4-D86A-DB44-8B63-EA36530E0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07AF0AA-6D47-6644-AC01-BB239B03958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ECDCED4-D86A-DB44-8B63-EA36530E0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07AF0AA-6D47-6644-AC01-BB239B03958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ECDCED4-D86A-DB44-8B63-EA36530E0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07AF0AA-6D47-6644-AC01-BB239B03958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ECDCED4-D86A-DB44-8B63-EA36530E0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07AF0AA-6D47-6644-AC01-BB239B03958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ECDCED4-D86A-DB44-8B63-EA36530E0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07AF0AA-6D47-6644-AC01-BB239B03958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ECDCED4-D86A-DB44-8B63-EA36530E0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407AF0AA-6D47-6644-AC01-BB239B03958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ECDCED4-D86A-DB44-8B63-EA36530E05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82DF5876-EC16-A24A-BE2F-21B9CB0F73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r="68027"/>
          <a:stretch/>
        </p:blipFill>
        <p:spPr>
          <a:xfrm>
            <a:off x="175071" y="186642"/>
            <a:ext cx="557392" cy="53806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78775A4-6397-A444-AF73-6442044AB00F}"/>
              </a:ext>
            </a:extLst>
          </p:cNvPr>
          <p:cNvSpPr txBox="1"/>
          <p:nvPr userDrawn="1"/>
        </p:nvSpPr>
        <p:spPr>
          <a:xfrm>
            <a:off x="2422154" y="9581229"/>
            <a:ext cx="20136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16ADBF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Developing Experts ltd. © 2018, 2019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CAC7332-8692-4B48-9384-F89AAF89CE2D}"/>
              </a:ext>
            </a:extLst>
          </p:cNvPr>
          <p:cNvSpPr/>
          <p:nvPr userDrawn="1"/>
        </p:nvSpPr>
        <p:spPr>
          <a:xfrm>
            <a:off x="171000" y="802433"/>
            <a:ext cx="6516000" cy="8784000"/>
          </a:xfrm>
          <a:prstGeom prst="roundRect">
            <a:avLst>
              <a:gd name="adj" fmla="val 2087"/>
            </a:avLst>
          </a:prstGeom>
          <a:noFill/>
          <a:ln w="12700">
            <a:solidFill>
              <a:srgbClr val="16AD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C391E6-5AC3-C041-A06B-D038968C34DB}"/>
              </a:ext>
            </a:extLst>
          </p:cNvPr>
          <p:cNvSpPr txBox="1"/>
          <p:nvPr userDrawn="1"/>
        </p:nvSpPr>
        <p:spPr>
          <a:xfrm>
            <a:off x="691662" y="226808"/>
            <a:ext cx="593426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16ADBF"/>
                </a:solidFill>
                <a:latin typeface="Arial Rounded MT Bold" panose="020F0704030504030204" pitchFamily="34" charset="77"/>
                <a:ea typeface="Arial Rounded MT Bold" charset="0"/>
                <a:cs typeface="Arial Rounded MT Bold" charset="0"/>
              </a:rPr>
              <a:t>S07.15.02</a:t>
            </a:r>
          </a:p>
          <a:p>
            <a:pPr algn="ctr"/>
            <a:r>
              <a:rPr lang="en-US" sz="1200" b="1" dirty="0">
                <a:solidFill>
                  <a:srgbClr val="16ADBF"/>
                </a:solidFill>
                <a:latin typeface="Arial Rounded MT Bold" panose="020F0704030504030204" pitchFamily="34" charset="77"/>
                <a:ea typeface="Arial Rounded MT Bold" charset="0"/>
                <a:cs typeface="Arial Rounded MT Bold" charset="0"/>
              </a:rPr>
              <a:t>Mission Objective: </a:t>
            </a:r>
            <a:r>
              <a:rPr lang="en-US" sz="1200" b="0" dirty="0">
                <a:solidFill>
                  <a:srgbClr val="16ADBF"/>
                </a:solidFill>
                <a:latin typeface="Arial Rounded MT Bold" panose="020F0704030504030204" pitchFamily="34" charset="77"/>
                <a:ea typeface="Arial Rounded MT Bold" charset="0"/>
                <a:cs typeface="Arial Rounded MT Bold" charset="0"/>
              </a:rPr>
              <a:t>Compare exothermic and endothermic reactions.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522B2051-368F-AF43-BF71-FD9F8928054A}"/>
              </a:ext>
            </a:extLst>
          </p:cNvPr>
          <p:cNvSpPr/>
          <p:nvPr userDrawn="1"/>
        </p:nvSpPr>
        <p:spPr>
          <a:xfrm>
            <a:off x="171000" y="180391"/>
            <a:ext cx="6516000" cy="538065"/>
          </a:xfrm>
          <a:prstGeom prst="roundRect">
            <a:avLst>
              <a:gd name="adj" fmla="val 19176"/>
            </a:avLst>
          </a:prstGeom>
          <a:noFill/>
          <a:ln>
            <a:solidFill>
              <a:srgbClr val="16AD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0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0041A57E-2973-C746-A86D-DD7B9BF5C3D1}"/>
              </a:ext>
            </a:extLst>
          </p:cNvPr>
          <p:cNvSpPr txBox="1"/>
          <p:nvPr/>
        </p:nvSpPr>
        <p:spPr>
          <a:xfrm>
            <a:off x="729000" y="854005"/>
            <a:ext cx="5400000" cy="374571"/>
          </a:xfrm>
          <a:prstGeom prst="roundRect">
            <a:avLst/>
          </a:prstGeom>
          <a:solidFill>
            <a:srgbClr val="16ADBF"/>
          </a:solidFill>
          <a:ln w="76200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Investigating exothermic and endothermic reactions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63DB8A-3AA9-AF4B-875A-C989DDE16056}"/>
              </a:ext>
            </a:extLst>
          </p:cNvPr>
          <p:cNvSpPr txBox="1"/>
          <p:nvPr/>
        </p:nvSpPr>
        <p:spPr>
          <a:xfrm>
            <a:off x="171000" y="1239929"/>
            <a:ext cx="6516000" cy="286232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Method</a:t>
            </a:r>
          </a:p>
          <a:p>
            <a:r>
              <a:rPr lang="en-US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Test 1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Measure 25 ml of hydrochloric acid into a 400 ml beaker. 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Place a thermometer into the beaker and record the temperature.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Add 5 g of sodium hydrogen carbonate to the beaker.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After 30 seconds, record the temperature again. </a:t>
            </a:r>
          </a:p>
          <a:p>
            <a:pPr marL="342900" indent="-342900">
              <a:buAutoNum type="arabicPeriod"/>
            </a:pPr>
            <a:endParaRPr lang="en-US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r>
              <a:rPr lang="en-US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Test 2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Measure 25 ml of hydrochloric acid into a 400 ml beaker. 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Place a thermometer in the beaker and record the temperature. 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Add 25 ml of sodium hydroxide solution to the beaker. 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After 30 seconds, record the temperature again. </a:t>
            </a:r>
          </a:p>
          <a:p>
            <a:pPr marL="342900" indent="-342900">
              <a:buAutoNum type="arabicPeriod"/>
            </a:pPr>
            <a:endParaRPr lang="en-US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r>
              <a:rPr lang="en-US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Results</a:t>
            </a:r>
          </a:p>
          <a:p>
            <a:endParaRPr lang="en-US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1D993AE-4438-4EB6-828D-D3807B2C8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688360"/>
              </p:ext>
            </p:extLst>
          </p:nvPr>
        </p:nvGraphicFramePr>
        <p:xfrm>
          <a:off x="257858" y="3910518"/>
          <a:ext cx="6311900" cy="130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3109264774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792279126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3247446568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9016057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12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AD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Initial Temp (</a:t>
                      </a:r>
                      <a:r>
                        <a:rPr lang="en-GB" sz="12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Calibri" panose="020F0502020204030204" pitchFamily="34" charset="0"/>
                        </a:rPr>
                        <a:t>⁰C)</a:t>
                      </a:r>
                      <a:endParaRPr lang="en-GB" sz="12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AD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Final Temp (</a:t>
                      </a:r>
                      <a:r>
                        <a:rPr lang="en-GB" sz="12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Calibri" panose="020F0502020204030204" pitchFamily="34" charset="0"/>
                        </a:rPr>
                        <a:t>⁰C)</a:t>
                      </a:r>
                      <a:endParaRPr lang="en-GB" sz="12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AD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Temp </a:t>
                      </a:r>
                      <a:r>
                        <a:rPr lang="en-GB" sz="12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Change (</a:t>
                      </a:r>
                      <a:r>
                        <a:rPr lang="en-GB" sz="12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cs typeface="Calibri" panose="020F0502020204030204" pitchFamily="34" charset="0"/>
                        </a:rPr>
                        <a:t>⁰C)</a:t>
                      </a:r>
                      <a:endParaRPr lang="en-GB" sz="12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A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3132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rgbClr val="16ADBF"/>
                          </a:solidFill>
                          <a:latin typeface="Arial Rounded MT Bold" panose="020F0704030504030204" pitchFamily="34" charset="0"/>
                        </a:rPr>
                        <a:t>Test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16ADBF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16ADBF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rgbClr val="16ADBF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66163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rgbClr val="16ADBF"/>
                          </a:solidFill>
                          <a:latin typeface="Arial Rounded MT Bold" panose="020F0704030504030204" pitchFamily="34" charset="0"/>
                        </a:rPr>
                        <a:t>Test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16ADBF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16ADBF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16ADBF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292848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C63DB8A-3AA9-AF4B-875A-C989DDE16056}"/>
              </a:ext>
            </a:extLst>
          </p:cNvPr>
          <p:cNvSpPr txBox="1"/>
          <p:nvPr/>
        </p:nvSpPr>
        <p:spPr>
          <a:xfrm>
            <a:off x="171000" y="5223055"/>
            <a:ext cx="6516000" cy="338554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Questions.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Which of the reactions was exothermic? Explain how you know.</a:t>
            </a:r>
          </a:p>
          <a:p>
            <a:pPr lvl="0"/>
            <a:r>
              <a:rPr lang="en-US" sz="16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US" sz="14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en-US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Which of the reactions was endothermic? Explain how you know.</a:t>
            </a:r>
          </a:p>
          <a:p>
            <a:pPr lvl="0"/>
            <a:r>
              <a:rPr lang="en-US" sz="16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US" sz="14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en-US" sz="12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If you did not observe a temperature change, is there anyway that you could tell that a chemical change was taking place?</a:t>
            </a:r>
          </a:p>
          <a:p>
            <a:r>
              <a:rPr lang="en-US" sz="1600" dirty="0">
                <a:solidFill>
                  <a:srgbClr val="16ADBF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</a:t>
            </a:r>
            <a:endParaRPr lang="en-US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D4DCEF-80A8-4A5F-A1AA-C215953934D0}"/>
              </a:ext>
            </a:extLst>
          </p:cNvPr>
          <p:cNvSpPr txBox="1"/>
          <p:nvPr/>
        </p:nvSpPr>
        <p:spPr>
          <a:xfrm>
            <a:off x="171000" y="8876349"/>
            <a:ext cx="6516000" cy="715089"/>
          </a:xfrm>
          <a:prstGeom prst="roundRect">
            <a:avLst/>
          </a:prstGeom>
          <a:solidFill>
            <a:schemeClr val="bg1"/>
          </a:solidFill>
          <a:ln>
            <a:solidFill>
              <a:srgbClr val="16ADBF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200" b="1" dirty="0">
                <a:solidFill>
                  <a:srgbClr val="16ADBF"/>
                </a:solidFill>
                <a:latin typeface="Arial Rounded MT Bold" panose="020F0704030504030204" pitchFamily="34" charset="0"/>
              </a:rPr>
              <a:t>Stretch Yourself</a:t>
            </a:r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0"/>
              </a:rPr>
              <a:t> </a:t>
            </a:r>
          </a:p>
          <a:p>
            <a:r>
              <a:rPr lang="en-GB" sz="1200" dirty="0">
                <a:solidFill>
                  <a:srgbClr val="16ADBF"/>
                </a:solidFill>
                <a:latin typeface="Arial Rounded MT Bold" panose="020F0704030504030204" pitchFamily="34" charset="0"/>
              </a:rPr>
              <a:t> Do you think that it is possible to observe a temperature change during a physical change such as dissolving?</a:t>
            </a:r>
          </a:p>
        </p:txBody>
      </p:sp>
    </p:spTree>
    <p:extLst>
      <p:ext uri="{BB962C8B-B14F-4D97-AF65-F5344CB8AC3E}">
        <p14:creationId xmlns:p14="http://schemas.microsoft.com/office/powerpoint/2010/main" val="897926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6595</TotalTime>
  <Words>196</Words>
  <Application>Microsoft Office PowerPoint</Application>
  <PresentationFormat>A4 Paper (210x297 mm)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LT 003</cp:lastModifiedBy>
  <cp:revision>67</cp:revision>
  <cp:lastPrinted>2018-04-19T10:55:02Z</cp:lastPrinted>
  <dcterms:created xsi:type="dcterms:W3CDTF">2017-12-05T13:37:29Z</dcterms:created>
  <dcterms:modified xsi:type="dcterms:W3CDTF">2020-05-18T13:19:03Z</dcterms:modified>
</cp:coreProperties>
</file>