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69" r:id="rId3"/>
    <p:sldId id="270" r:id="rId4"/>
    <p:sldId id="272" r:id="rId5"/>
    <p:sldId id="273" r:id="rId6"/>
    <p:sldId id="274" r:id="rId7"/>
    <p:sldId id="275" r:id="rId8"/>
    <p:sldId id="276" r:id="rId9"/>
    <p:sldId id="278" r:id="rId10"/>
    <p:sldId id="277" r:id="rId11"/>
    <p:sldId id="282" r:id="rId12"/>
    <p:sldId id="280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 snapToGrid="0" snapToObjects="1">
      <p:cViewPr varScale="1">
        <p:scale>
          <a:sx n="93" d="100"/>
          <a:sy n="93" d="100"/>
        </p:scale>
        <p:origin x="22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8086-93AE-384F-BAE6-8699CA804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B1EFB-87BC-2C44-B929-5838363FC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E84F4-0681-184E-8D1E-4C1D8FAB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5/23/21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374D4-2C63-7B46-8C11-E1D1AF88A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C27ED-F046-234F-B78A-AF840050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3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B6C88-6772-8440-B56A-C7688354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BD027-38D8-274C-BA7C-461667647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D44A1-CDF3-D94B-B2ED-FD649472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5/23/21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712E7-0B75-8243-B7C1-A18DC4E3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B7736-DE67-EC40-AA40-C675A87E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1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162520-922E-0245-96FD-BFE07C3788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5D3DEF-195F-0947-A7BC-2AD31F22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33B6D-D51C-B848-AECA-26AB73C91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5/23/21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60273-CCEF-2D48-98B8-D5A6C9E29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0D2DA-1F1A-E84C-8317-349CF8DF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7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138B-6458-AE48-8A97-2CC5104D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16282-ED28-804F-B3E6-10617D529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663B9-3425-D141-8668-08C0DECB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5/23/21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CFFF4-7972-EB45-8C91-99A2D040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2D21D-7A45-3C4B-A761-41279C2A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5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FD80-CA55-9D40-82C9-7086AD7F2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0A3F3-C32F-414A-8F28-7CDF4330E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B50DD-D83B-A74C-907C-E8D65B19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5/23/21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3A41D-032A-9D46-A263-A3B684AC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A7DB8-5323-A040-832B-5AE290A3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8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6F09-50C9-8540-A689-B8A61859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ABC14-8DD5-3F46-9FC3-942293319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E697D-82B1-3140-B5F3-279CA59D4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CF581-448E-6F42-926F-26012625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5/23/21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2AC83-9CE5-4A4A-96EC-D37EC93C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794B4-7128-BC4F-A6D5-A9005669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24AE5-96F0-E347-BDA7-4170C897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3A494-DF80-CD48-9BA8-F5EE96996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189FD-8D50-CD40-8AA9-0F0081FF3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1A6AB-4204-B74B-A34F-75DD85D08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D6169-77D5-3A42-881B-3EAAB1B16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7D5B61-BBBE-7F4A-A63E-097B6A0A3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5/23/21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95E33E-FC28-2644-9FB8-347615D4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A22A7-1396-A846-8C80-F865BDC2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3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8F30-C9DA-9A40-8971-DE80969CA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74589-C06A-5D43-A601-8AFA2C4E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5/23/21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6C751-235B-664E-A4BF-647B0592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8E0EE-9572-D04E-845F-F449459D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5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CF61A-F889-8D42-A134-D6D2EC4C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5/23/21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E1E1D-E482-4340-93F0-53EFCAF6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1C0E7-8567-4641-83C7-E47F2E98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5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0C98E-FBB9-064B-BD59-3C8E8832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6F23-1E4C-3C43-A13C-FC3E9843D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7356A-6072-5447-9555-9296CF409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ED4B2-6955-BC4C-82E3-4A043711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5/23/21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D0B47-9331-8D4C-A6A7-AB929AF19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53B24-6FD9-E74E-AC2C-933F719C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2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CBF9-2BE7-F445-A35F-B0AB5FE8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3EF0A9-AA6F-B940-A952-F67A4F72A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5A038-AADB-C441-BCF0-5A5BC9EDD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2F755-D761-0949-BBCB-0B1BC5F0F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5/23/21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8F6D5-0A4D-2D46-AC77-387BCE6A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AA554-B0CE-6041-BBDE-EE41B442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8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0DD13-06C7-1F49-9064-767781F0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019EB-6F2B-6D49-AAAA-27ECD5364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E2173-4395-FA46-BB47-A5C62DC36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B70FC-996F-854F-8D47-C2992F01BB31}" type="datetimeFigureOut">
              <a:rPr lang="en-US" smtClean="0"/>
              <a:t>5/23/21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2C91C-A50F-F847-A3B8-F7B8FF9B0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E7F9-E660-EB4B-8C51-7218132B6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0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DDDBEE8-B171-8644-A759-739576D82E7E}"/>
              </a:ext>
            </a:extLst>
          </p:cNvPr>
          <p:cNvSpPr/>
          <p:nvPr/>
        </p:nvSpPr>
        <p:spPr>
          <a:xfrm>
            <a:off x="1037082" y="778307"/>
            <a:ext cx="10323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E</a:t>
            </a:r>
            <a:r>
              <a:rPr lang="en-GB" sz="3200" b="1" i="0" dirty="0">
                <a:solidFill>
                  <a:srgbClr val="00B0F0"/>
                </a:solidFill>
                <a:effectLst/>
              </a:rPr>
              <a:t>xothermic Reactions                         Endothermic </a:t>
            </a:r>
            <a:r>
              <a:rPr lang="en-GB" sz="3200" b="1" dirty="0">
                <a:solidFill>
                  <a:srgbClr val="00B0F0"/>
                </a:solidFill>
              </a:rPr>
              <a:t>R</a:t>
            </a:r>
            <a:r>
              <a:rPr lang="en-GB" sz="3200" b="1" i="0" dirty="0">
                <a:solidFill>
                  <a:srgbClr val="00B0F0"/>
                </a:solidFill>
                <a:effectLst/>
              </a:rPr>
              <a:t>eactions</a:t>
            </a:r>
          </a:p>
        </p:txBody>
      </p:sp>
      <p:pic>
        <p:nvPicPr>
          <p:cNvPr id="14340" name="Picture 4" descr="Free Image on Pixabay - Bubble, Chemical, Chemistry, Glass | Science lab  decorations, Science clipart, Science classroom decorations">
            <a:extLst>
              <a:ext uri="{FF2B5EF4-FFF2-40B4-BE49-F238E27FC236}">
                <a16:creationId xmlns:a16="http://schemas.microsoft.com/office/drawing/2014/main" id="{990E1070-AE83-AD4A-8BCC-CC0A94262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55" y="2135553"/>
            <a:ext cx="2158530" cy="25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FDE5066-ACE7-9441-A894-7901A54E3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209" y="1556730"/>
            <a:ext cx="2432192" cy="3340100"/>
          </a:xfrm>
          <a:prstGeom prst="rect">
            <a:avLst/>
          </a:prstGeom>
        </p:spPr>
      </p:pic>
      <p:sp>
        <p:nvSpPr>
          <p:cNvPr id="10" name="Down Arrow 9">
            <a:extLst>
              <a:ext uri="{FF2B5EF4-FFF2-40B4-BE49-F238E27FC236}">
                <a16:creationId xmlns:a16="http://schemas.microsoft.com/office/drawing/2014/main" id="{5862A57A-C9AC-9548-9765-07F9C3425B7A}"/>
              </a:ext>
            </a:extLst>
          </p:cNvPr>
          <p:cNvSpPr/>
          <p:nvPr/>
        </p:nvSpPr>
        <p:spPr>
          <a:xfrm>
            <a:off x="8819572" y="1513832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EB4D1434-1F16-E345-912C-F863F0B02223}"/>
              </a:ext>
            </a:extLst>
          </p:cNvPr>
          <p:cNvSpPr/>
          <p:nvPr/>
        </p:nvSpPr>
        <p:spPr>
          <a:xfrm rot="10800000">
            <a:off x="2832841" y="1549582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28AED637-3EDB-D24E-B163-C8E55FBA1E92}"/>
              </a:ext>
            </a:extLst>
          </p:cNvPr>
          <p:cNvSpPr/>
          <p:nvPr/>
        </p:nvSpPr>
        <p:spPr>
          <a:xfrm rot="10800000">
            <a:off x="8870305" y="4822350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175A1AA3-6776-2541-A742-D474DD812812}"/>
              </a:ext>
            </a:extLst>
          </p:cNvPr>
          <p:cNvSpPr/>
          <p:nvPr/>
        </p:nvSpPr>
        <p:spPr>
          <a:xfrm>
            <a:off x="2838269" y="4774730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13FD525E-2C5C-6147-8856-AC1B5678AFA3}"/>
              </a:ext>
            </a:extLst>
          </p:cNvPr>
          <p:cNvSpPr/>
          <p:nvPr/>
        </p:nvSpPr>
        <p:spPr>
          <a:xfrm rot="7155305">
            <a:off x="2014987" y="2861882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19F4B1FE-DC38-9A4D-8D3D-6C9DEAF4FE04}"/>
              </a:ext>
            </a:extLst>
          </p:cNvPr>
          <p:cNvSpPr/>
          <p:nvPr/>
        </p:nvSpPr>
        <p:spPr>
          <a:xfrm rot="7064511">
            <a:off x="1781053" y="3289132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45476527-1AED-614D-A89C-D1D6F9D47285}"/>
              </a:ext>
            </a:extLst>
          </p:cNvPr>
          <p:cNvSpPr/>
          <p:nvPr/>
        </p:nvSpPr>
        <p:spPr>
          <a:xfrm rot="7159059">
            <a:off x="1575814" y="3716384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0C93E96A-37CE-F34F-8990-20186AE0EDC3}"/>
              </a:ext>
            </a:extLst>
          </p:cNvPr>
          <p:cNvSpPr/>
          <p:nvPr/>
        </p:nvSpPr>
        <p:spPr>
          <a:xfrm rot="14355090">
            <a:off x="3630788" y="2845778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56420225-B008-F44E-85F1-055F796D9ECC}"/>
              </a:ext>
            </a:extLst>
          </p:cNvPr>
          <p:cNvSpPr/>
          <p:nvPr/>
        </p:nvSpPr>
        <p:spPr>
          <a:xfrm rot="14459753">
            <a:off x="3865613" y="3299994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id="{51363C47-EFFB-8F48-B105-3BF9B56A3380}"/>
              </a:ext>
            </a:extLst>
          </p:cNvPr>
          <p:cNvSpPr/>
          <p:nvPr/>
        </p:nvSpPr>
        <p:spPr>
          <a:xfrm rot="14482633">
            <a:off x="4070540" y="3720090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F8F84573-FFBB-FF43-BD00-69A024A193FE}"/>
              </a:ext>
            </a:extLst>
          </p:cNvPr>
          <p:cNvSpPr/>
          <p:nvPr/>
        </p:nvSpPr>
        <p:spPr>
          <a:xfrm rot="3480915">
            <a:off x="9612141" y="2872913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F7FBFD51-C788-5347-BD37-7DF32499D122}"/>
              </a:ext>
            </a:extLst>
          </p:cNvPr>
          <p:cNvSpPr/>
          <p:nvPr/>
        </p:nvSpPr>
        <p:spPr>
          <a:xfrm rot="3480915">
            <a:off x="9860026" y="3326987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AE563A96-0771-954A-B967-E66342D0F776}"/>
              </a:ext>
            </a:extLst>
          </p:cNvPr>
          <p:cNvSpPr/>
          <p:nvPr/>
        </p:nvSpPr>
        <p:spPr>
          <a:xfrm rot="3480915">
            <a:off x="10082135" y="3769988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EC17A399-B43C-F641-8F8F-5D3F9EA92408}"/>
              </a:ext>
            </a:extLst>
          </p:cNvPr>
          <p:cNvSpPr/>
          <p:nvPr/>
        </p:nvSpPr>
        <p:spPr>
          <a:xfrm rot="17935615">
            <a:off x="8043670" y="2878875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>
            <a:extLst>
              <a:ext uri="{FF2B5EF4-FFF2-40B4-BE49-F238E27FC236}">
                <a16:creationId xmlns:a16="http://schemas.microsoft.com/office/drawing/2014/main" id="{58B55384-480D-034E-B68B-A772642BE17E}"/>
              </a:ext>
            </a:extLst>
          </p:cNvPr>
          <p:cNvSpPr/>
          <p:nvPr/>
        </p:nvSpPr>
        <p:spPr>
          <a:xfrm rot="17935615">
            <a:off x="7816020" y="3345357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>
            <a:extLst>
              <a:ext uri="{FF2B5EF4-FFF2-40B4-BE49-F238E27FC236}">
                <a16:creationId xmlns:a16="http://schemas.microsoft.com/office/drawing/2014/main" id="{D4032EE5-7EE7-5D45-B644-E6031427735A}"/>
              </a:ext>
            </a:extLst>
          </p:cNvPr>
          <p:cNvSpPr/>
          <p:nvPr/>
        </p:nvSpPr>
        <p:spPr>
          <a:xfrm rot="17935615">
            <a:off x="7587450" y="3855718"/>
            <a:ext cx="305923" cy="523220"/>
          </a:xfrm>
          <a:prstGeom prst="downArrow">
            <a:avLst>
              <a:gd name="adj1" fmla="val 50000"/>
              <a:gd name="adj2" fmla="val 7954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39DF84-0A0B-F84B-861B-DC4E7A8658BC}"/>
              </a:ext>
            </a:extLst>
          </p:cNvPr>
          <p:cNvSpPr/>
          <p:nvPr/>
        </p:nvSpPr>
        <p:spPr>
          <a:xfrm>
            <a:off x="1579968" y="5360702"/>
            <a:ext cx="2811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</a:rPr>
              <a:t>Exothermic Reaction</a:t>
            </a:r>
            <a:endParaRPr lang="en-US" sz="2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CDCC176-D189-B443-A583-5D3061EA821B}"/>
              </a:ext>
            </a:extLst>
          </p:cNvPr>
          <p:cNvSpPr/>
          <p:nvPr/>
        </p:nvSpPr>
        <p:spPr>
          <a:xfrm>
            <a:off x="7552852" y="5381528"/>
            <a:ext cx="3007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</a:rPr>
              <a:t>Endothermic Reaction</a:t>
            </a:r>
            <a:endParaRPr lang="en-US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C8E424-9A46-7047-B249-C09F1285D5E8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2186380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DDDBEE8-B171-8644-A759-739576D82E7E}"/>
              </a:ext>
            </a:extLst>
          </p:cNvPr>
          <p:cNvSpPr/>
          <p:nvPr/>
        </p:nvSpPr>
        <p:spPr>
          <a:xfrm>
            <a:off x="1037082" y="778307"/>
            <a:ext cx="4112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Endother</a:t>
            </a:r>
            <a:r>
              <a:rPr lang="en-GB" sz="3200" b="1" i="0" dirty="0">
                <a:solidFill>
                  <a:srgbClr val="00B0F0"/>
                </a:solidFill>
                <a:effectLst/>
              </a:rPr>
              <a:t>mic </a:t>
            </a:r>
            <a:r>
              <a:rPr lang="en-GB" sz="3200" b="1" dirty="0">
                <a:solidFill>
                  <a:srgbClr val="00B0F0"/>
                </a:solidFill>
              </a:rPr>
              <a:t>R</a:t>
            </a:r>
            <a:r>
              <a:rPr lang="en-GB" sz="3200" b="1" i="0" dirty="0">
                <a:solidFill>
                  <a:srgbClr val="00B0F0"/>
                </a:solidFill>
                <a:effectLst/>
              </a:rPr>
              <a:t>eactions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39DF84-0A0B-F84B-861B-DC4E7A8658BC}"/>
              </a:ext>
            </a:extLst>
          </p:cNvPr>
          <p:cNvSpPr/>
          <p:nvPr/>
        </p:nvSpPr>
        <p:spPr>
          <a:xfrm>
            <a:off x="1988673" y="5618028"/>
            <a:ext cx="2336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Time of Reaction</a:t>
            </a:r>
            <a:endParaRPr lang="en-US" sz="24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37AB99D-C512-A742-A9BF-38E8C734FDBC}"/>
              </a:ext>
            </a:extLst>
          </p:cNvPr>
          <p:cNvCxnSpPr>
            <a:cxnSpLocks/>
          </p:cNvCxnSpPr>
          <p:nvPr/>
        </p:nvCxnSpPr>
        <p:spPr>
          <a:xfrm flipH="1">
            <a:off x="1168399" y="5505450"/>
            <a:ext cx="3848100" cy="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7E8923-E667-FC49-9077-D5D73529237D}"/>
              </a:ext>
            </a:extLst>
          </p:cNvPr>
          <p:cNvCxnSpPr>
            <a:cxnSpLocks/>
          </p:cNvCxnSpPr>
          <p:nvPr/>
        </p:nvCxnSpPr>
        <p:spPr>
          <a:xfrm>
            <a:off x="1181100" y="1473200"/>
            <a:ext cx="0" cy="403225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162EDA4-D8DF-6B45-AC04-EAD6366A5DC5}"/>
              </a:ext>
            </a:extLst>
          </p:cNvPr>
          <p:cNvSpPr/>
          <p:nvPr/>
        </p:nvSpPr>
        <p:spPr>
          <a:xfrm rot="16200000">
            <a:off x="287229" y="3258492"/>
            <a:ext cx="1038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Energy</a:t>
            </a:r>
            <a:endParaRPr lang="en-US" sz="2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635DE25-E118-9147-A4EE-F3E6C41A0A08}"/>
              </a:ext>
            </a:extLst>
          </p:cNvPr>
          <p:cNvSpPr/>
          <p:nvPr/>
        </p:nvSpPr>
        <p:spPr>
          <a:xfrm>
            <a:off x="2356681" y="2235200"/>
            <a:ext cx="1600200" cy="2755900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412464-4FEC-104D-8481-375D6FCA5F73}"/>
              </a:ext>
            </a:extLst>
          </p:cNvPr>
          <p:cNvSpPr/>
          <p:nvPr/>
        </p:nvSpPr>
        <p:spPr>
          <a:xfrm>
            <a:off x="1638300" y="3803650"/>
            <a:ext cx="2686590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AFC3BEC-5666-1340-9BF2-7713C806D9C4}"/>
              </a:ext>
            </a:extLst>
          </p:cNvPr>
          <p:cNvCxnSpPr>
            <a:cxnSpLocks/>
          </p:cNvCxnSpPr>
          <p:nvPr/>
        </p:nvCxnSpPr>
        <p:spPr>
          <a:xfrm flipH="1">
            <a:off x="3797300" y="2774950"/>
            <a:ext cx="1347863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14F8767-36AC-D447-B8FC-1DDEC4A2C427}"/>
              </a:ext>
            </a:extLst>
          </p:cNvPr>
          <p:cNvSpPr/>
          <p:nvPr/>
        </p:nvSpPr>
        <p:spPr>
          <a:xfrm>
            <a:off x="2722232" y="2782885"/>
            <a:ext cx="2672217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F22AABF-6FF7-8244-AAE5-8A9481D9646C}"/>
              </a:ext>
            </a:extLst>
          </p:cNvPr>
          <p:cNvCxnSpPr>
            <a:cxnSpLocks/>
          </p:cNvCxnSpPr>
          <p:nvPr/>
        </p:nvCxnSpPr>
        <p:spPr>
          <a:xfrm flipH="1">
            <a:off x="1168399" y="3803650"/>
            <a:ext cx="118828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5ABFF1E6-3B82-BC41-B940-7F553049B4BE}"/>
              </a:ext>
            </a:extLst>
          </p:cNvPr>
          <p:cNvSpPr/>
          <p:nvPr/>
        </p:nvSpPr>
        <p:spPr>
          <a:xfrm>
            <a:off x="1280544" y="3434317"/>
            <a:ext cx="1056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reactants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5B02DFB-6545-E648-836E-AE7FAF0AF6BE}"/>
              </a:ext>
            </a:extLst>
          </p:cNvPr>
          <p:cNvSpPr/>
          <p:nvPr/>
        </p:nvSpPr>
        <p:spPr>
          <a:xfrm>
            <a:off x="3997336" y="2406134"/>
            <a:ext cx="10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products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99FD8F2-8BBC-F142-B6AF-D6039CA846B0}"/>
              </a:ext>
            </a:extLst>
          </p:cNvPr>
          <p:cNvCxnSpPr>
            <a:cxnSpLocks/>
          </p:cNvCxnSpPr>
          <p:nvPr/>
        </p:nvCxnSpPr>
        <p:spPr>
          <a:xfrm flipH="1">
            <a:off x="2356681" y="3803650"/>
            <a:ext cx="2788482" cy="1"/>
          </a:xfrm>
          <a:prstGeom prst="line">
            <a:avLst/>
          </a:prstGeom>
          <a:ln w="190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wn Arrow 21">
            <a:extLst>
              <a:ext uri="{FF2B5EF4-FFF2-40B4-BE49-F238E27FC236}">
                <a16:creationId xmlns:a16="http://schemas.microsoft.com/office/drawing/2014/main" id="{A5CAB976-22AF-E74C-B89E-0678067EC00C}"/>
              </a:ext>
            </a:extLst>
          </p:cNvPr>
          <p:cNvSpPr/>
          <p:nvPr/>
        </p:nvSpPr>
        <p:spPr>
          <a:xfrm rot="10800000">
            <a:off x="5010241" y="2801557"/>
            <a:ext cx="269615" cy="99415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9B9D29-7CC3-664E-B1A7-A6F1D68D34DE}"/>
              </a:ext>
            </a:extLst>
          </p:cNvPr>
          <p:cNvSpPr/>
          <p:nvPr/>
        </p:nvSpPr>
        <p:spPr>
          <a:xfrm>
            <a:off x="4338960" y="3840460"/>
            <a:ext cx="16256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92D050"/>
                </a:solidFill>
              </a:rPr>
              <a:t>energy transferred to surroundings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24" name="Picture 23" descr="A picture containing indoor, kitchenware&#10;&#10;Description automatically generated">
            <a:extLst>
              <a:ext uri="{FF2B5EF4-FFF2-40B4-BE49-F238E27FC236}">
                <a16:creationId xmlns:a16="http://schemas.microsoft.com/office/drawing/2014/main" id="{EEF561ED-C69E-7544-AF69-D8856EFD5C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47"/>
          <a:stretch/>
        </p:blipFill>
        <p:spPr>
          <a:xfrm>
            <a:off x="6089742" y="0"/>
            <a:ext cx="6089312" cy="688339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F533736-1DF0-494B-8527-0BB00AA2C411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2361685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B75C9E7-6762-C64F-B2DC-68E4AF5DD3F3}"/>
              </a:ext>
            </a:extLst>
          </p:cNvPr>
          <p:cNvSpPr/>
          <p:nvPr/>
        </p:nvSpPr>
        <p:spPr>
          <a:xfrm>
            <a:off x="1037082" y="1006907"/>
            <a:ext cx="3852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E</a:t>
            </a:r>
            <a:r>
              <a:rPr lang="en-GB" sz="3200" b="1" i="0" dirty="0">
                <a:solidFill>
                  <a:srgbClr val="00B0F0"/>
                </a:solidFill>
                <a:effectLst/>
              </a:rPr>
              <a:t>xothermic </a:t>
            </a:r>
            <a:r>
              <a:rPr lang="en-GB" sz="3200" b="1" dirty="0">
                <a:solidFill>
                  <a:srgbClr val="00B0F0"/>
                </a:solidFill>
              </a:rPr>
              <a:t>R</a:t>
            </a:r>
            <a:r>
              <a:rPr lang="en-GB" sz="3200" b="1" i="0" dirty="0">
                <a:solidFill>
                  <a:srgbClr val="00B0F0"/>
                </a:solidFill>
                <a:effectLst/>
              </a:rPr>
              <a:t>eactions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A5848B-C9AF-9549-B296-EC584B849081}"/>
              </a:ext>
            </a:extLst>
          </p:cNvPr>
          <p:cNvSpPr/>
          <p:nvPr/>
        </p:nvSpPr>
        <p:spPr>
          <a:xfrm>
            <a:off x="1988673" y="5846628"/>
            <a:ext cx="2336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Time of Reaction</a:t>
            </a:r>
            <a:endParaRPr lang="en-US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3EAB2D9-DEE7-9041-AF0D-57EB6D6EDEC4}"/>
              </a:ext>
            </a:extLst>
          </p:cNvPr>
          <p:cNvCxnSpPr>
            <a:cxnSpLocks/>
          </p:cNvCxnSpPr>
          <p:nvPr/>
        </p:nvCxnSpPr>
        <p:spPr>
          <a:xfrm flipH="1">
            <a:off x="1168399" y="5734050"/>
            <a:ext cx="3848100" cy="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0B979C-B1D0-FA41-9FB9-8F3E9A8856AD}"/>
              </a:ext>
            </a:extLst>
          </p:cNvPr>
          <p:cNvCxnSpPr>
            <a:cxnSpLocks/>
          </p:cNvCxnSpPr>
          <p:nvPr/>
        </p:nvCxnSpPr>
        <p:spPr>
          <a:xfrm>
            <a:off x="1181100" y="1701800"/>
            <a:ext cx="0" cy="403225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BCA86BB-AFCD-C640-A09A-E176D6DEFBBE}"/>
              </a:ext>
            </a:extLst>
          </p:cNvPr>
          <p:cNvSpPr/>
          <p:nvPr/>
        </p:nvSpPr>
        <p:spPr>
          <a:xfrm rot="16200000">
            <a:off x="287229" y="3487092"/>
            <a:ext cx="1038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Energy</a:t>
            </a:r>
            <a:endParaRPr lang="en-US" sz="24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DAE0358-A192-444E-A58A-C3C117F77D9B}"/>
              </a:ext>
            </a:extLst>
          </p:cNvPr>
          <p:cNvSpPr/>
          <p:nvPr/>
        </p:nvSpPr>
        <p:spPr>
          <a:xfrm>
            <a:off x="2356681" y="2463800"/>
            <a:ext cx="1600200" cy="2755900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9E5B36-531B-214B-9103-2A3E8ADF2138}"/>
              </a:ext>
            </a:extLst>
          </p:cNvPr>
          <p:cNvSpPr/>
          <p:nvPr/>
        </p:nvSpPr>
        <p:spPr>
          <a:xfrm>
            <a:off x="1638300" y="4032250"/>
            <a:ext cx="2686590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DC1936C-F83B-0144-B594-DFBC9F350BA2}"/>
              </a:ext>
            </a:extLst>
          </p:cNvPr>
          <p:cNvCxnSpPr>
            <a:cxnSpLocks/>
          </p:cNvCxnSpPr>
          <p:nvPr/>
        </p:nvCxnSpPr>
        <p:spPr>
          <a:xfrm flipH="1">
            <a:off x="3956881" y="4032250"/>
            <a:ext cx="118828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B8C7F98-E92E-F247-8ADB-18F2CD19D3D6}"/>
              </a:ext>
            </a:extLst>
          </p:cNvPr>
          <p:cNvSpPr/>
          <p:nvPr/>
        </p:nvSpPr>
        <p:spPr>
          <a:xfrm>
            <a:off x="1325119" y="3517901"/>
            <a:ext cx="2370577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D7B2F80-E580-0740-B5A2-F0FADAA73EA0}"/>
              </a:ext>
            </a:extLst>
          </p:cNvPr>
          <p:cNvCxnSpPr>
            <a:cxnSpLocks/>
          </p:cNvCxnSpPr>
          <p:nvPr/>
        </p:nvCxnSpPr>
        <p:spPr>
          <a:xfrm flipH="1">
            <a:off x="1168399" y="3511550"/>
            <a:ext cx="118828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5BC52989-9709-724E-93E3-9A4423C56F61}"/>
              </a:ext>
            </a:extLst>
          </p:cNvPr>
          <p:cNvSpPr/>
          <p:nvPr/>
        </p:nvSpPr>
        <p:spPr>
          <a:xfrm>
            <a:off x="1288548" y="3142218"/>
            <a:ext cx="1056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reactants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70E094-78AC-2E4F-B7BC-3AECA133F8C3}"/>
              </a:ext>
            </a:extLst>
          </p:cNvPr>
          <p:cNvSpPr/>
          <p:nvPr/>
        </p:nvSpPr>
        <p:spPr>
          <a:xfrm>
            <a:off x="3997336" y="3676134"/>
            <a:ext cx="10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products</a:t>
            </a:r>
            <a:endParaRPr lang="en-US" dirty="0"/>
          </a:p>
        </p:txBody>
      </p:sp>
      <p:pic>
        <p:nvPicPr>
          <p:cNvPr id="34" name="Picture 33" descr="A picture containing indoor, kitchenware&#10;&#10;Description automatically generated">
            <a:extLst>
              <a:ext uri="{FF2B5EF4-FFF2-40B4-BE49-F238E27FC236}">
                <a16:creationId xmlns:a16="http://schemas.microsoft.com/office/drawing/2014/main" id="{6DE49B72-BB57-9B40-977A-64FEDB0684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r="5147"/>
          <a:stretch/>
        </p:blipFill>
        <p:spPr>
          <a:xfrm>
            <a:off x="6089742" y="0"/>
            <a:ext cx="6089312" cy="6883398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7F6A84C-0C8C-1C4D-88EC-501F4BDA7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236" y="336551"/>
            <a:ext cx="5435600" cy="6362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A1750EC-509B-FF4C-881A-CEA83480574E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3000553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DDDBEE8-B171-8644-A759-739576D82E7E}"/>
              </a:ext>
            </a:extLst>
          </p:cNvPr>
          <p:cNvSpPr/>
          <p:nvPr/>
        </p:nvSpPr>
        <p:spPr>
          <a:xfrm>
            <a:off x="6980682" y="1006907"/>
            <a:ext cx="4112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Endother</a:t>
            </a:r>
            <a:r>
              <a:rPr lang="en-GB" sz="3200" b="1" i="0" dirty="0">
                <a:solidFill>
                  <a:srgbClr val="00B0F0"/>
                </a:solidFill>
                <a:effectLst/>
              </a:rPr>
              <a:t>mic </a:t>
            </a:r>
            <a:r>
              <a:rPr lang="en-GB" sz="3200" b="1" dirty="0">
                <a:solidFill>
                  <a:srgbClr val="00B0F0"/>
                </a:solidFill>
              </a:rPr>
              <a:t>R</a:t>
            </a:r>
            <a:r>
              <a:rPr lang="en-GB" sz="3200" b="1" i="0" dirty="0">
                <a:solidFill>
                  <a:srgbClr val="00B0F0"/>
                </a:solidFill>
                <a:effectLst/>
              </a:rPr>
              <a:t>eactions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39DF84-0A0B-F84B-861B-DC4E7A8658BC}"/>
              </a:ext>
            </a:extLst>
          </p:cNvPr>
          <p:cNvSpPr/>
          <p:nvPr/>
        </p:nvSpPr>
        <p:spPr>
          <a:xfrm>
            <a:off x="7932273" y="5846628"/>
            <a:ext cx="2336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Time of Reaction</a:t>
            </a:r>
            <a:endParaRPr lang="en-US" sz="24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37AB99D-C512-A742-A9BF-38E8C734FDBC}"/>
              </a:ext>
            </a:extLst>
          </p:cNvPr>
          <p:cNvCxnSpPr>
            <a:cxnSpLocks/>
          </p:cNvCxnSpPr>
          <p:nvPr/>
        </p:nvCxnSpPr>
        <p:spPr>
          <a:xfrm flipH="1">
            <a:off x="7111999" y="5734050"/>
            <a:ext cx="3848100" cy="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7E8923-E667-FC49-9077-D5D73529237D}"/>
              </a:ext>
            </a:extLst>
          </p:cNvPr>
          <p:cNvCxnSpPr>
            <a:cxnSpLocks/>
          </p:cNvCxnSpPr>
          <p:nvPr/>
        </p:nvCxnSpPr>
        <p:spPr>
          <a:xfrm>
            <a:off x="7124700" y="1701800"/>
            <a:ext cx="0" cy="403225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162EDA4-D8DF-6B45-AC04-EAD6366A5DC5}"/>
              </a:ext>
            </a:extLst>
          </p:cNvPr>
          <p:cNvSpPr/>
          <p:nvPr/>
        </p:nvSpPr>
        <p:spPr>
          <a:xfrm rot="16200000">
            <a:off x="6230829" y="3487092"/>
            <a:ext cx="1038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Energy</a:t>
            </a:r>
            <a:endParaRPr lang="en-US" sz="2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635DE25-E118-9147-A4EE-F3E6C41A0A08}"/>
              </a:ext>
            </a:extLst>
          </p:cNvPr>
          <p:cNvSpPr/>
          <p:nvPr/>
        </p:nvSpPr>
        <p:spPr>
          <a:xfrm>
            <a:off x="8300281" y="2463800"/>
            <a:ext cx="1600200" cy="2755900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412464-4FEC-104D-8481-375D6FCA5F73}"/>
              </a:ext>
            </a:extLst>
          </p:cNvPr>
          <p:cNvSpPr/>
          <p:nvPr/>
        </p:nvSpPr>
        <p:spPr>
          <a:xfrm>
            <a:off x="7581900" y="4032250"/>
            <a:ext cx="2686590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AFC3BEC-5666-1340-9BF2-7713C806D9C4}"/>
              </a:ext>
            </a:extLst>
          </p:cNvPr>
          <p:cNvCxnSpPr>
            <a:cxnSpLocks/>
          </p:cNvCxnSpPr>
          <p:nvPr/>
        </p:nvCxnSpPr>
        <p:spPr>
          <a:xfrm flipH="1">
            <a:off x="9740900" y="3003550"/>
            <a:ext cx="1347863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14F8767-36AC-D447-B8FC-1DDEC4A2C427}"/>
              </a:ext>
            </a:extLst>
          </p:cNvPr>
          <p:cNvSpPr/>
          <p:nvPr/>
        </p:nvSpPr>
        <p:spPr>
          <a:xfrm>
            <a:off x="8665832" y="3011485"/>
            <a:ext cx="2672217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F22AABF-6FF7-8244-AAE5-8A9481D9646C}"/>
              </a:ext>
            </a:extLst>
          </p:cNvPr>
          <p:cNvCxnSpPr>
            <a:cxnSpLocks/>
          </p:cNvCxnSpPr>
          <p:nvPr/>
        </p:nvCxnSpPr>
        <p:spPr>
          <a:xfrm flipH="1">
            <a:off x="7111999" y="4032250"/>
            <a:ext cx="118828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5ABFF1E6-3B82-BC41-B940-7F553049B4BE}"/>
              </a:ext>
            </a:extLst>
          </p:cNvPr>
          <p:cNvSpPr/>
          <p:nvPr/>
        </p:nvSpPr>
        <p:spPr>
          <a:xfrm>
            <a:off x="7224144" y="3662917"/>
            <a:ext cx="1056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reactants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5B02DFB-6545-E648-836E-AE7FAF0AF6BE}"/>
              </a:ext>
            </a:extLst>
          </p:cNvPr>
          <p:cNvSpPr/>
          <p:nvPr/>
        </p:nvSpPr>
        <p:spPr>
          <a:xfrm>
            <a:off x="9940936" y="2634734"/>
            <a:ext cx="10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products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75C9E7-6762-C64F-B2DC-68E4AF5DD3F3}"/>
              </a:ext>
            </a:extLst>
          </p:cNvPr>
          <p:cNvSpPr/>
          <p:nvPr/>
        </p:nvSpPr>
        <p:spPr>
          <a:xfrm>
            <a:off x="1037082" y="1006907"/>
            <a:ext cx="3852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E</a:t>
            </a:r>
            <a:r>
              <a:rPr lang="en-GB" sz="3200" b="1" i="0" dirty="0">
                <a:solidFill>
                  <a:srgbClr val="00B0F0"/>
                </a:solidFill>
                <a:effectLst/>
              </a:rPr>
              <a:t>xothermic </a:t>
            </a:r>
            <a:r>
              <a:rPr lang="en-GB" sz="3200" b="1" dirty="0">
                <a:solidFill>
                  <a:srgbClr val="00B0F0"/>
                </a:solidFill>
              </a:rPr>
              <a:t>R</a:t>
            </a:r>
            <a:r>
              <a:rPr lang="en-GB" sz="3200" b="1" i="0" dirty="0">
                <a:solidFill>
                  <a:srgbClr val="00B0F0"/>
                </a:solidFill>
                <a:effectLst/>
              </a:rPr>
              <a:t>eactions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A5848B-C9AF-9549-B296-EC584B849081}"/>
              </a:ext>
            </a:extLst>
          </p:cNvPr>
          <p:cNvSpPr/>
          <p:nvPr/>
        </p:nvSpPr>
        <p:spPr>
          <a:xfrm>
            <a:off x="1988673" y="5846628"/>
            <a:ext cx="2336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Time of Reaction</a:t>
            </a:r>
            <a:endParaRPr lang="en-US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3EAB2D9-DEE7-9041-AF0D-57EB6D6EDEC4}"/>
              </a:ext>
            </a:extLst>
          </p:cNvPr>
          <p:cNvCxnSpPr>
            <a:cxnSpLocks/>
          </p:cNvCxnSpPr>
          <p:nvPr/>
        </p:nvCxnSpPr>
        <p:spPr>
          <a:xfrm flipH="1">
            <a:off x="1168399" y="5734050"/>
            <a:ext cx="3848100" cy="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0B979C-B1D0-FA41-9FB9-8F3E9A8856AD}"/>
              </a:ext>
            </a:extLst>
          </p:cNvPr>
          <p:cNvCxnSpPr>
            <a:cxnSpLocks/>
          </p:cNvCxnSpPr>
          <p:nvPr/>
        </p:nvCxnSpPr>
        <p:spPr>
          <a:xfrm>
            <a:off x="1181100" y="1701800"/>
            <a:ext cx="0" cy="403225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BCA86BB-AFCD-C640-A09A-E176D6DEFBBE}"/>
              </a:ext>
            </a:extLst>
          </p:cNvPr>
          <p:cNvSpPr/>
          <p:nvPr/>
        </p:nvSpPr>
        <p:spPr>
          <a:xfrm rot="16200000">
            <a:off x="287229" y="3487092"/>
            <a:ext cx="1038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Energy</a:t>
            </a:r>
            <a:endParaRPr lang="en-US" sz="24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DAE0358-A192-444E-A58A-C3C117F77D9B}"/>
              </a:ext>
            </a:extLst>
          </p:cNvPr>
          <p:cNvSpPr/>
          <p:nvPr/>
        </p:nvSpPr>
        <p:spPr>
          <a:xfrm>
            <a:off x="2356681" y="2463800"/>
            <a:ext cx="1600200" cy="2755900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9E5B36-531B-214B-9103-2A3E8ADF2138}"/>
              </a:ext>
            </a:extLst>
          </p:cNvPr>
          <p:cNvSpPr/>
          <p:nvPr/>
        </p:nvSpPr>
        <p:spPr>
          <a:xfrm>
            <a:off x="1638300" y="4032250"/>
            <a:ext cx="2686590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DC1936C-F83B-0144-B594-DFBC9F350BA2}"/>
              </a:ext>
            </a:extLst>
          </p:cNvPr>
          <p:cNvCxnSpPr>
            <a:cxnSpLocks/>
          </p:cNvCxnSpPr>
          <p:nvPr/>
        </p:nvCxnSpPr>
        <p:spPr>
          <a:xfrm flipH="1">
            <a:off x="3956881" y="4032250"/>
            <a:ext cx="118828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B8C7F98-E92E-F247-8ADB-18F2CD19D3D6}"/>
              </a:ext>
            </a:extLst>
          </p:cNvPr>
          <p:cNvSpPr/>
          <p:nvPr/>
        </p:nvSpPr>
        <p:spPr>
          <a:xfrm>
            <a:off x="1325119" y="3517901"/>
            <a:ext cx="2370577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D7B2F80-E580-0740-B5A2-F0FADAA73EA0}"/>
              </a:ext>
            </a:extLst>
          </p:cNvPr>
          <p:cNvCxnSpPr>
            <a:cxnSpLocks/>
          </p:cNvCxnSpPr>
          <p:nvPr/>
        </p:nvCxnSpPr>
        <p:spPr>
          <a:xfrm flipH="1">
            <a:off x="1168399" y="3511550"/>
            <a:ext cx="118828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5BC52989-9709-724E-93E3-9A4423C56F61}"/>
              </a:ext>
            </a:extLst>
          </p:cNvPr>
          <p:cNvSpPr/>
          <p:nvPr/>
        </p:nvSpPr>
        <p:spPr>
          <a:xfrm>
            <a:off x="1288548" y="3142218"/>
            <a:ext cx="1056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reactants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70E094-78AC-2E4F-B7BC-3AECA133F8C3}"/>
              </a:ext>
            </a:extLst>
          </p:cNvPr>
          <p:cNvSpPr/>
          <p:nvPr/>
        </p:nvSpPr>
        <p:spPr>
          <a:xfrm>
            <a:off x="3997336" y="3676134"/>
            <a:ext cx="10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products</a:t>
            </a:r>
            <a:endParaRPr lang="en-US" dirty="0"/>
          </a:p>
        </p:txBody>
      </p:sp>
      <p:sp>
        <p:nvSpPr>
          <p:cNvPr id="34" name="Down Arrow 33">
            <a:extLst>
              <a:ext uri="{FF2B5EF4-FFF2-40B4-BE49-F238E27FC236}">
                <a16:creationId xmlns:a16="http://schemas.microsoft.com/office/drawing/2014/main" id="{9F2601DB-8816-5645-A826-C7C206A5399D}"/>
              </a:ext>
            </a:extLst>
          </p:cNvPr>
          <p:cNvSpPr/>
          <p:nvPr/>
        </p:nvSpPr>
        <p:spPr>
          <a:xfrm>
            <a:off x="3047374" y="1701799"/>
            <a:ext cx="249814" cy="761999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>
            <a:extLst>
              <a:ext uri="{FF2B5EF4-FFF2-40B4-BE49-F238E27FC236}">
                <a16:creationId xmlns:a16="http://schemas.microsoft.com/office/drawing/2014/main" id="{1A72098D-9395-0846-8EFA-B761999DD02A}"/>
              </a:ext>
            </a:extLst>
          </p:cNvPr>
          <p:cNvSpPr/>
          <p:nvPr/>
        </p:nvSpPr>
        <p:spPr>
          <a:xfrm>
            <a:off x="8975474" y="1695450"/>
            <a:ext cx="249814" cy="761999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5F72DE-5C90-7948-99BA-8B706481B479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2831477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DDDBEE8-B171-8644-A759-739576D82E7E}"/>
              </a:ext>
            </a:extLst>
          </p:cNvPr>
          <p:cNvSpPr/>
          <p:nvPr/>
        </p:nvSpPr>
        <p:spPr>
          <a:xfrm>
            <a:off x="6980682" y="1006907"/>
            <a:ext cx="4112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Endother</a:t>
            </a:r>
            <a:r>
              <a:rPr lang="en-GB" sz="3200" b="1" i="0" dirty="0">
                <a:solidFill>
                  <a:srgbClr val="00B0F0"/>
                </a:solidFill>
                <a:effectLst/>
              </a:rPr>
              <a:t>mic </a:t>
            </a:r>
            <a:r>
              <a:rPr lang="en-GB" sz="3200" b="1" dirty="0">
                <a:solidFill>
                  <a:srgbClr val="00B0F0"/>
                </a:solidFill>
              </a:rPr>
              <a:t>R</a:t>
            </a:r>
            <a:r>
              <a:rPr lang="en-GB" sz="3200" b="1" i="0" dirty="0">
                <a:solidFill>
                  <a:srgbClr val="00B0F0"/>
                </a:solidFill>
                <a:effectLst/>
              </a:rPr>
              <a:t>eactions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39DF84-0A0B-F84B-861B-DC4E7A8658BC}"/>
              </a:ext>
            </a:extLst>
          </p:cNvPr>
          <p:cNvSpPr/>
          <p:nvPr/>
        </p:nvSpPr>
        <p:spPr>
          <a:xfrm>
            <a:off x="7932273" y="5846628"/>
            <a:ext cx="2336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Time of Reaction</a:t>
            </a:r>
            <a:endParaRPr lang="en-US" sz="24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37AB99D-C512-A742-A9BF-38E8C734FDBC}"/>
              </a:ext>
            </a:extLst>
          </p:cNvPr>
          <p:cNvCxnSpPr>
            <a:cxnSpLocks/>
          </p:cNvCxnSpPr>
          <p:nvPr/>
        </p:nvCxnSpPr>
        <p:spPr>
          <a:xfrm flipH="1">
            <a:off x="7111999" y="5734050"/>
            <a:ext cx="3848100" cy="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7E8923-E667-FC49-9077-D5D73529237D}"/>
              </a:ext>
            </a:extLst>
          </p:cNvPr>
          <p:cNvCxnSpPr>
            <a:cxnSpLocks/>
          </p:cNvCxnSpPr>
          <p:nvPr/>
        </p:nvCxnSpPr>
        <p:spPr>
          <a:xfrm>
            <a:off x="7124700" y="1701800"/>
            <a:ext cx="0" cy="403225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162EDA4-D8DF-6B45-AC04-EAD6366A5DC5}"/>
              </a:ext>
            </a:extLst>
          </p:cNvPr>
          <p:cNvSpPr/>
          <p:nvPr/>
        </p:nvSpPr>
        <p:spPr>
          <a:xfrm rot="16200000">
            <a:off x="6230829" y="3487092"/>
            <a:ext cx="1038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Energy</a:t>
            </a:r>
            <a:endParaRPr lang="en-US" sz="2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635DE25-E118-9147-A4EE-F3E6C41A0A08}"/>
              </a:ext>
            </a:extLst>
          </p:cNvPr>
          <p:cNvSpPr/>
          <p:nvPr/>
        </p:nvSpPr>
        <p:spPr>
          <a:xfrm>
            <a:off x="8300281" y="2463800"/>
            <a:ext cx="1600200" cy="2755900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412464-4FEC-104D-8481-375D6FCA5F73}"/>
              </a:ext>
            </a:extLst>
          </p:cNvPr>
          <p:cNvSpPr/>
          <p:nvPr/>
        </p:nvSpPr>
        <p:spPr>
          <a:xfrm>
            <a:off x="7581900" y="4032250"/>
            <a:ext cx="2686590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AFC3BEC-5666-1340-9BF2-7713C806D9C4}"/>
              </a:ext>
            </a:extLst>
          </p:cNvPr>
          <p:cNvCxnSpPr>
            <a:cxnSpLocks/>
          </p:cNvCxnSpPr>
          <p:nvPr/>
        </p:nvCxnSpPr>
        <p:spPr>
          <a:xfrm flipH="1">
            <a:off x="9740900" y="3003550"/>
            <a:ext cx="1347863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14F8767-36AC-D447-B8FC-1DDEC4A2C427}"/>
              </a:ext>
            </a:extLst>
          </p:cNvPr>
          <p:cNvSpPr/>
          <p:nvPr/>
        </p:nvSpPr>
        <p:spPr>
          <a:xfrm>
            <a:off x="8665832" y="3011485"/>
            <a:ext cx="2672217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F22AABF-6FF7-8244-AAE5-8A9481D9646C}"/>
              </a:ext>
            </a:extLst>
          </p:cNvPr>
          <p:cNvCxnSpPr>
            <a:cxnSpLocks/>
          </p:cNvCxnSpPr>
          <p:nvPr/>
        </p:nvCxnSpPr>
        <p:spPr>
          <a:xfrm flipH="1">
            <a:off x="7111999" y="4032250"/>
            <a:ext cx="118828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5ABFF1E6-3B82-BC41-B940-7F553049B4BE}"/>
              </a:ext>
            </a:extLst>
          </p:cNvPr>
          <p:cNvSpPr/>
          <p:nvPr/>
        </p:nvSpPr>
        <p:spPr>
          <a:xfrm>
            <a:off x="7224144" y="3662917"/>
            <a:ext cx="1056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reactants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5B02DFB-6545-E648-836E-AE7FAF0AF6BE}"/>
              </a:ext>
            </a:extLst>
          </p:cNvPr>
          <p:cNvSpPr/>
          <p:nvPr/>
        </p:nvSpPr>
        <p:spPr>
          <a:xfrm>
            <a:off x="9940936" y="2634734"/>
            <a:ext cx="10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products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75C9E7-6762-C64F-B2DC-68E4AF5DD3F3}"/>
              </a:ext>
            </a:extLst>
          </p:cNvPr>
          <p:cNvSpPr/>
          <p:nvPr/>
        </p:nvSpPr>
        <p:spPr>
          <a:xfrm>
            <a:off x="1037082" y="1006907"/>
            <a:ext cx="3852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E</a:t>
            </a:r>
            <a:r>
              <a:rPr lang="en-GB" sz="3200" b="1" i="0" dirty="0">
                <a:solidFill>
                  <a:srgbClr val="00B0F0"/>
                </a:solidFill>
                <a:effectLst/>
              </a:rPr>
              <a:t>xothermic </a:t>
            </a:r>
            <a:r>
              <a:rPr lang="en-GB" sz="3200" b="1" dirty="0">
                <a:solidFill>
                  <a:srgbClr val="00B0F0"/>
                </a:solidFill>
              </a:rPr>
              <a:t>R</a:t>
            </a:r>
            <a:r>
              <a:rPr lang="en-GB" sz="3200" b="1" i="0" dirty="0">
                <a:solidFill>
                  <a:srgbClr val="00B0F0"/>
                </a:solidFill>
                <a:effectLst/>
              </a:rPr>
              <a:t>eactions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A5848B-C9AF-9549-B296-EC584B849081}"/>
              </a:ext>
            </a:extLst>
          </p:cNvPr>
          <p:cNvSpPr/>
          <p:nvPr/>
        </p:nvSpPr>
        <p:spPr>
          <a:xfrm>
            <a:off x="1988673" y="5846628"/>
            <a:ext cx="2336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Time of Reaction</a:t>
            </a:r>
            <a:endParaRPr lang="en-US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3EAB2D9-DEE7-9041-AF0D-57EB6D6EDEC4}"/>
              </a:ext>
            </a:extLst>
          </p:cNvPr>
          <p:cNvCxnSpPr>
            <a:cxnSpLocks/>
          </p:cNvCxnSpPr>
          <p:nvPr/>
        </p:nvCxnSpPr>
        <p:spPr>
          <a:xfrm flipH="1">
            <a:off x="1168399" y="5734050"/>
            <a:ext cx="3848100" cy="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0B979C-B1D0-FA41-9FB9-8F3E9A8856AD}"/>
              </a:ext>
            </a:extLst>
          </p:cNvPr>
          <p:cNvCxnSpPr>
            <a:cxnSpLocks/>
          </p:cNvCxnSpPr>
          <p:nvPr/>
        </p:nvCxnSpPr>
        <p:spPr>
          <a:xfrm>
            <a:off x="1181100" y="1701800"/>
            <a:ext cx="0" cy="403225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BCA86BB-AFCD-C640-A09A-E176D6DEFBBE}"/>
              </a:ext>
            </a:extLst>
          </p:cNvPr>
          <p:cNvSpPr/>
          <p:nvPr/>
        </p:nvSpPr>
        <p:spPr>
          <a:xfrm rot="16200000">
            <a:off x="287229" y="3487092"/>
            <a:ext cx="1038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Energy</a:t>
            </a:r>
            <a:endParaRPr lang="en-US" sz="24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DAE0358-A192-444E-A58A-C3C117F77D9B}"/>
              </a:ext>
            </a:extLst>
          </p:cNvPr>
          <p:cNvSpPr/>
          <p:nvPr/>
        </p:nvSpPr>
        <p:spPr>
          <a:xfrm>
            <a:off x="2356681" y="2463800"/>
            <a:ext cx="1600200" cy="2755900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9E5B36-531B-214B-9103-2A3E8ADF2138}"/>
              </a:ext>
            </a:extLst>
          </p:cNvPr>
          <p:cNvSpPr/>
          <p:nvPr/>
        </p:nvSpPr>
        <p:spPr>
          <a:xfrm>
            <a:off x="1638300" y="4032250"/>
            <a:ext cx="2686590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DC1936C-F83B-0144-B594-DFBC9F350BA2}"/>
              </a:ext>
            </a:extLst>
          </p:cNvPr>
          <p:cNvCxnSpPr>
            <a:cxnSpLocks/>
          </p:cNvCxnSpPr>
          <p:nvPr/>
        </p:nvCxnSpPr>
        <p:spPr>
          <a:xfrm flipH="1">
            <a:off x="3956881" y="4032250"/>
            <a:ext cx="118828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B8C7F98-E92E-F247-8ADB-18F2CD19D3D6}"/>
              </a:ext>
            </a:extLst>
          </p:cNvPr>
          <p:cNvSpPr/>
          <p:nvPr/>
        </p:nvSpPr>
        <p:spPr>
          <a:xfrm>
            <a:off x="1325119" y="3517901"/>
            <a:ext cx="2370577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D7B2F80-E580-0740-B5A2-F0FADAA73EA0}"/>
              </a:ext>
            </a:extLst>
          </p:cNvPr>
          <p:cNvCxnSpPr>
            <a:cxnSpLocks/>
          </p:cNvCxnSpPr>
          <p:nvPr/>
        </p:nvCxnSpPr>
        <p:spPr>
          <a:xfrm flipH="1">
            <a:off x="1168399" y="3511550"/>
            <a:ext cx="118828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5BC52989-9709-724E-93E3-9A4423C56F61}"/>
              </a:ext>
            </a:extLst>
          </p:cNvPr>
          <p:cNvSpPr/>
          <p:nvPr/>
        </p:nvSpPr>
        <p:spPr>
          <a:xfrm>
            <a:off x="1288548" y="3142218"/>
            <a:ext cx="1056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reactants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70E094-78AC-2E4F-B7BC-3AECA133F8C3}"/>
              </a:ext>
            </a:extLst>
          </p:cNvPr>
          <p:cNvSpPr/>
          <p:nvPr/>
        </p:nvSpPr>
        <p:spPr>
          <a:xfrm>
            <a:off x="3997336" y="3676134"/>
            <a:ext cx="10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products</a:t>
            </a:r>
            <a:endParaRPr lang="en-US" dirty="0"/>
          </a:p>
        </p:txBody>
      </p:sp>
      <p:sp>
        <p:nvSpPr>
          <p:cNvPr id="34" name="Down Arrow 33">
            <a:extLst>
              <a:ext uri="{FF2B5EF4-FFF2-40B4-BE49-F238E27FC236}">
                <a16:creationId xmlns:a16="http://schemas.microsoft.com/office/drawing/2014/main" id="{9F2601DB-8816-5645-A826-C7C206A5399D}"/>
              </a:ext>
            </a:extLst>
          </p:cNvPr>
          <p:cNvSpPr/>
          <p:nvPr/>
        </p:nvSpPr>
        <p:spPr>
          <a:xfrm rot="10800000">
            <a:off x="4429485" y="2489199"/>
            <a:ext cx="238759" cy="1009125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>
            <a:extLst>
              <a:ext uri="{FF2B5EF4-FFF2-40B4-BE49-F238E27FC236}">
                <a16:creationId xmlns:a16="http://schemas.microsoft.com/office/drawing/2014/main" id="{1A72098D-9395-0846-8EFA-B761999DD02A}"/>
              </a:ext>
            </a:extLst>
          </p:cNvPr>
          <p:cNvSpPr/>
          <p:nvPr/>
        </p:nvSpPr>
        <p:spPr>
          <a:xfrm rot="10800000">
            <a:off x="11213142" y="2512996"/>
            <a:ext cx="280358" cy="1532469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5EF5E4-58C1-694E-9231-C7826FABD5F9}"/>
              </a:ext>
            </a:extLst>
          </p:cNvPr>
          <p:cNvCxnSpPr>
            <a:cxnSpLocks/>
          </p:cNvCxnSpPr>
          <p:nvPr/>
        </p:nvCxnSpPr>
        <p:spPr>
          <a:xfrm flipH="1">
            <a:off x="3225176" y="2457449"/>
            <a:ext cx="2788482" cy="1"/>
          </a:xfrm>
          <a:prstGeom prst="line">
            <a:avLst/>
          </a:prstGeom>
          <a:ln w="190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126FB13-52F5-F542-8295-D786AFBEDE8C}"/>
              </a:ext>
            </a:extLst>
          </p:cNvPr>
          <p:cNvCxnSpPr>
            <a:cxnSpLocks/>
          </p:cNvCxnSpPr>
          <p:nvPr/>
        </p:nvCxnSpPr>
        <p:spPr>
          <a:xfrm flipH="1">
            <a:off x="2410936" y="3511549"/>
            <a:ext cx="2788482" cy="1"/>
          </a:xfrm>
          <a:prstGeom prst="line">
            <a:avLst/>
          </a:prstGeom>
          <a:ln w="190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6A18D9C-C76F-694B-8A24-DF5C9882AAE9}"/>
              </a:ext>
            </a:extLst>
          </p:cNvPr>
          <p:cNvCxnSpPr>
            <a:cxnSpLocks/>
          </p:cNvCxnSpPr>
          <p:nvPr/>
        </p:nvCxnSpPr>
        <p:spPr>
          <a:xfrm flipH="1" flipV="1">
            <a:off x="9077450" y="2457451"/>
            <a:ext cx="2338892" cy="31747"/>
          </a:xfrm>
          <a:prstGeom prst="line">
            <a:avLst/>
          </a:prstGeom>
          <a:ln w="190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7CAD35B-0AAD-3640-BCEB-B9361E369899}"/>
              </a:ext>
            </a:extLst>
          </p:cNvPr>
          <p:cNvCxnSpPr>
            <a:cxnSpLocks/>
          </p:cNvCxnSpPr>
          <p:nvPr/>
        </p:nvCxnSpPr>
        <p:spPr>
          <a:xfrm flipH="1" flipV="1">
            <a:off x="8186916" y="4024316"/>
            <a:ext cx="3306584" cy="21150"/>
          </a:xfrm>
          <a:prstGeom prst="line">
            <a:avLst/>
          </a:prstGeom>
          <a:ln w="190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AA6172CB-C879-F144-B859-33B8D41722DA}"/>
              </a:ext>
            </a:extLst>
          </p:cNvPr>
          <p:cNvSpPr/>
          <p:nvPr/>
        </p:nvSpPr>
        <p:spPr>
          <a:xfrm>
            <a:off x="4512169" y="272187"/>
            <a:ext cx="31676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Activation Energy</a:t>
            </a:r>
            <a:endParaRPr lang="en-GB" sz="3200" b="1" i="0" dirty="0">
              <a:solidFill>
                <a:srgbClr val="00B0F0"/>
              </a:solidFill>
              <a:effectLst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220974B-C559-1749-9B74-B23C8B61250A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1636840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DA6979-436E-6145-BA9B-89C39DD5E174}"/>
              </a:ext>
            </a:extLst>
          </p:cNvPr>
          <p:cNvSpPr/>
          <p:nvPr/>
        </p:nvSpPr>
        <p:spPr>
          <a:xfrm>
            <a:off x="1037082" y="1732359"/>
            <a:ext cx="36231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0" i="0" dirty="0">
                <a:solidFill>
                  <a:srgbClr val="333333"/>
                </a:solidFill>
                <a:effectLst/>
              </a:rPr>
              <a:t>Describe what's meant by an </a:t>
            </a:r>
            <a:r>
              <a:rPr lang="en-GB" sz="2400" b="1" i="0" dirty="0">
                <a:solidFill>
                  <a:srgbClr val="00B0F0"/>
                </a:solidFill>
                <a:effectLst/>
              </a:rPr>
              <a:t>exothermic</a:t>
            </a:r>
            <a:r>
              <a:rPr lang="en-GB" sz="2400" b="0" i="0" dirty="0">
                <a:solidFill>
                  <a:srgbClr val="333333"/>
                </a:solidFill>
                <a:effectLst/>
              </a:rPr>
              <a:t> or an </a:t>
            </a:r>
            <a:r>
              <a:rPr lang="en-GB" sz="2400" b="1" i="0" dirty="0">
                <a:solidFill>
                  <a:srgbClr val="00B0F0"/>
                </a:solidFill>
                <a:effectLst/>
              </a:rPr>
              <a:t>endothermic reaction</a:t>
            </a:r>
            <a:endParaRPr lang="en-GB" sz="2400" b="0" i="0" dirty="0">
              <a:solidFill>
                <a:srgbClr val="333333"/>
              </a:solidFill>
              <a:effectLst/>
            </a:endParaRPr>
          </a:p>
          <a:p>
            <a:endParaRPr lang="en-GB" b="0" i="0" dirty="0">
              <a:solidFill>
                <a:srgbClr val="333333"/>
              </a:solidFill>
              <a:effectLst/>
            </a:endParaRPr>
          </a:p>
          <a:p>
            <a:r>
              <a:rPr lang="en-GB" sz="2400" dirty="0">
                <a:solidFill>
                  <a:srgbClr val="333333"/>
                </a:solidFill>
              </a:rPr>
              <a:t>D</a:t>
            </a:r>
            <a:r>
              <a:rPr lang="en-GB" sz="2400" b="0" i="0" dirty="0">
                <a:solidFill>
                  <a:srgbClr val="333333"/>
                </a:solidFill>
                <a:effectLst/>
              </a:rPr>
              <a:t>raw </a:t>
            </a:r>
            <a:r>
              <a:rPr lang="en-GB" sz="2400" b="1" i="0" dirty="0">
                <a:solidFill>
                  <a:srgbClr val="00B0F0"/>
                </a:solidFill>
                <a:effectLst/>
              </a:rPr>
              <a:t>energy profiles </a:t>
            </a:r>
            <a:r>
              <a:rPr lang="en-GB" sz="2400" b="0" i="0" dirty="0">
                <a:solidFill>
                  <a:srgbClr val="333333"/>
                </a:solidFill>
                <a:effectLst/>
              </a:rPr>
              <a:t>showing exothermic and endothermic reactions </a:t>
            </a:r>
          </a:p>
          <a:p>
            <a:endParaRPr lang="en-GB" b="0" i="0" dirty="0">
              <a:solidFill>
                <a:srgbClr val="333333"/>
              </a:solidFill>
              <a:effectLst/>
            </a:endParaRPr>
          </a:p>
          <a:p>
            <a:r>
              <a:rPr lang="en-GB" sz="2400" b="0" i="0" dirty="0">
                <a:solidFill>
                  <a:srgbClr val="333333"/>
                </a:solidFill>
                <a:effectLst/>
              </a:rPr>
              <a:t>Describe what's meant by the </a:t>
            </a:r>
            <a:r>
              <a:rPr lang="en-GB" sz="2400" b="1" i="0" dirty="0">
                <a:solidFill>
                  <a:srgbClr val="00B0F0"/>
                </a:solidFill>
                <a:effectLst/>
              </a:rPr>
              <a:t>activation energy </a:t>
            </a:r>
            <a:r>
              <a:rPr lang="en-GB" sz="2400" b="0" i="0" dirty="0">
                <a:solidFill>
                  <a:srgbClr val="333333"/>
                </a:solidFill>
                <a:effectLst/>
              </a:rPr>
              <a:t>for a reaction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DDBEE8-B171-8644-A759-739576D82E7E}"/>
              </a:ext>
            </a:extLst>
          </p:cNvPr>
          <p:cNvSpPr/>
          <p:nvPr/>
        </p:nvSpPr>
        <p:spPr>
          <a:xfrm>
            <a:off x="1037082" y="778307"/>
            <a:ext cx="6861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E</a:t>
            </a:r>
            <a:r>
              <a:rPr lang="en-GB" sz="3200" b="1" i="0" dirty="0">
                <a:solidFill>
                  <a:srgbClr val="00B0F0"/>
                </a:solidFill>
                <a:effectLst/>
              </a:rPr>
              <a:t>xothermic and Endothermic </a:t>
            </a:r>
            <a:r>
              <a:rPr lang="en-GB" sz="3200" b="1" dirty="0">
                <a:solidFill>
                  <a:srgbClr val="00B0F0"/>
                </a:solidFill>
              </a:rPr>
              <a:t>R</a:t>
            </a:r>
            <a:r>
              <a:rPr lang="en-GB" sz="3200" b="1" i="0" dirty="0">
                <a:solidFill>
                  <a:srgbClr val="00B0F0"/>
                </a:solidFill>
                <a:effectLst/>
              </a:rPr>
              <a:t>eactions</a:t>
            </a:r>
          </a:p>
        </p:txBody>
      </p:sp>
      <p:pic>
        <p:nvPicPr>
          <p:cNvPr id="14340" name="Picture 4" descr="Free Image on Pixabay - Bubble, Chemical, Chemistry, Glass | Science lab  decorations, Science clipart, Science classroom decorations">
            <a:extLst>
              <a:ext uri="{FF2B5EF4-FFF2-40B4-BE49-F238E27FC236}">
                <a16:creationId xmlns:a16="http://schemas.microsoft.com/office/drawing/2014/main" id="{990E1070-AE83-AD4A-8BCC-CC0A94262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354" y="2168864"/>
            <a:ext cx="2158530" cy="25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FDE5066-ACE7-9441-A894-7901A54E3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033" y="1582893"/>
            <a:ext cx="2432192" cy="3340100"/>
          </a:xfrm>
          <a:prstGeom prst="rect">
            <a:avLst/>
          </a:prstGeom>
        </p:spPr>
      </p:pic>
      <p:sp>
        <p:nvSpPr>
          <p:cNvPr id="10" name="Down Arrow 9">
            <a:extLst>
              <a:ext uri="{FF2B5EF4-FFF2-40B4-BE49-F238E27FC236}">
                <a16:creationId xmlns:a16="http://schemas.microsoft.com/office/drawing/2014/main" id="{5862A57A-C9AC-9548-9765-07F9C3425B7A}"/>
              </a:ext>
            </a:extLst>
          </p:cNvPr>
          <p:cNvSpPr/>
          <p:nvPr/>
        </p:nvSpPr>
        <p:spPr>
          <a:xfrm>
            <a:off x="9499396" y="1539995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EB4D1434-1F16-E345-912C-F863F0B02223}"/>
              </a:ext>
            </a:extLst>
          </p:cNvPr>
          <p:cNvSpPr/>
          <p:nvPr/>
        </p:nvSpPr>
        <p:spPr>
          <a:xfrm rot="10800000">
            <a:off x="6272240" y="1582893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28AED637-3EDB-D24E-B163-C8E55FBA1E92}"/>
              </a:ext>
            </a:extLst>
          </p:cNvPr>
          <p:cNvSpPr/>
          <p:nvPr/>
        </p:nvSpPr>
        <p:spPr>
          <a:xfrm rot="10800000">
            <a:off x="9550129" y="4848513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175A1AA3-6776-2541-A742-D474DD812812}"/>
              </a:ext>
            </a:extLst>
          </p:cNvPr>
          <p:cNvSpPr/>
          <p:nvPr/>
        </p:nvSpPr>
        <p:spPr>
          <a:xfrm>
            <a:off x="6277668" y="4808041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13FD525E-2C5C-6147-8856-AC1B5678AFA3}"/>
              </a:ext>
            </a:extLst>
          </p:cNvPr>
          <p:cNvSpPr/>
          <p:nvPr/>
        </p:nvSpPr>
        <p:spPr>
          <a:xfrm rot="7155305">
            <a:off x="5454386" y="2895193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19F4B1FE-DC38-9A4D-8D3D-6C9DEAF4FE04}"/>
              </a:ext>
            </a:extLst>
          </p:cNvPr>
          <p:cNvSpPr/>
          <p:nvPr/>
        </p:nvSpPr>
        <p:spPr>
          <a:xfrm rot="7064511">
            <a:off x="5220452" y="3322443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45476527-1AED-614D-A89C-D1D6F9D47285}"/>
              </a:ext>
            </a:extLst>
          </p:cNvPr>
          <p:cNvSpPr/>
          <p:nvPr/>
        </p:nvSpPr>
        <p:spPr>
          <a:xfrm rot="7159059">
            <a:off x="5015213" y="3749695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0C93E96A-37CE-F34F-8990-20186AE0EDC3}"/>
              </a:ext>
            </a:extLst>
          </p:cNvPr>
          <p:cNvSpPr/>
          <p:nvPr/>
        </p:nvSpPr>
        <p:spPr>
          <a:xfrm rot="14355090">
            <a:off x="7070187" y="2879089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56420225-B008-F44E-85F1-055F796D9ECC}"/>
              </a:ext>
            </a:extLst>
          </p:cNvPr>
          <p:cNvSpPr/>
          <p:nvPr/>
        </p:nvSpPr>
        <p:spPr>
          <a:xfrm rot="14459753">
            <a:off x="7305012" y="3333305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id="{51363C47-EFFB-8F48-B105-3BF9B56A3380}"/>
              </a:ext>
            </a:extLst>
          </p:cNvPr>
          <p:cNvSpPr/>
          <p:nvPr/>
        </p:nvSpPr>
        <p:spPr>
          <a:xfrm rot="14482633">
            <a:off x="7509939" y="3753401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F8F84573-FFBB-FF43-BD00-69A024A193FE}"/>
              </a:ext>
            </a:extLst>
          </p:cNvPr>
          <p:cNvSpPr/>
          <p:nvPr/>
        </p:nvSpPr>
        <p:spPr>
          <a:xfrm rot="3480915">
            <a:off x="10291965" y="2899076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F7FBFD51-C788-5347-BD37-7DF32499D122}"/>
              </a:ext>
            </a:extLst>
          </p:cNvPr>
          <p:cNvSpPr/>
          <p:nvPr/>
        </p:nvSpPr>
        <p:spPr>
          <a:xfrm rot="3480915">
            <a:off x="10539850" y="3353150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AE563A96-0771-954A-B967-E66342D0F776}"/>
              </a:ext>
            </a:extLst>
          </p:cNvPr>
          <p:cNvSpPr/>
          <p:nvPr/>
        </p:nvSpPr>
        <p:spPr>
          <a:xfrm rot="3480915">
            <a:off x="10761959" y="3796151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EC17A399-B43C-F641-8F8F-5D3F9EA92408}"/>
              </a:ext>
            </a:extLst>
          </p:cNvPr>
          <p:cNvSpPr/>
          <p:nvPr/>
        </p:nvSpPr>
        <p:spPr>
          <a:xfrm rot="17935615">
            <a:off x="8723494" y="2905038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>
            <a:extLst>
              <a:ext uri="{FF2B5EF4-FFF2-40B4-BE49-F238E27FC236}">
                <a16:creationId xmlns:a16="http://schemas.microsoft.com/office/drawing/2014/main" id="{58B55384-480D-034E-B68B-A772642BE17E}"/>
              </a:ext>
            </a:extLst>
          </p:cNvPr>
          <p:cNvSpPr/>
          <p:nvPr/>
        </p:nvSpPr>
        <p:spPr>
          <a:xfrm rot="17935615">
            <a:off x="8495844" y="3371520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>
            <a:extLst>
              <a:ext uri="{FF2B5EF4-FFF2-40B4-BE49-F238E27FC236}">
                <a16:creationId xmlns:a16="http://schemas.microsoft.com/office/drawing/2014/main" id="{D4032EE5-7EE7-5D45-B644-E6031427735A}"/>
              </a:ext>
            </a:extLst>
          </p:cNvPr>
          <p:cNvSpPr/>
          <p:nvPr/>
        </p:nvSpPr>
        <p:spPr>
          <a:xfrm rot="17935615">
            <a:off x="8267274" y="3881881"/>
            <a:ext cx="305923" cy="523220"/>
          </a:xfrm>
          <a:prstGeom prst="downArrow">
            <a:avLst>
              <a:gd name="adj1" fmla="val 50000"/>
              <a:gd name="adj2" fmla="val 7954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39DF84-0A0B-F84B-861B-DC4E7A8658BC}"/>
              </a:ext>
            </a:extLst>
          </p:cNvPr>
          <p:cNvSpPr/>
          <p:nvPr/>
        </p:nvSpPr>
        <p:spPr>
          <a:xfrm>
            <a:off x="5019367" y="5394013"/>
            <a:ext cx="2811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</a:rPr>
              <a:t>Exothermic Reaction</a:t>
            </a:r>
            <a:endParaRPr lang="en-US" sz="2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CDCC176-D189-B443-A583-5D3061EA821B}"/>
              </a:ext>
            </a:extLst>
          </p:cNvPr>
          <p:cNvSpPr/>
          <p:nvPr/>
        </p:nvSpPr>
        <p:spPr>
          <a:xfrm>
            <a:off x="8232676" y="5407691"/>
            <a:ext cx="3007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</a:rPr>
              <a:t>Endothermic Reaction</a:t>
            </a:r>
            <a:endParaRPr lang="en-US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FA37D9-713B-E34E-AA53-DA6736190DB6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261298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DDDBEE8-B171-8644-A759-739576D82E7E}"/>
              </a:ext>
            </a:extLst>
          </p:cNvPr>
          <p:cNvSpPr/>
          <p:nvPr/>
        </p:nvSpPr>
        <p:spPr>
          <a:xfrm>
            <a:off x="1037082" y="778307"/>
            <a:ext cx="3852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E</a:t>
            </a:r>
            <a:r>
              <a:rPr lang="en-GB" sz="3200" b="1" i="0" dirty="0">
                <a:solidFill>
                  <a:srgbClr val="00B0F0"/>
                </a:solidFill>
                <a:effectLst/>
              </a:rPr>
              <a:t>xothermic </a:t>
            </a:r>
            <a:r>
              <a:rPr lang="en-GB" sz="3200" b="1" dirty="0">
                <a:solidFill>
                  <a:srgbClr val="00B0F0"/>
                </a:solidFill>
              </a:rPr>
              <a:t>R</a:t>
            </a:r>
            <a:r>
              <a:rPr lang="en-GB" sz="3200" b="1" i="0" dirty="0">
                <a:solidFill>
                  <a:srgbClr val="00B0F0"/>
                </a:solidFill>
                <a:effectLst/>
              </a:rPr>
              <a:t>eactions</a:t>
            </a:r>
          </a:p>
        </p:txBody>
      </p:sp>
      <p:pic>
        <p:nvPicPr>
          <p:cNvPr id="14340" name="Picture 4" descr="Free Image on Pixabay - Bubble, Chemical, Chemistry, Glass | Science lab  decorations, Science clipart, Science classroom decorations">
            <a:extLst>
              <a:ext uri="{FF2B5EF4-FFF2-40B4-BE49-F238E27FC236}">
                <a16:creationId xmlns:a16="http://schemas.microsoft.com/office/drawing/2014/main" id="{990E1070-AE83-AD4A-8BCC-CC0A94262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054" y="2168864"/>
            <a:ext cx="2158530" cy="25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Down Arrow 16">
            <a:extLst>
              <a:ext uri="{FF2B5EF4-FFF2-40B4-BE49-F238E27FC236}">
                <a16:creationId xmlns:a16="http://schemas.microsoft.com/office/drawing/2014/main" id="{EB4D1434-1F16-E345-912C-F863F0B02223}"/>
              </a:ext>
            </a:extLst>
          </p:cNvPr>
          <p:cNvSpPr/>
          <p:nvPr/>
        </p:nvSpPr>
        <p:spPr>
          <a:xfrm rot="10800000">
            <a:off x="2728940" y="1582893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175A1AA3-6776-2541-A742-D474DD812812}"/>
              </a:ext>
            </a:extLst>
          </p:cNvPr>
          <p:cNvSpPr/>
          <p:nvPr/>
        </p:nvSpPr>
        <p:spPr>
          <a:xfrm>
            <a:off x="2734368" y="4808041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13FD525E-2C5C-6147-8856-AC1B5678AFA3}"/>
              </a:ext>
            </a:extLst>
          </p:cNvPr>
          <p:cNvSpPr/>
          <p:nvPr/>
        </p:nvSpPr>
        <p:spPr>
          <a:xfrm rot="7155305">
            <a:off x="1911086" y="2895193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19F4B1FE-DC38-9A4D-8D3D-6C9DEAF4FE04}"/>
              </a:ext>
            </a:extLst>
          </p:cNvPr>
          <p:cNvSpPr/>
          <p:nvPr/>
        </p:nvSpPr>
        <p:spPr>
          <a:xfrm rot="7064511">
            <a:off x="1677152" y="3322443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45476527-1AED-614D-A89C-D1D6F9D47285}"/>
              </a:ext>
            </a:extLst>
          </p:cNvPr>
          <p:cNvSpPr/>
          <p:nvPr/>
        </p:nvSpPr>
        <p:spPr>
          <a:xfrm rot="7159059">
            <a:off x="1471913" y="3749695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0C93E96A-37CE-F34F-8990-20186AE0EDC3}"/>
              </a:ext>
            </a:extLst>
          </p:cNvPr>
          <p:cNvSpPr/>
          <p:nvPr/>
        </p:nvSpPr>
        <p:spPr>
          <a:xfrm rot="14355090">
            <a:off x="3526887" y="2879089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56420225-B008-F44E-85F1-055F796D9ECC}"/>
              </a:ext>
            </a:extLst>
          </p:cNvPr>
          <p:cNvSpPr/>
          <p:nvPr/>
        </p:nvSpPr>
        <p:spPr>
          <a:xfrm rot="14459753">
            <a:off x="3761712" y="3333305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id="{51363C47-EFFB-8F48-B105-3BF9B56A3380}"/>
              </a:ext>
            </a:extLst>
          </p:cNvPr>
          <p:cNvSpPr/>
          <p:nvPr/>
        </p:nvSpPr>
        <p:spPr>
          <a:xfrm rot="14482633">
            <a:off x="3966639" y="3753401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39DF84-0A0B-F84B-861B-DC4E7A8658BC}"/>
              </a:ext>
            </a:extLst>
          </p:cNvPr>
          <p:cNvSpPr/>
          <p:nvPr/>
        </p:nvSpPr>
        <p:spPr>
          <a:xfrm>
            <a:off x="1476067" y="5394013"/>
            <a:ext cx="2811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</a:rPr>
              <a:t>Exothermic Reaction</a:t>
            </a:r>
            <a:endParaRPr lang="en-US" sz="2400" dirty="0"/>
          </a:p>
        </p:txBody>
      </p:sp>
      <p:pic>
        <p:nvPicPr>
          <p:cNvPr id="16386" name="Picture 2" descr="Briquettes are the hot new thing for your wood-burning stove, so cut out  the logs | Energy bills | The Guardian">
            <a:extLst>
              <a:ext uri="{FF2B5EF4-FFF2-40B4-BE49-F238E27FC236}">
                <a16:creationId xmlns:a16="http://schemas.microsoft.com/office/drawing/2014/main" id="{1CC66257-ADAC-2C4C-9FD4-436242BA68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7" r="13679"/>
          <a:stretch/>
        </p:blipFill>
        <p:spPr bwMode="auto">
          <a:xfrm>
            <a:off x="6096001" y="-1"/>
            <a:ext cx="6096000" cy="686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678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fence, grate&#10;&#10;Description automatically generated">
            <a:extLst>
              <a:ext uri="{FF2B5EF4-FFF2-40B4-BE49-F238E27FC236}">
                <a16:creationId xmlns:a16="http://schemas.microsoft.com/office/drawing/2014/main" id="{94EF889F-FF5A-F844-B474-34EBD52AEE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807"/>
          <a:stretch/>
        </p:blipFill>
        <p:spPr>
          <a:xfrm>
            <a:off x="-4475" y="-12700"/>
            <a:ext cx="6096000" cy="6872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DDBEE8-B171-8644-A759-739576D82E7E}"/>
              </a:ext>
            </a:extLst>
          </p:cNvPr>
          <p:cNvSpPr/>
          <p:nvPr/>
        </p:nvSpPr>
        <p:spPr>
          <a:xfrm>
            <a:off x="2294382" y="778307"/>
            <a:ext cx="1790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o</a:t>
            </a:r>
            <a:r>
              <a:rPr lang="en-GB" sz="3200" b="1" i="0" dirty="0">
                <a:solidFill>
                  <a:schemeClr val="bg1"/>
                </a:solidFill>
                <a:effectLst/>
              </a:rPr>
              <a:t>xidation</a:t>
            </a:r>
          </a:p>
        </p:txBody>
      </p:sp>
      <p:pic>
        <p:nvPicPr>
          <p:cNvPr id="26" name="Picture 25" descr="A picture containing person&#10;&#10;Description automatically generated">
            <a:extLst>
              <a:ext uri="{FF2B5EF4-FFF2-40B4-BE49-F238E27FC236}">
                <a16:creationId xmlns:a16="http://schemas.microsoft.com/office/drawing/2014/main" id="{5AB0FE77-4E3F-7A41-ADAD-F9A8CC20E8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341"/>
          <a:stretch/>
        </p:blipFill>
        <p:spPr>
          <a:xfrm>
            <a:off x="6083300" y="-12700"/>
            <a:ext cx="6091525" cy="68707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229BDF2-1231-5345-A8C8-CB6695068897}"/>
              </a:ext>
            </a:extLst>
          </p:cNvPr>
          <p:cNvSpPr/>
          <p:nvPr/>
        </p:nvSpPr>
        <p:spPr>
          <a:xfrm>
            <a:off x="7825852" y="778306"/>
            <a:ext cx="2555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i="0" dirty="0">
                <a:solidFill>
                  <a:srgbClr val="00B0F0"/>
                </a:solidFill>
                <a:effectLst/>
              </a:rPr>
              <a:t>neutralization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1770C-245B-4F4F-A885-0DC087BF6D43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161113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DDDBEE8-B171-8644-A759-739576D82E7E}"/>
              </a:ext>
            </a:extLst>
          </p:cNvPr>
          <p:cNvSpPr/>
          <p:nvPr/>
        </p:nvSpPr>
        <p:spPr>
          <a:xfrm>
            <a:off x="1037082" y="778307"/>
            <a:ext cx="3852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E</a:t>
            </a:r>
            <a:r>
              <a:rPr lang="en-GB" sz="3200" b="1" i="0" dirty="0">
                <a:solidFill>
                  <a:srgbClr val="00B0F0"/>
                </a:solidFill>
                <a:effectLst/>
              </a:rPr>
              <a:t>xothermic </a:t>
            </a:r>
            <a:r>
              <a:rPr lang="en-GB" sz="3200" b="1" dirty="0">
                <a:solidFill>
                  <a:srgbClr val="00B0F0"/>
                </a:solidFill>
              </a:rPr>
              <a:t>R</a:t>
            </a:r>
            <a:r>
              <a:rPr lang="en-GB" sz="3200" b="1" i="0" dirty="0">
                <a:solidFill>
                  <a:srgbClr val="00B0F0"/>
                </a:solidFill>
                <a:effectLst/>
              </a:rPr>
              <a:t>eactions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39DF84-0A0B-F84B-861B-DC4E7A8658BC}"/>
              </a:ext>
            </a:extLst>
          </p:cNvPr>
          <p:cNvSpPr/>
          <p:nvPr/>
        </p:nvSpPr>
        <p:spPr>
          <a:xfrm>
            <a:off x="1988673" y="5618028"/>
            <a:ext cx="2336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Time of Reaction</a:t>
            </a:r>
            <a:endParaRPr lang="en-US" sz="24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37AB99D-C512-A742-A9BF-38E8C734FDBC}"/>
              </a:ext>
            </a:extLst>
          </p:cNvPr>
          <p:cNvCxnSpPr>
            <a:cxnSpLocks/>
          </p:cNvCxnSpPr>
          <p:nvPr/>
        </p:nvCxnSpPr>
        <p:spPr>
          <a:xfrm flipH="1">
            <a:off x="1168399" y="5505450"/>
            <a:ext cx="3848100" cy="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7E8923-E667-FC49-9077-D5D73529237D}"/>
              </a:ext>
            </a:extLst>
          </p:cNvPr>
          <p:cNvCxnSpPr>
            <a:cxnSpLocks/>
          </p:cNvCxnSpPr>
          <p:nvPr/>
        </p:nvCxnSpPr>
        <p:spPr>
          <a:xfrm>
            <a:off x="1181100" y="1473200"/>
            <a:ext cx="0" cy="403225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162EDA4-D8DF-6B45-AC04-EAD6366A5DC5}"/>
              </a:ext>
            </a:extLst>
          </p:cNvPr>
          <p:cNvSpPr/>
          <p:nvPr/>
        </p:nvSpPr>
        <p:spPr>
          <a:xfrm rot="16200000">
            <a:off x="287229" y="3258492"/>
            <a:ext cx="1038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Energy</a:t>
            </a:r>
            <a:endParaRPr lang="en-US" sz="2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635DE25-E118-9147-A4EE-F3E6C41A0A08}"/>
              </a:ext>
            </a:extLst>
          </p:cNvPr>
          <p:cNvSpPr/>
          <p:nvPr/>
        </p:nvSpPr>
        <p:spPr>
          <a:xfrm>
            <a:off x="2356681" y="2235200"/>
            <a:ext cx="1600200" cy="2755900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412464-4FEC-104D-8481-375D6FCA5F73}"/>
              </a:ext>
            </a:extLst>
          </p:cNvPr>
          <p:cNvSpPr/>
          <p:nvPr/>
        </p:nvSpPr>
        <p:spPr>
          <a:xfrm>
            <a:off x="1638300" y="3803650"/>
            <a:ext cx="2686590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AFC3BEC-5666-1340-9BF2-7713C806D9C4}"/>
              </a:ext>
            </a:extLst>
          </p:cNvPr>
          <p:cNvCxnSpPr>
            <a:cxnSpLocks/>
          </p:cNvCxnSpPr>
          <p:nvPr/>
        </p:nvCxnSpPr>
        <p:spPr>
          <a:xfrm flipH="1">
            <a:off x="3956881" y="3803650"/>
            <a:ext cx="118828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14F8767-36AC-D447-B8FC-1DDEC4A2C427}"/>
              </a:ext>
            </a:extLst>
          </p:cNvPr>
          <p:cNvSpPr/>
          <p:nvPr/>
        </p:nvSpPr>
        <p:spPr>
          <a:xfrm>
            <a:off x="1325119" y="3289301"/>
            <a:ext cx="2370577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F22AABF-6FF7-8244-AAE5-8A9481D9646C}"/>
              </a:ext>
            </a:extLst>
          </p:cNvPr>
          <p:cNvCxnSpPr>
            <a:cxnSpLocks/>
          </p:cNvCxnSpPr>
          <p:nvPr/>
        </p:nvCxnSpPr>
        <p:spPr>
          <a:xfrm flipH="1">
            <a:off x="1168399" y="3282950"/>
            <a:ext cx="118828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5ABFF1E6-3B82-BC41-B940-7F553049B4BE}"/>
              </a:ext>
            </a:extLst>
          </p:cNvPr>
          <p:cNvSpPr/>
          <p:nvPr/>
        </p:nvSpPr>
        <p:spPr>
          <a:xfrm>
            <a:off x="1288548" y="2913618"/>
            <a:ext cx="1056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reactants</a:t>
            </a:r>
            <a:endParaRPr lang="en-US" dirty="0"/>
          </a:p>
        </p:txBody>
      </p:sp>
      <p:pic>
        <p:nvPicPr>
          <p:cNvPr id="14" name="Picture 13" descr="A person pouring a liquid into a glass&#10;&#10;Description automatically generated with medium confidence">
            <a:extLst>
              <a:ext uri="{FF2B5EF4-FFF2-40B4-BE49-F238E27FC236}">
                <a16:creationId xmlns:a16="http://schemas.microsoft.com/office/drawing/2014/main" id="{22510D0C-F62A-3841-B4E4-170AA60257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51"/>
          <a:stretch/>
        </p:blipFill>
        <p:spPr>
          <a:xfrm>
            <a:off x="6095999" y="-3179"/>
            <a:ext cx="6089311" cy="688657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AAAD4F4-D5B4-674F-A504-881403A88713}"/>
              </a:ext>
            </a:extLst>
          </p:cNvPr>
          <p:cNvSpPr/>
          <p:nvPr/>
        </p:nvSpPr>
        <p:spPr>
          <a:xfrm>
            <a:off x="3997336" y="3447534"/>
            <a:ext cx="10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products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C01A8C-AD37-F74B-977B-B6D7B31292A9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1022303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DDDBEE8-B171-8644-A759-739576D82E7E}"/>
              </a:ext>
            </a:extLst>
          </p:cNvPr>
          <p:cNvSpPr/>
          <p:nvPr/>
        </p:nvSpPr>
        <p:spPr>
          <a:xfrm>
            <a:off x="1037082" y="778307"/>
            <a:ext cx="3852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E</a:t>
            </a:r>
            <a:r>
              <a:rPr lang="en-GB" sz="3200" b="1" i="0" dirty="0">
                <a:solidFill>
                  <a:srgbClr val="00B0F0"/>
                </a:solidFill>
                <a:effectLst/>
              </a:rPr>
              <a:t>xothermic </a:t>
            </a:r>
            <a:r>
              <a:rPr lang="en-GB" sz="3200" b="1" dirty="0">
                <a:solidFill>
                  <a:srgbClr val="00B0F0"/>
                </a:solidFill>
              </a:rPr>
              <a:t>R</a:t>
            </a:r>
            <a:r>
              <a:rPr lang="en-GB" sz="3200" b="1" i="0" dirty="0">
                <a:solidFill>
                  <a:srgbClr val="00B0F0"/>
                </a:solidFill>
                <a:effectLst/>
              </a:rPr>
              <a:t>eactions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39DF84-0A0B-F84B-861B-DC4E7A8658BC}"/>
              </a:ext>
            </a:extLst>
          </p:cNvPr>
          <p:cNvSpPr/>
          <p:nvPr/>
        </p:nvSpPr>
        <p:spPr>
          <a:xfrm>
            <a:off x="1988673" y="5618028"/>
            <a:ext cx="2336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Time of Reaction</a:t>
            </a:r>
            <a:endParaRPr lang="en-US" sz="24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37AB99D-C512-A742-A9BF-38E8C734FDBC}"/>
              </a:ext>
            </a:extLst>
          </p:cNvPr>
          <p:cNvCxnSpPr>
            <a:cxnSpLocks/>
          </p:cNvCxnSpPr>
          <p:nvPr/>
        </p:nvCxnSpPr>
        <p:spPr>
          <a:xfrm flipH="1">
            <a:off x="1168399" y="5505450"/>
            <a:ext cx="3848100" cy="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7E8923-E667-FC49-9077-D5D73529237D}"/>
              </a:ext>
            </a:extLst>
          </p:cNvPr>
          <p:cNvCxnSpPr>
            <a:cxnSpLocks/>
          </p:cNvCxnSpPr>
          <p:nvPr/>
        </p:nvCxnSpPr>
        <p:spPr>
          <a:xfrm>
            <a:off x="1181100" y="1473200"/>
            <a:ext cx="0" cy="403225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162EDA4-D8DF-6B45-AC04-EAD6366A5DC5}"/>
              </a:ext>
            </a:extLst>
          </p:cNvPr>
          <p:cNvSpPr/>
          <p:nvPr/>
        </p:nvSpPr>
        <p:spPr>
          <a:xfrm rot="16200000">
            <a:off x="287229" y="3258492"/>
            <a:ext cx="1038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Energy</a:t>
            </a:r>
            <a:endParaRPr lang="en-US" sz="2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635DE25-E118-9147-A4EE-F3E6C41A0A08}"/>
              </a:ext>
            </a:extLst>
          </p:cNvPr>
          <p:cNvSpPr/>
          <p:nvPr/>
        </p:nvSpPr>
        <p:spPr>
          <a:xfrm>
            <a:off x="2356681" y="2235200"/>
            <a:ext cx="1600200" cy="2755900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412464-4FEC-104D-8481-375D6FCA5F73}"/>
              </a:ext>
            </a:extLst>
          </p:cNvPr>
          <p:cNvSpPr/>
          <p:nvPr/>
        </p:nvSpPr>
        <p:spPr>
          <a:xfrm>
            <a:off x="1638300" y="3803650"/>
            <a:ext cx="2686590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AFC3BEC-5666-1340-9BF2-7713C806D9C4}"/>
              </a:ext>
            </a:extLst>
          </p:cNvPr>
          <p:cNvCxnSpPr>
            <a:cxnSpLocks/>
          </p:cNvCxnSpPr>
          <p:nvPr/>
        </p:nvCxnSpPr>
        <p:spPr>
          <a:xfrm flipH="1">
            <a:off x="3956881" y="3803650"/>
            <a:ext cx="118828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14F8767-36AC-D447-B8FC-1DDEC4A2C427}"/>
              </a:ext>
            </a:extLst>
          </p:cNvPr>
          <p:cNvSpPr/>
          <p:nvPr/>
        </p:nvSpPr>
        <p:spPr>
          <a:xfrm>
            <a:off x="1325119" y="3289301"/>
            <a:ext cx="2370577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F22AABF-6FF7-8244-AAE5-8A9481D9646C}"/>
              </a:ext>
            </a:extLst>
          </p:cNvPr>
          <p:cNvCxnSpPr>
            <a:cxnSpLocks/>
          </p:cNvCxnSpPr>
          <p:nvPr/>
        </p:nvCxnSpPr>
        <p:spPr>
          <a:xfrm flipH="1">
            <a:off x="1168399" y="3282950"/>
            <a:ext cx="118828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5ABFF1E6-3B82-BC41-B940-7F553049B4BE}"/>
              </a:ext>
            </a:extLst>
          </p:cNvPr>
          <p:cNvSpPr/>
          <p:nvPr/>
        </p:nvSpPr>
        <p:spPr>
          <a:xfrm>
            <a:off x="1288548" y="2913618"/>
            <a:ext cx="1056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reactants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5B02DFB-6545-E648-836E-AE7FAF0AF6BE}"/>
              </a:ext>
            </a:extLst>
          </p:cNvPr>
          <p:cNvSpPr/>
          <p:nvPr/>
        </p:nvSpPr>
        <p:spPr>
          <a:xfrm>
            <a:off x="3997336" y="3447534"/>
            <a:ext cx="10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products</a:t>
            </a:r>
            <a:endParaRPr lang="en-US" dirty="0"/>
          </a:p>
        </p:txBody>
      </p:sp>
      <p:pic>
        <p:nvPicPr>
          <p:cNvPr id="14" name="Picture 13" descr="A person pouring a liquid into a glass&#10;&#10;Description automatically generated with medium confidence">
            <a:extLst>
              <a:ext uri="{FF2B5EF4-FFF2-40B4-BE49-F238E27FC236}">
                <a16:creationId xmlns:a16="http://schemas.microsoft.com/office/drawing/2014/main" id="{22510D0C-F62A-3841-B4E4-170AA60257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51"/>
          <a:stretch/>
        </p:blipFill>
        <p:spPr>
          <a:xfrm>
            <a:off x="6095999" y="-3179"/>
            <a:ext cx="6089311" cy="688657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28A940-D4EA-604D-BC81-FFDC6902D666}"/>
              </a:ext>
            </a:extLst>
          </p:cNvPr>
          <p:cNvCxnSpPr>
            <a:cxnSpLocks/>
          </p:cNvCxnSpPr>
          <p:nvPr/>
        </p:nvCxnSpPr>
        <p:spPr>
          <a:xfrm flipH="1">
            <a:off x="2356681" y="3282950"/>
            <a:ext cx="2788482" cy="1"/>
          </a:xfrm>
          <a:prstGeom prst="line">
            <a:avLst/>
          </a:prstGeom>
          <a:ln w="190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16">
            <a:extLst>
              <a:ext uri="{FF2B5EF4-FFF2-40B4-BE49-F238E27FC236}">
                <a16:creationId xmlns:a16="http://schemas.microsoft.com/office/drawing/2014/main" id="{9FB06B11-15E4-584F-A03A-82CC7D5A00CA}"/>
              </a:ext>
            </a:extLst>
          </p:cNvPr>
          <p:cNvSpPr/>
          <p:nvPr/>
        </p:nvSpPr>
        <p:spPr>
          <a:xfrm rot="10800000">
            <a:off x="4973934" y="3309557"/>
            <a:ext cx="305923" cy="45547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5BE29B-4520-384D-AC3F-BDC7D83998F7}"/>
              </a:ext>
            </a:extLst>
          </p:cNvPr>
          <p:cNvSpPr/>
          <p:nvPr/>
        </p:nvSpPr>
        <p:spPr>
          <a:xfrm>
            <a:off x="4338960" y="3840460"/>
            <a:ext cx="16256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92D050"/>
                </a:solidFill>
              </a:rPr>
              <a:t>energy transferred to surroundings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82BD68-D46A-AA48-8462-3DAE466FE8FB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2316191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CBA0312B-4D53-6748-B076-C10B45B1DA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741"/>
          <a:stretch/>
        </p:blipFill>
        <p:spPr>
          <a:xfrm>
            <a:off x="6096000" y="123"/>
            <a:ext cx="6096000" cy="6874727"/>
          </a:xfrm>
          <a:prstGeom prst="rect">
            <a:avLst/>
          </a:prstGeom>
        </p:spPr>
      </p:pic>
      <p:pic>
        <p:nvPicPr>
          <p:cNvPr id="4" name="Picture 3" descr="A picture containing orange, indoor, person, holding&#10;&#10;Description automatically generated">
            <a:extLst>
              <a:ext uri="{FF2B5EF4-FFF2-40B4-BE49-F238E27FC236}">
                <a16:creationId xmlns:a16="http://schemas.microsoft.com/office/drawing/2014/main" id="{57D6298D-A301-D24E-991C-CC2A820ED5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50" t="1153" r="6584"/>
          <a:stretch/>
        </p:blipFill>
        <p:spPr>
          <a:xfrm>
            <a:off x="6690" y="0"/>
            <a:ext cx="6089309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639D552-F651-CC48-9DF9-BA2ECAB3AA37}"/>
              </a:ext>
            </a:extLst>
          </p:cNvPr>
          <p:cNvSpPr/>
          <p:nvPr/>
        </p:nvSpPr>
        <p:spPr>
          <a:xfrm>
            <a:off x="2606192" y="1965716"/>
            <a:ext cx="2381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handwarmer</a:t>
            </a:r>
            <a:endParaRPr lang="en-GB" sz="3200" b="1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265C13-13F5-094B-B1FC-311FA8B1EC89}"/>
              </a:ext>
            </a:extLst>
          </p:cNvPr>
          <p:cNvSpPr/>
          <p:nvPr/>
        </p:nvSpPr>
        <p:spPr>
          <a:xfrm>
            <a:off x="6259879" y="1965716"/>
            <a:ext cx="3007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self heating cans</a:t>
            </a:r>
            <a:endParaRPr lang="en-GB" sz="3200" b="1" i="0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DDBEE8-B171-8644-A759-739576D82E7E}"/>
              </a:ext>
            </a:extLst>
          </p:cNvPr>
          <p:cNvSpPr/>
          <p:nvPr/>
        </p:nvSpPr>
        <p:spPr>
          <a:xfrm>
            <a:off x="4137949" y="836726"/>
            <a:ext cx="3852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E</a:t>
            </a:r>
            <a:r>
              <a:rPr lang="en-GB" sz="3200" b="1" i="0" dirty="0">
                <a:solidFill>
                  <a:srgbClr val="00B0F0"/>
                </a:solidFill>
                <a:effectLst/>
              </a:rPr>
              <a:t>xothermic </a:t>
            </a:r>
            <a:r>
              <a:rPr lang="en-GB" sz="3200" b="1" dirty="0">
                <a:solidFill>
                  <a:srgbClr val="00B0F0"/>
                </a:solidFill>
              </a:rPr>
              <a:t>R</a:t>
            </a:r>
            <a:r>
              <a:rPr lang="en-GB" sz="3200" b="1" i="0" dirty="0">
                <a:solidFill>
                  <a:srgbClr val="00B0F0"/>
                </a:solidFill>
                <a:effectLst/>
              </a:rPr>
              <a:t>eactions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199FE-6E07-4B47-9450-174F12ABA1B8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2804172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ss, sky, outdoor, field&#10;&#10;Description automatically generated">
            <a:extLst>
              <a:ext uri="{FF2B5EF4-FFF2-40B4-BE49-F238E27FC236}">
                <a16:creationId xmlns:a16="http://schemas.microsoft.com/office/drawing/2014/main" id="{AC52C2A1-765B-924E-880F-0BF7EE9BF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87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509DA2-ED16-6240-B282-7D24D7F608F1}"/>
              </a:ext>
            </a:extLst>
          </p:cNvPr>
          <p:cNvSpPr/>
          <p:nvPr/>
        </p:nvSpPr>
        <p:spPr>
          <a:xfrm>
            <a:off x="2776982" y="2213407"/>
            <a:ext cx="686175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nuclear power stations use both</a:t>
            </a:r>
          </a:p>
          <a:p>
            <a:pPr algn="ctr"/>
            <a:r>
              <a:rPr lang="en-GB" sz="3200" b="1" dirty="0">
                <a:solidFill>
                  <a:schemeClr val="bg1"/>
                </a:solidFill>
              </a:rPr>
              <a:t>E</a:t>
            </a:r>
            <a:r>
              <a:rPr lang="en-GB" sz="3200" b="1" i="0" dirty="0">
                <a:solidFill>
                  <a:schemeClr val="bg1"/>
                </a:solidFill>
                <a:effectLst/>
              </a:rPr>
              <a:t>xothermic and Endothermic </a:t>
            </a:r>
            <a:r>
              <a:rPr lang="en-GB" sz="3200" b="1" dirty="0">
                <a:solidFill>
                  <a:schemeClr val="bg1"/>
                </a:solidFill>
              </a:rPr>
              <a:t>R</a:t>
            </a:r>
            <a:r>
              <a:rPr lang="en-GB" sz="3200" b="1" i="0" dirty="0">
                <a:solidFill>
                  <a:schemeClr val="bg1"/>
                </a:solidFill>
                <a:effectLst/>
              </a:rPr>
              <a:t>eactions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B10D6C-8D5A-9948-8A5B-00D9D8CB7491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3761578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DDDBEE8-B171-8644-A759-739576D82E7E}"/>
              </a:ext>
            </a:extLst>
          </p:cNvPr>
          <p:cNvSpPr/>
          <p:nvPr/>
        </p:nvSpPr>
        <p:spPr>
          <a:xfrm>
            <a:off x="1037082" y="778307"/>
            <a:ext cx="4112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Endother</a:t>
            </a:r>
            <a:r>
              <a:rPr lang="en-GB" sz="3200" b="1" i="0" dirty="0">
                <a:solidFill>
                  <a:srgbClr val="00B0F0"/>
                </a:solidFill>
                <a:effectLst/>
              </a:rPr>
              <a:t>mic </a:t>
            </a:r>
            <a:r>
              <a:rPr lang="en-GB" sz="3200" b="1" dirty="0">
                <a:solidFill>
                  <a:srgbClr val="00B0F0"/>
                </a:solidFill>
              </a:rPr>
              <a:t>R</a:t>
            </a:r>
            <a:r>
              <a:rPr lang="en-GB" sz="3200" b="1" i="0" dirty="0">
                <a:solidFill>
                  <a:srgbClr val="00B0F0"/>
                </a:solidFill>
                <a:effectLst/>
              </a:rPr>
              <a:t>eactions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39DF84-0A0B-F84B-861B-DC4E7A8658BC}"/>
              </a:ext>
            </a:extLst>
          </p:cNvPr>
          <p:cNvSpPr/>
          <p:nvPr/>
        </p:nvSpPr>
        <p:spPr>
          <a:xfrm>
            <a:off x="1988673" y="5618028"/>
            <a:ext cx="2336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Time of Reaction</a:t>
            </a:r>
            <a:endParaRPr lang="en-US" sz="24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37AB99D-C512-A742-A9BF-38E8C734FDBC}"/>
              </a:ext>
            </a:extLst>
          </p:cNvPr>
          <p:cNvCxnSpPr>
            <a:cxnSpLocks/>
          </p:cNvCxnSpPr>
          <p:nvPr/>
        </p:nvCxnSpPr>
        <p:spPr>
          <a:xfrm flipH="1">
            <a:off x="1168399" y="5505450"/>
            <a:ext cx="3848100" cy="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7E8923-E667-FC49-9077-D5D73529237D}"/>
              </a:ext>
            </a:extLst>
          </p:cNvPr>
          <p:cNvCxnSpPr>
            <a:cxnSpLocks/>
          </p:cNvCxnSpPr>
          <p:nvPr/>
        </p:nvCxnSpPr>
        <p:spPr>
          <a:xfrm>
            <a:off x="1181100" y="1473200"/>
            <a:ext cx="0" cy="403225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162EDA4-D8DF-6B45-AC04-EAD6366A5DC5}"/>
              </a:ext>
            </a:extLst>
          </p:cNvPr>
          <p:cNvSpPr/>
          <p:nvPr/>
        </p:nvSpPr>
        <p:spPr>
          <a:xfrm rot="16200000">
            <a:off x="287229" y="3258492"/>
            <a:ext cx="1038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Energy</a:t>
            </a:r>
            <a:endParaRPr lang="en-US" sz="2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635DE25-E118-9147-A4EE-F3E6C41A0A08}"/>
              </a:ext>
            </a:extLst>
          </p:cNvPr>
          <p:cNvSpPr/>
          <p:nvPr/>
        </p:nvSpPr>
        <p:spPr>
          <a:xfrm>
            <a:off x="2356681" y="2235200"/>
            <a:ext cx="1600200" cy="2755900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412464-4FEC-104D-8481-375D6FCA5F73}"/>
              </a:ext>
            </a:extLst>
          </p:cNvPr>
          <p:cNvSpPr/>
          <p:nvPr/>
        </p:nvSpPr>
        <p:spPr>
          <a:xfrm>
            <a:off x="1638300" y="3803650"/>
            <a:ext cx="2686590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AFC3BEC-5666-1340-9BF2-7713C806D9C4}"/>
              </a:ext>
            </a:extLst>
          </p:cNvPr>
          <p:cNvCxnSpPr>
            <a:cxnSpLocks/>
          </p:cNvCxnSpPr>
          <p:nvPr/>
        </p:nvCxnSpPr>
        <p:spPr>
          <a:xfrm flipH="1">
            <a:off x="3797300" y="2774950"/>
            <a:ext cx="1347863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14F8767-36AC-D447-B8FC-1DDEC4A2C427}"/>
              </a:ext>
            </a:extLst>
          </p:cNvPr>
          <p:cNvSpPr/>
          <p:nvPr/>
        </p:nvSpPr>
        <p:spPr>
          <a:xfrm>
            <a:off x="2722232" y="2782885"/>
            <a:ext cx="2672217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F22AABF-6FF7-8244-AAE5-8A9481D9646C}"/>
              </a:ext>
            </a:extLst>
          </p:cNvPr>
          <p:cNvCxnSpPr>
            <a:cxnSpLocks/>
          </p:cNvCxnSpPr>
          <p:nvPr/>
        </p:nvCxnSpPr>
        <p:spPr>
          <a:xfrm flipH="1">
            <a:off x="1168399" y="3803650"/>
            <a:ext cx="118828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5ABFF1E6-3B82-BC41-B940-7F553049B4BE}"/>
              </a:ext>
            </a:extLst>
          </p:cNvPr>
          <p:cNvSpPr/>
          <p:nvPr/>
        </p:nvSpPr>
        <p:spPr>
          <a:xfrm>
            <a:off x="1280544" y="3434317"/>
            <a:ext cx="1056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reactants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5B02DFB-6545-E648-836E-AE7FAF0AF6BE}"/>
              </a:ext>
            </a:extLst>
          </p:cNvPr>
          <p:cNvSpPr/>
          <p:nvPr/>
        </p:nvSpPr>
        <p:spPr>
          <a:xfrm>
            <a:off x="3997336" y="2406134"/>
            <a:ext cx="10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products</a:t>
            </a:r>
            <a:endParaRPr lang="en-US" dirty="0"/>
          </a:p>
        </p:txBody>
      </p:sp>
      <p:pic>
        <p:nvPicPr>
          <p:cNvPr id="4" name="Picture 3" descr="A picture containing indoor, kitchenware&#10;&#10;Description automatically generated">
            <a:extLst>
              <a:ext uri="{FF2B5EF4-FFF2-40B4-BE49-F238E27FC236}">
                <a16:creationId xmlns:a16="http://schemas.microsoft.com/office/drawing/2014/main" id="{4C758126-2945-FA49-9618-8EAE55D35A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47"/>
          <a:stretch/>
        </p:blipFill>
        <p:spPr>
          <a:xfrm>
            <a:off x="6089742" y="0"/>
            <a:ext cx="6089312" cy="68833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4E37BFB-9CBE-6C4C-95C3-17DEE2317034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1750986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231</Words>
  <Application>Microsoft Macintosh PowerPoint</Application>
  <PresentationFormat>Widescreen</PresentationFormat>
  <Paragraphs>80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CordiaUPC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Mintey</dc:creator>
  <cp:lastModifiedBy>Sarah Mintey</cp:lastModifiedBy>
  <cp:revision>33</cp:revision>
  <dcterms:created xsi:type="dcterms:W3CDTF">2021-05-21T15:41:32Z</dcterms:created>
  <dcterms:modified xsi:type="dcterms:W3CDTF">2021-05-23T14:33:36Z</dcterms:modified>
</cp:coreProperties>
</file>