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36" r:id="rId3"/>
    <p:sldId id="269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/>
    <p:restoredTop sz="94538"/>
  </p:normalViewPr>
  <p:slideViewPr>
    <p:cSldViewPr snapToGrid="0" snapToObjects="1">
      <p:cViewPr varScale="1">
        <p:scale>
          <a:sx n="102" d="100"/>
          <a:sy n="102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560E50-1522-BA49-80D0-88216E27A2D7}"/>
              </a:ext>
            </a:extLst>
          </p:cNvPr>
          <p:cNvSpPr/>
          <p:nvPr/>
        </p:nvSpPr>
        <p:spPr>
          <a:xfrm>
            <a:off x="1576038" y="2043564"/>
            <a:ext cx="90399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type of radiation from a radioactive substance is negatively charge?</a:t>
            </a:r>
          </a:p>
          <a:p>
            <a:pPr algn="ctr"/>
            <a:r>
              <a:rPr lang="en-GB" sz="3200" dirty="0"/>
              <a:t>Where does this charge come from?</a:t>
            </a:r>
          </a:p>
          <a:p>
            <a:pPr algn="ctr"/>
            <a:br>
              <a:rPr lang="en-GB" sz="2400" dirty="0"/>
            </a:br>
            <a:endParaRPr lang="en-GB" sz="2400" dirty="0">
              <a:solidFill>
                <a:srgbClr val="231F20"/>
              </a:solidFill>
              <a:latin typeface="ReithSans"/>
            </a:endParaRPr>
          </a:p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Alpha</a:t>
            </a:r>
          </a:p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Gamma</a:t>
            </a:r>
          </a:p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Beta</a:t>
            </a:r>
            <a:endParaRPr lang="en-GB" sz="2400" b="0" i="0" dirty="0">
              <a:solidFill>
                <a:srgbClr val="231F20"/>
              </a:solidFill>
              <a:effectLst/>
              <a:latin typeface="Reith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7EDAB-2927-A743-AE31-61266C29A45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51193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241</a:t>
            </a:r>
          </a:p>
          <a:p>
            <a:pPr algn="ctr"/>
            <a:r>
              <a:rPr lang="en-GB" sz="4000" dirty="0"/>
              <a:t>95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Americium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Np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Neptunium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Alpha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712423" y="3006798"/>
            <a:ext cx="625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712424" y="2281066"/>
            <a:ext cx="625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091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241</a:t>
            </a:r>
          </a:p>
          <a:p>
            <a:pPr algn="ctr"/>
            <a:r>
              <a:rPr lang="en-GB" sz="4000" b="1" dirty="0">
                <a:solidFill>
                  <a:srgbClr val="92D050"/>
                </a:solidFill>
              </a:rPr>
              <a:t>95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Americium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Np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Neptunium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Alpha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614750" y="3067842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93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484906" y="2491673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343500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ta decay - Wikipedia">
            <a:extLst>
              <a:ext uri="{FF2B5EF4-FFF2-40B4-BE49-F238E27FC236}">
                <a16:creationId xmlns:a16="http://schemas.microsoft.com/office/drawing/2014/main" id="{77179289-F237-8841-A158-5BC5D7BF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03" y="305498"/>
            <a:ext cx="8430794" cy="57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B41EE3-672F-D547-8361-353C7905809B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3DE99C-76AE-E009-8BF4-965EF4BD9EBE}"/>
              </a:ext>
            </a:extLst>
          </p:cNvPr>
          <p:cNvSpPr/>
          <p:nvPr/>
        </p:nvSpPr>
        <p:spPr>
          <a:xfrm>
            <a:off x="8987589" y="3140242"/>
            <a:ext cx="1864895" cy="3104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E9C73F-3740-54D1-8EF9-E5CB818FF854}"/>
              </a:ext>
            </a:extLst>
          </p:cNvPr>
          <p:cNvSpPr/>
          <p:nvPr/>
        </p:nvSpPr>
        <p:spPr>
          <a:xfrm>
            <a:off x="7960894" y="3492244"/>
            <a:ext cx="1864895" cy="254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E45A8-2C21-61C6-0B38-200FA7AD8B83}"/>
              </a:ext>
            </a:extLst>
          </p:cNvPr>
          <p:cNvSpPr/>
          <p:nvPr/>
        </p:nvSpPr>
        <p:spPr>
          <a:xfrm>
            <a:off x="6581607" y="4454613"/>
            <a:ext cx="1864895" cy="2097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CF8A31-AB6C-A53F-F7B4-06232B5FE345}"/>
              </a:ext>
            </a:extLst>
          </p:cNvPr>
          <p:cNvSpPr/>
          <p:nvPr/>
        </p:nvSpPr>
        <p:spPr>
          <a:xfrm>
            <a:off x="6040520" y="5105400"/>
            <a:ext cx="1864895" cy="1447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Beta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29</a:t>
            </a:r>
          </a:p>
          <a:p>
            <a:pPr algn="ctr"/>
            <a:r>
              <a:rPr lang="en-GB" sz="4000" dirty="0"/>
              <a:t>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Aluminium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Silicon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0</a:t>
            </a:r>
          </a:p>
          <a:p>
            <a:pPr algn="ctr"/>
            <a:r>
              <a:rPr lang="en-GB" sz="4000" dirty="0"/>
              <a:t>-1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beta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886146" y="3055967"/>
            <a:ext cx="625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881705" y="2288685"/>
            <a:ext cx="625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53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Beta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29</a:t>
            </a:r>
          </a:p>
          <a:p>
            <a:pPr algn="ctr"/>
            <a:r>
              <a:rPr lang="en-GB" sz="4000" dirty="0"/>
              <a:t>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Aluminium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Silicon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0</a:t>
            </a:r>
          </a:p>
          <a:p>
            <a:pPr algn="ctr"/>
            <a:r>
              <a:rPr lang="en-GB" sz="4000" dirty="0"/>
              <a:t>-1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beta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780291" y="306822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14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780290" y="236034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8151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Beta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131</a:t>
            </a:r>
          </a:p>
          <a:p>
            <a:pPr algn="ctr"/>
            <a:r>
              <a:rPr lang="en-GB" sz="4000" dirty="0"/>
              <a:t>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Iodine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Xe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Xenon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0</a:t>
            </a:r>
          </a:p>
          <a:p>
            <a:pPr algn="ctr"/>
            <a:r>
              <a:rPr lang="en-GB" sz="4000" dirty="0"/>
              <a:t>-1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beta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840415" y="3142841"/>
            <a:ext cx="478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831868" y="2452673"/>
            <a:ext cx="478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17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Beta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131</a:t>
            </a:r>
          </a:p>
          <a:p>
            <a:pPr algn="ctr"/>
            <a:r>
              <a:rPr lang="en-GB" sz="4000" dirty="0"/>
              <a:t>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Iodine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Xe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Xenon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0</a:t>
            </a:r>
          </a:p>
          <a:p>
            <a:pPr algn="ctr"/>
            <a:r>
              <a:rPr lang="en-GB" sz="4000" dirty="0"/>
              <a:t>-1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beta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605844" y="306822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54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476000" y="2424352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131</a:t>
            </a:r>
          </a:p>
        </p:txBody>
      </p:sp>
    </p:spTree>
    <p:extLst>
      <p:ext uri="{BB962C8B-B14F-4D97-AF65-F5344CB8AC3E}">
        <p14:creationId xmlns:p14="http://schemas.microsoft.com/office/powerpoint/2010/main" val="252527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Beta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137</a:t>
            </a:r>
          </a:p>
          <a:p>
            <a:pPr algn="ctr"/>
            <a:r>
              <a:rPr lang="en-GB" sz="4000" dirty="0"/>
              <a:t>56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790186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Ba(m)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335429" y="3899350"/>
            <a:ext cx="185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‘excited’ (meta-stable) barium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Ba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6920748" y="3905856"/>
            <a:ext cx="1698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Barium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0</a:t>
            </a:r>
          </a:p>
          <a:p>
            <a:pPr algn="ctr"/>
            <a:r>
              <a:rPr lang="en-GB" sz="4000" dirty="0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73158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>
                <a:latin typeface="Garamond" panose="02020404030301010803" pitchFamily="18" charset="0"/>
              </a:rPr>
              <a:t>γ</a:t>
            </a:r>
            <a:endParaRPr lang="en-GB" sz="4000" dirty="0"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gamma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355261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605844" y="306822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56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476000" y="2424352"/>
            <a:ext cx="96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137</a:t>
            </a:r>
          </a:p>
        </p:txBody>
      </p:sp>
    </p:spTree>
    <p:extLst>
      <p:ext uri="{BB962C8B-B14F-4D97-AF65-F5344CB8AC3E}">
        <p14:creationId xmlns:p14="http://schemas.microsoft.com/office/powerpoint/2010/main" val="36133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560E50-1522-BA49-80D0-88216E27A2D7}"/>
              </a:ext>
            </a:extLst>
          </p:cNvPr>
          <p:cNvSpPr/>
          <p:nvPr/>
        </p:nvSpPr>
        <p:spPr>
          <a:xfrm>
            <a:off x="1576038" y="2043564"/>
            <a:ext cx="90399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type of radiation from a radioactive substance is negatively charge?</a:t>
            </a:r>
          </a:p>
          <a:p>
            <a:pPr algn="ctr"/>
            <a:r>
              <a:rPr lang="en-GB" sz="3200" dirty="0"/>
              <a:t>Where does this charge come from?</a:t>
            </a:r>
          </a:p>
          <a:p>
            <a:br>
              <a:rPr lang="en-GB" sz="3200" dirty="0"/>
            </a:br>
            <a:endParaRPr lang="en-GB" sz="3200" dirty="0">
              <a:solidFill>
                <a:srgbClr val="231F20"/>
              </a:solidFill>
              <a:latin typeface="ReithSans"/>
            </a:endParaRPr>
          </a:p>
          <a:p>
            <a:pPr algn="ctr"/>
            <a:r>
              <a:rPr lang="en-GB" sz="3200" dirty="0">
                <a:solidFill>
                  <a:srgbClr val="231F20"/>
                </a:solidFill>
                <a:latin typeface="ReithSans"/>
              </a:rPr>
              <a:t>Alpha</a:t>
            </a:r>
          </a:p>
          <a:p>
            <a:pPr algn="ctr"/>
            <a:r>
              <a:rPr lang="en-GB" sz="3200" dirty="0">
                <a:solidFill>
                  <a:srgbClr val="231F20"/>
                </a:solidFill>
                <a:latin typeface="ReithSans"/>
              </a:rPr>
              <a:t>Gamma</a:t>
            </a:r>
          </a:p>
          <a:p>
            <a:pPr algn="ctr"/>
            <a:r>
              <a:rPr lang="en-GB" sz="3200" b="1" dirty="0">
                <a:solidFill>
                  <a:srgbClr val="92D050"/>
                </a:solidFill>
                <a:latin typeface="ReithSans"/>
              </a:rPr>
              <a:t>Beta</a:t>
            </a:r>
            <a:endParaRPr lang="en-GB" sz="3200" b="1" i="0" dirty="0">
              <a:solidFill>
                <a:srgbClr val="92D050"/>
              </a:solidFill>
              <a:effectLst/>
              <a:latin typeface="Reith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7EDAB-2927-A743-AE31-61266C29A45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55196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472655"/>
            <a:ext cx="50589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Use symbols </a:t>
            </a:r>
            <a:r>
              <a:rPr lang="en-GB" sz="2400" dirty="0"/>
              <a:t>to represent alpha and beta particles</a:t>
            </a:r>
          </a:p>
          <a:p>
            <a:endParaRPr lang="en-GB" sz="2400" dirty="0"/>
          </a:p>
          <a:p>
            <a:r>
              <a:rPr lang="en-GB" sz="2400" dirty="0"/>
              <a:t>Describe alpha and beta decay using </a:t>
            </a:r>
            <a:r>
              <a:rPr lang="en-GB" sz="2400" b="1" dirty="0">
                <a:solidFill>
                  <a:srgbClr val="00B0F0"/>
                </a:solidFill>
              </a:rPr>
              <a:t>equations</a:t>
            </a:r>
          </a:p>
          <a:p>
            <a:endParaRPr lang="en-GB" sz="2400" dirty="0"/>
          </a:p>
          <a:p>
            <a:r>
              <a:rPr lang="en-GB" sz="2400" dirty="0"/>
              <a:t>Explain why alpha and beta decay </a:t>
            </a:r>
            <a:r>
              <a:rPr lang="en-GB" sz="2400" b="1" dirty="0">
                <a:solidFill>
                  <a:srgbClr val="00B0F0"/>
                </a:solidFill>
              </a:rPr>
              <a:t>cause changes </a:t>
            </a:r>
            <a:r>
              <a:rPr lang="en-GB" sz="2400" dirty="0"/>
              <a:t>to the nucleus of atoms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00B0F0"/>
                </a:solidFill>
              </a:rPr>
              <a:t>Apply knowledge </a:t>
            </a:r>
            <a:r>
              <a:rPr lang="en-GB" sz="2400" dirty="0"/>
              <a:t>of radioactivity to explain why gamma emission does not lead to change in the nucleus mass and proton number</a:t>
            </a:r>
          </a:p>
          <a:p>
            <a:br>
              <a:rPr lang="en-GB" sz="2400" dirty="0"/>
            </a:b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Nuclear equations</a:t>
            </a:r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9140945C-14FE-0471-181C-7819826DA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pha decay - Energy Education">
            <a:extLst>
              <a:ext uri="{FF2B5EF4-FFF2-40B4-BE49-F238E27FC236}">
                <a16:creationId xmlns:a16="http://schemas.microsoft.com/office/drawing/2014/main" id="{C7817685-17B3-4149-A115-FACEC690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72" y="217714"/>
            <a:ext cx="9504282" cy="59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22036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8663787-8F00-C94C-BF19-2C0A65C9B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886" y="3200400"/>
            <a:ext cx="27686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363462" y="703623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166642" y="2129060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5692372" y="24840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B5670-F20A-C64D-B1EA-7B23752C8A2D}"/>
              </a:ext>
            </a:extLst>
          </p:cNvPr>
          <p:cNvSpPr/>
          <p:nvPr/>
        </p:nvSpPr>
        <p:spPr>
          <a:xfrm>
            <a:off x="2280483" y="1653101"/>
            <a:ext cx="2596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mass number = protons + neutrons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F709E-98F2-B940-8051-3816B8006F10}"/>
              </a:ext>
            </a:extLst>
          </p:cNvPr>
          <p:cNvSpPr/>
          <p:nvPr/>
        </p:nvSpPr>
        <p:spPr>
          <a:xfrm>
            <a:off x="2415618" y="3200400"/>
            <a:ext cx="2596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atomic number = protons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F41765A-478C-084F-99B3-99CD349165B6}"/>
              </a:ext>
            </a:extLst>
          </p:cNvPr>
          <p:cNvSpPr/>
          <p:nvPr/>
        </p:nvSpPr>
        <p:spPr>
          <a:xfrm rot="19707361">
            <a:off x="5052991" y="3170382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F3B3F8D-500E-D74F-8F16-093664985AEF}"/>
              </a:ext>
            </a:extLst>
          </p:cNvPr>
          <p:cNvSpPr/>
          <p:nvPr/>
        </p:nvSpPr>
        <p:spPr>
          <a:xfrm rot="1596388">
            <a:off x="4998638" y="2029366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363462" y="703623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226</a:t>
            </a:r>
          </a:p>
          <a:p>
            <a:pPr algn="ctr"/>
            <a:r>
              <a:rPr lang="en-GB" sz="4000" dirty="0"/>
              <a:t>88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679716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7184701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Alpha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8251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226</a:t>
            </a:r>
          </a:p>
          <a:p>
            <a:pPr algn="ctr"/>
            <a:r>
              <a:rPr lang="en-GB" sz="4000" b="1" dirty="0">
                <a:solidFill>
                  <a:srgbClr val="92D050"/>
                </a:solidFill>
              </a:rPr>
              <a:t>88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679716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22415" y="2655896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7184701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Alpha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6887774" y="315938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176849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226</a:t>
            </a:r>
          </a:p>
          <a:p>
            <a:pPr algn="ctr"/>
            <a:r>
              <a:rPr lang="en-GB" sz="4000" dirty="0"/>
              <a:t>88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679716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5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7184701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Alpha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EEFF8-A235-4E46-A0CF-68693B89179E}"/>
              </a:ext>
            </a:extLst>
          </p:cNvPr>
          <p:cNvSpPr/>
          <p:nvPr/>
        </p:nvSpPr>
        <p:spPr>
          <a:xfrm>
            <a:off x="5832880" y="4538756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rgbClr val="92D050"/>
                </a:solidFill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26275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F8BC-7227-3D48-8D8D-7D13B6A289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E4B23-C82C-B741-B4D1-8DB20CE4D981}"/>
              </a:ext>
            </a:extLst>
          </p:cNvPr>
          <p:cNvSpPr/>
          <p:nvPr/>
        </p:nvSpPr>
        <p:spPr>
          <a:xfrm>
            <a:off x="1582206" y="683140"/>
            <a:ext cx="94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Decay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A412-A73F-F941-93BB-657499450487}"/>
              </a:ext>
            </a:extLst>
          </p:cNvPr>
          <p:cNvSpPr/>
          <p:nvPr/>
        </p:nvSpPr>
        <p:spPr>
          <a:xfrm>
            <a:off x="598128" y="2452673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226</a:t>
            </a:r>
          </a:p>
          <a:p>
            <a:pPr algn="ctr"/>
            <a:r>
              <a:rPr lang="en-GB" sz="4000" dirty="0"/>
              <a:t>88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D65C7-944E-9740-BBB9-D096D2EB4A64}"/>
              </a:ext>
            </a:extLst>
          </p:cNvPr>
          <p:cNvSpPr/>
          <p:nvPr/>
        </p:nvSpPr>
        <p:spPr>
          <a:xfrm>
            <a:off x="1335430" y="2788898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C2A86-7BCC-554D-83BD-97AF869B5E68}"/>
              </a:ext>
            </a:extLst>
          </p:cNvPr>
          <p:cNvSpPr/>
          <p:nvPr/>
        </p:nvSpPr>
        <p:spPr>
          <a:xfrm>
            <a:off x="1679716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7136A-1A46-CD4A-BF00-429421185A80}"/>
              </a:ext>
            </a:extLst>
          </p:cNvPr>
          <p:cNvSpPr/>
          <p:nvPr/>
        </p:nvSpPr>
        <p:spPr>
          <a:xfrm>
            <a:off x="6840414" y="2612123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D00F-1BFA-EA4C-BBAA-E47935AF64EB}"/>
              </a:ext>
            </a:extLst>
          </p:cNvPr>
          <p:cNvSpPr/>
          <p:nvPr/>
        </p:nvSpPr>
        <p:spPr>
          <a:xfrm>
            <a:off x="7184701" y="3881504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Radon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30A21-8785-3149-8D27-9E411412F3B7}"/>
              </a:ext>
            </a:extLst>
          </p:cNvPr>
          <p:cNvSpPr/>
          <p:nvPr/>
        </p:nvSpPr>
        <p:spPr>
          <a:xfrm>
            <a:off x="9057602" y="2470519"/>
            <a:ext cx="1858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</a:p>
          <a:p>
            <a:pPr algn="ctr"/>
            <a:r>
              <a:rPr lang="en-GB" sz="4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53D43-7B81-A347-8922-ABB7C889B255}"/>
              </a:ext>
            </a:extLst>
          </p:cNvPr>
          <p:cNvSpPr/>
          <p:nvPr/>
        </p:nvSpPr>
        <p:spPr>
          <a:xfrm>
            <a:off x="9555421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833C-3F61-514A-AACC-06CEB37C09BB}"/>
              </a:ext>
            </a:extLst>
          </p:cNvPr>
          <p:cNvSpPr/>
          <p:nvPr/>
        </p:nvSpPr>
        <p:spPr>
          <a:xfrm>
            <a:off x="9899707" y="3899350"/>
            <a:ext cx="117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Alpha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7328DB-9B37-C74E-982A-178B57797D94}"/>
              </a:ext>
            </a:extLst>
          </p:cNvPr>
          <p:cNvSpPr/>
          <p:nvPr/>
        </p:nvSpPr>
        <p:spPr>
          <a:xfrm>
            <a:off x="2843667" y="2948624"/>
            <a:ext cx="819940" cy="3884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33B3F-BE54-E94C-AEB5-DB2C892E1C08}"/>
              </a:ext>
            </a:extLst>
          </p:cNvPr>
          <p:cNvSpPr/>
          <p:nvPr/>
        </p:nvSpPr>
        <p:spPr>
          <a:xfrm>
            <a:off x="8128247" y="2806744"/>
            <a:ext cx="185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6EAF5-8AD2-7D4D-8FBF-FB7E7E5266AB}"/>
              </a:ext>
            </a:extLst>
          </p:cNvPr>
          <p:cNvSpPr/>
          <p:nvPr/>
        </p:nvSpPr>
        <p:spPr>
          <a:xfrm>
            <a:off x="6481935" y="2301160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222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6D4502-8A94-D206-2367-990E6250C6FD}"/>
              </a:ext>
            </a:extLst>
          </p:cNvPr>
          <p:cNvSpPr/>
          <p:nvPr/>
        </p:nvSpPr>
        <p:spPr>
          <a:xfrm>
            <a:off x="6607511" y="280858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6384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399</Words>
  <Application>Microsoft Macintosh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CordiaUPC</vt:lpstr>
      <vt:lpstr>Garamond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202</cp:revision>
  <dcterms:created xsi:type="dcterms:W3CDTF">2021-05-21T15:41:32Z</dcterms:created>
  <dcterms:modified xsi:type="dcterms:W3CDTF">2022-08-24T09:32:58Z</dcterms:modified>
</cp:coreProperties>
</file>