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257" r:id="rId2"/>
    <p:sldId id="259" r:id="rId3"/>
    <p:sldId id="258" r:id="rId4"/>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A2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36"/>
    <p:restoredTop sz="96405"/>
  </p:normalViewPr>
  <p:slideViewPr>
    <p:cSldViewPr snapToGrid="0" snapToObjects="1">
      <p:cViewPr>
        <p:scale>
          <a:sx n="110" d="100"/>
          <a:sy n="110" d="100"/>
        </p:scale>
        <p:origin x="220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notesMaster" Target="notesMasters/notesMaster1.xml"/><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7706AE-DE1A-1541-84A6-749C272C0DDB}" type="datetimeFigureOut">
              <a:rPr lang="en-US" smtClean="0"/>
              <a:t>11/20/18</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BB1595-6957-3C44-8D0B-2BDFC33EF1A8}" type="slidenum">
              <a:rPr lang="en-US" smtClean="0"/>
              <a:t>‹#›</a:t>
            </a:fld>
            <a:endParaRPr lang="en-US"/>
          </a:p>
        </p:txBody>
      </p:sp>
    </p:spTree>
    <p:extLst>
      <p:ext uri="{BB962C8B-B14F-4D97-AF65-F5344CB8AC3E}">
        <p14:creationId xmlns:p14="http://schemas.microsoft.com/office/powerpoint/2010/main" val="403216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0613" y="1143000"/>
            <a:ext cx="213677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629907-7E8F-4848-9F13-545BE661B045}" type="slidenum">
              <a:rPr lang="en-US" smtClean="0"/>
              <a:t>1</a:t>
            </a:fld>
            <a:endParaRPr lang="en-US"/>
          </a:p>
        </p:txBody>
      </p:sp>
    </p:spTree>
    <p:extLst>
      <p:ext uri="{BB962C8B-B14F-4D97-AF65-F5344CB8AC3E}">
        <p14:creationId xmlns:p14="http://schemas.microsoft.com/office/powerpoint/2010/main" val="27061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0613" y="1143000"/>
            <a:ext cx="213677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629907-7E8F-4848-9F13-545BE661B045}" type="slidenum">
              <a:rPr lang="en-US" smtClean="0"/>
              <a:t>2</a:t>
            </a:fld>
            <a:endParaRPr lang="en-US"/>
          </a:p>
        </p:txBody>
      </p:sp>
    </p:spTree>
    <p:extLst>
      <p:ext uri="{BB962C8B-B14F-4D97-AF65-F5344CB8AC3E}">
        <p14:creationId xmlns:p14="http://schemas.microsoft.com/office/powerpoint/2010/main" val="151806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0613" y="1143000"/>
            <a:ext cx="213677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629907-7E8F-4848-9F13-545BE661B045}" type="slidenum">
              <a:rPr lang="en-US" smtClean="0"/>
              <a:t>3</a:t>
            </a:fld>
            <a:endParaRPr lang="en-US"/>
          </a:p>
        </p:txBody>
      </p:sp>
    </p:spTree>
    <p:extLst>
      <p:ext uri="{BB962C8B-B14F-4D97-AF65-F5344CB8AC3E}">
        <p14:creationId xmlns:p14="http://schemas.microsoft.com/office/powerpoint/2010/main" val="1303639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15D316-DA6D-284E-A458-A44DD1407708}" type="datetimeFigureOut">
              <a:rPr lang="en-US" smtClean="0"/>
              <a:t>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436172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15D316-DA6D-284E-A458-A44DD1407708}" type="datetimeFigureOut">
              <a:rPr lang="en-US" smtClean="0"/>
              <a:t>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106393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15D316-DA6D-284E-A458-A44DD1407708}" type="datetimeFigureOut">
              <a:rPr lang="en-US" smtClean="0"/>
              <a:t>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87797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15D316-DA6D-284E-A458-A44DD1407708}" type="datetimeFigureOut">
              <a:rPr lang="en-US" smtClean="0"/>
              <a:t>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382343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5D316-DA6D-284E-A458-A44DD1407708}" type="datetimeFigureOut">
              <a:rPr lang="en-US" smtClean="0"/>
              <a:t>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572472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15D316-DA6D-284E-A458-A44DD1407708}" type="datetimeFigureOut">
              <a:rPr lang="en-US" smtClean="0"/>
              <a:t>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614135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15D316-DA6D-284E-A458-A44DD1407708}" type="datetimeFigureOut">
              <a:rPr lang="en-US" smtClean="0"/>
              <a:t>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766894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15D316-DA6D-284E-A458-A44DD1407708}" type="datetimeFigureOut">
              <a:rPr lang="en-US" smtClean="0"/>
              <a:t>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791452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5D316-DA6D-284E-A458-A44DD1407708}" type="datetimeFigureOut">
              <a:rPr lang="en-US" smtClean="0"/>
              <a:t>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436189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B15D316-DA6D-284E-A458-A44DD1407708}" type="datetimeFigureOut">
              <a:rPr lang="en-US" smtClean="0"/>
              <a:t>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670230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B15D316-DA6D-284E-A458-A44DD1407708}" type="datetimeFigureOut">
              <a:rPr lang="en-US" smtClean="0"/>
              <a:t>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8103560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B15D316-DA6D-284E-A458-A44DD1407708}" type="datetimeFigureOut">
              <a:rPr lang="en-US" smtClean="0"/>
              <a:t>11/20/18</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B178AF0-1013-D841-8B3B-C6B2497E9E94}" type="slidenum">
              <a:rPr lang="en-US" smtClean="0"/>
              <a:t>‹#›</a:t>
            </a:fld>
            <a:endParaRPr lang="en-US"/>
          </a:p>
        </p:txBody>
      </p:sp>
    </p:spTree>
    <p:extLst>
      <p:ext uri="{BB962C8B-B14F-4D97-AF65-F5344CB8AC3E}">
        <p14:creationId xmlns:p14="http://schemas.microsoft.com/office/powerpoint/2010/main" val="638508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tiff"/><Relationship Id="rId5" Type="http://schemas.openxmlformats.org/officeDocument/2006/relationships/image" Target="../media/image3.tiff"/><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9.jpg"/><Relationship Id="rId6"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39906" y="9555021"/>
            <a:ext cx="4178191" cy="249299"/>
          </a:xfrm>
          <a:prstGeom prst="rect">
            <a:avLst/>
          </a:prstGeom>
        </p:spPr>
        <p:txBody>
          <a:bodyPr wrap="square">
            <a:spAutoFit/>
          </a:bodyPr>
          <a:lstStyle/>
          <a:p>
            <a:pPr algn="ctr">
              <a:tabLst>
                <a:tab pos="2541404" algn="ctr"/>
                <a:tab pos="5082810" algn="r"/>
                <a:tab pos="2305502" algn="l"/>
                <a:tab pos="2541404" algn="ctr"/>
                <a:tab pos="5082810" algn="r"/>
              </a:tabLst>
            </a:pPr>
            <a:r>
              <a:rPr lang="en-US" sz="1020" dirty="0">
                <a:solidFill>
                  <a:srgbClr val="2FA2B4"/>
                </a:solidFill>
                <a:latin typeface="Arial Rounded MT Bold" charset="0"/>
                <a:ea typeface="ＭＳ 明朝" charset="-128"/>
                <a:cs typeface="Times New Roman" charset="0"/>
              </a:rPr>
              <a:t>Developing Experts Ltd. Copyright 2018 All rights reserved.</a:t>
            </a:r>
            <a:endParaRPr lang="en-US" sz="1020" dirty="0">
              <a:solidFill>
                <a:srgbClr val="2FA2B4"/>
              </a:solidFill>
              <a:latin typeface="Cambria" charset="0"/>
              <a:ea typeface="ＭＳ 明朝" charset="-128"/>
              <a:cs typeface="Times New Roman" charset="0"/>
            </a:endParaRPr>
          </a:p>
        </p:txBody>
      </p:sp>
      <p:sp>
        <p:nvSpPr>
          <p:cNvPr id="15" name="Rectangle 3"/>
          <p:cNvSpPr>
            <a:spLocks noChangeArrowheads="1"/>
          </p:cNvSpPr>
          <p:nvPr/>
        </p:nvSpPr>
        <p:spPr bwMode="auto">
          <a:xfrm>
            <a:off x="252666" y="1595387"/>
            <a:ext cx="6352670" cy="639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200" b="1" dirty="0" smtClean="0">
                <a:solidFill>
                  <a:srgbClr val="2FA2B4"/>
                </a:solidFill>
                <a:latin typeface="Arial Rounded MT Bold" charset="0"/>
                <a:ea typeface="Arial Rounded MT Bold" charset="0"/>
                <a:cs typeface="Arial Rounded MT Bold" charset="0"/>
              </a:rPr>
              <a:t>Cut out the facts below, identify which type of energy they are describing, and stick them into the relevant spaces in the grid provided on the next page. Add any missing pros or cons about these different types of energy in the empty spaces.</a:t>
            </a:r>
            <a:endParaRPr lang="en-US" altLang="en-US" sz="1200" dirty="0">
              <a:solidFill>
                <a:srgbClr val="2FA2B4"/>
              </a:solidFill>
              <a:latin typeface="Arial Rounded MT Bold" charset="0"/>
              <a:ea typeface="Arial Rounded MT Bold" charset="0"/>
              <a:cs typeface="Arial Rounded MT Bold" charset="0"/>
            </a:endParaRPr>
          </a:p>
        </p:txBody>
      </p:sp>
      <p:sp>
        <p:nvSpPr>
          <p:cNvPr id="17" name="Rounded Rectangle 16"/>
          <p:cNvSpPr/>
          <p:nvPr/>
        </p:nvSpPr>
        <p:spPr>
          <a:xfrm>
            <a:off x="199281" y="1621848"/>
            <a:ext cx="6459648" cy="602441"/>
          </a:xfrm>
          <a:prstGeom prst="roundRect">
            <a:avLst/>
          </a:prstGeom>
          <a:noFill/>
          <a:ln w="19050">
            <a:solidFill>
              <a:srgbClr val="2FA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8"/>
          </a:p>
        </p:txBody>
      </p:sp>
      <p:pic>
        <p:nvPicPr>
          <p:cNvPr id="59" name="Picture 58">
            <a:extLst>
              <a:ext uri="{FF2B5EF4-FFF2-40B4-BE49-F238E27FC236}">
                <a16:creationId xmlns:a16="http://schemas.microsoft.com/office/drawing/2014/main" xmlns="" id="{7E3E68C4-6E3D-5D43-B0C8-9C530BCE11CE}"/>
              </a:ext>
            </a:extLst>
          </p:cNvPr>
          <p:cNvPicPr>
            <a:picLocks noChangeAspect="1"/>
          </p:cNvPicPr>
          <p:nvPr/>
        </p:nvPicPr>
        <p:blipFill>
          <a:blip r:embed="rId3">
            <a:alphaModFix amt="15000"/>
          </a:blip>
          <a:stretch>
            <a:fillRect/>
          </a:stretch>
        </p:blipFill>
        <p:spPr>
          <a:xfrm>
            <a:off x="4887563" y="2651586"/>
            <a:ext cx="1905000" cy="1435100"/>
          </a:xfrm>
          <a:prstGeom prst="rect">
            <a:avLst/>
          </a:prstGeom>
        </p:spPr>
      </p:pic>
      <p:pic>
        <p:nvPicPr>
          <p:cNvPr id="60" name="Picture 59">
            <a:extLst>
              <a:ext uri="{FF2B5EF4-FFF2-40B4-BE49-F238E27FC236}">
                <a16:creationId xmlns:a16="http://schemas.microsoft.com/office/drawing/2014/main" xmlns="" id="{AE5FCF6C-9367-7845-899A-2F0966A39BB1}"/>
              </a:ext>
            </a:extLst>
          </p:cNvPr>
          <p:cNvPicPr>
            <a:picLocks noChangeAspect="1"/>
          </p:cNvPicPr>
          <p:nvPr/>
        </p:nvPicPr>
        <p:blipFill>
          <a:blip r:embed="rId4">
            <a:alphaModFix amt="15000"/>
          </a:blip>
          <a:stretch>
            <a:fillRect/>
          </a:stretch>
        </p:blipFill>
        <p:spPr>
          <a:xfrm>
            <a:off x="268506" y="8228787"/>
            <a:ext cx="1663700" cy="990600"/>
          </a:xfrm>
          <a:prstGeom prst="rect">
            <a:avLst/>
          </a:prstGeom>
        </p:spPr>
      </p:pic>
      <p:pic>
        <p:nvPicPr>
          <p:cNvPr id="61" name="Picture 60">
            <a:extLst>
              <a:ext uri="{FF2B5EF4-FFF2-40B4-BE49-F238E27FC236}">
                <a16:creationId xmlns:a16="http://schemas.microsoft.com/office/drawing/2014/main" xmlns="" id="{9CAD2F75-EABA-A74C-8490-760E894D8D8E}"/>
              </a:ext>
            </a:extLst>
          </p:cNvPr>
          <p:cNvPicPr>
            <a:picLocks noChangeAspect="1"/>
          </p:cNvPicPr>
          <p:nvPr/>
        </p:nvPicPr>
        <p:blipFill>
          <a:blip r:embed="rId5">
            <a:alphaModFix amt="15000"/>
          </a:blip>
          <a:stretch>
            <a:fillRect/>
          </a:stretch>
        </p:blipFill>
        <p:spPr>
          <a:xfrm>
            <a:off x="2360511" y="3822885"/>
            <a:ext cx="1905000" cy="1905000"/>
          </a:xfrm>
          <a:prstGeom prst="rect">
            <a:avLst/>
          </a:prstGeom>
        </p:spPr>
      </p:pic>
      <p:pic>
        <p:nvPicPr>
          <p:cNvPr id="62" name="Picture 61">
            <a:extLst>
              <a:ext uri="{FF2B5EF4-FFF2-40B4-BE49-F238E27FC236}">
                <a16:creationId xmlns:a16="http://schemas.microsoft.com/office/drawing/2014/main" xmlns="" id="{596410EC-74FF-5445-87BD-CEC26584D743}"/>
              </a:ext>
            </a:extLst>
          </p:cNvPr>
          <p:cNvPicPr>
            <a:picLocks noChangeAspect="1"/>
          </p:cNvPicPr>
          <p:nvPr/>
        </p:nvPicPr>
        <p:blipFill>
          <a:blip r:embed="rId6">
            <a:alphaModFix amt="15000"/>
            <a:extLst>
              <a:ext uri="{BEBA8EAE-BF5A-486C-A8C5-ECC9F3942E4B}">
                <a14:imgProps xmlns:a14="http://schemas.microsoft.com/office/drawing/2010/main">
                  <a14:imgLayer>
                    <a14:imgEffect>
                      <a14:saturation sat="0"/>
                    </a14:imgEffect>
                  </a14:imgLayer>
                </a14:imgProps>
              </a:ext>
            </a:extLst>
          </a:blip>
          <a:stretch>
            <a:fillRect/>
          </a:stretch>
        </p:blipFill>
        <p:spPr>
          <a:xfrm>
            <a:off x="2695623" y="6101990"/>
            <a:ext cx="1524000" cy="1905000"/>
          </a:xfrm>
          <a:prstGeom prst="rect">
            <a:avLst/>
          </a:prstGeom>
        </p:spPr>
      </p:pic>
      <p:pic>
        <p:nvPicPr>
          <p:cNvPr id="63" name="Picture 62">
            <a:extLst>
              <a:ext uri="{FF2B5EF4-FFF2-40B4-BE49-F238E27FC236}">
                <a16:creationId xmlns:a16="http://schemas.microsoft.com/office/drawing/2014/main" xmlns="" id="{E751A76A-F03D-0140-AC4A-18905D956761}"/>
              </a:ext>
            </a:extLst>
          </p:cNvPr>
          <p:cNvPicPr>
            <a:picLocks noChangeAspect="1"/>
          </p:cNvPicPr>
          <p:nvPr/>
        </p:nvPicPr>
        <p:blipFill>
          <a:blip r:embed="rId7">
            <a:alphaModFix amt="15000"/>
            <a:extLst>
              <a:ext uri="{BEBA8EAE-BF5A-486C-A8C5-ECC9F3942E4B}">
                <a14:imgProps xmlns:a14="http://schemas.microsoft.com/office/drawing/2010/main">
                  <a14:imgLayer>
                    <a14:imgEffect>
                      <a14:saturation sat="0"/>
                    </a14:imgEffect>
                  </a14:imgLayer>
                </a14:imgProps>
              </a:ext>
            </a:extLst>
          </a:blip>
          <a:stretch>
            <a:fillRect/>
          </a:stretch>
        </p:blipFill>
        <p:spPr>
          <a:xfrm>
            <a:off x="163849" y="2636566"/>
            <a:ext cx="1524000" cy="1905000"/>
          </a:xfrm>
          <a:prstGeom prst="rect">
            <a:avLst/>
          </a:prstGeom>
        </p:spPr>
      </p:pic>
      <p:sp>
        <p:nvSpPr>
          <p:cNvPr id="9" name="TextBox 8">
            <a:extLst>
              <a:ext uri="{FF2B5EF4-FFF2-40B4-BE49-F238E27FC236}">
                <a16:creationId xmlns:a16="http://schemas.microsoft.com/office/drawing/2014/main" xmlns="" id="{77582625-ADD8-8F4B-A8B3-DC2B054DFEAE}"/>
              </a:ext>
            </a:extLst>
          </p:cNvPr>
          <p:cNvSpPr txBox="1"/>
          <p:nvPr/>
        </p:nvSpPr>
        <p:spPr>
          <a:xfrm>
            <a:off x="507260" y="2827316"/>
            <a:ext cx="2551200" cy="1169551"/>
          </a:xfrm>
          <a:prstGeom prst="rect">
            <a:avLst/>
          </a:prstGeom>
          <a:noFill/>
        </p:spPr>
        <p:txBody>
          <a:bodyPr wrap="square" rtlCol="0">
            <a:spAutoFit/>
          </a:bodyPr>
          <a:lstStyle/>
          <a:p>
            <a:pPr algn="ctr"/>
            <a:r>
              <a:rPr lang="en-GB" sz="1400" dirty="0">
                <a:solidFill>
                  <a:srgbClr val="2FA2B4"/>
                </a:solidFill>
                <a:latin typeface="Arial Rounded MT Bold" panose="020F0704030504030204" pitchFamily="34" charset="77"/>
              </a:rPr>
              <a:t>Only certain parts of the world have the right kind of rocks needed near the surface to produce enough thermal energy.</a:t>
            </a:r>
          </a:p>
        </p:txBody>
      </p:sp>
      <p:sp>
        <p:nvSpPr>
          <p:cNvPr id="51" name="Rounded Rectangle 50">
            <a:extLst>
              <a:ext uri="{FF2B5EF4-FFF2-40B4-BE49-F238E27FC236}">
                <a16:creationId xmlns:a16="http://schemas.microsoft.com/office/drawing/2014/main" xmlns="" id="{610F8B20-7451-9E4B-9403-D3FC41BB494C}"/>
              </a:ext>
            </a:extLst>
          </p:cNvPr>
          <p:cNvSpPr/>
          <p:nvPr/>
        </p:nvSpPr>
        <p:spPr>
          <a:xfrm>
            <a:off x="538460" y="2741491"/>
            <a:ext cx="2520000" cy="1296000"/>
          </a:xfrm>
          <a:prstGeom prst="roundRect">
            <a:avLst/>
          </a:prstGeom>
          <a:noFill/>
          <a:ln>
            <a:solidFill>
              <a:srgbClr val="2FA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xmlns="" id="{8E6D799B-4776-0E44-8B21-6EB21BB45EDE}"/>
              </a:ext>
            </a:extLst>
          </p:cNvPr>
          <p:cNvSpPr/>
          <p:nvPr/>
        </p:nvSpPr>
        <p:spPr>
          <a:xfrm>
            <a:off x="3851746" y="2885015"/>
            <a:ext cx="2440040" cy="1092607"/>
          </a:xfrm>
          <a:prstGeom prst="rect">
            <a:avLst/>
          </a:prstGeom>
        </p:spPr>
        <p:txBody>
          <a:bodyPr wrap="square">
            <a:spAutoFit/>
          </a:bodyPr>
          <a:lstStyle/>
          <a:p>
            <a:pPr algn="ctr">
              <a:spcAft>
                <a:spcPts val="0"/>
              </a:spcAft>
            </a:pPr>
            <a:r>
              <a:rPr lang="en-GB" sz="1300" dirty="0">
                <a:solidFill>
                  <a:srgbClr val="2FA2B4"/>
                </a:solidFill>
                <a:latin typeface="Arial Rounded MT Bold" panose="020F0704030504030204" pitchFamily="34" charset="77"/>
                <a:ea typeface="Calibri" panose="020F0502020204030204" pitchFamily="34" charset="0"/>
                <a:cs typeface="Times New Roman" panose="02020603050405020304" pitchFamily="18" charset="0"/>
              </a:rPr>
              <a:t>It’s a very clean fuel because it uses what’s already there. It’s cheap and renewable, as the Earth’s core is always hot.</a:t>
            </a:r>
          </a:p>
        </p:txBody>
      </p:sp>
      <p:sp>
        <p:nvSpPr>
          <p:cNvPr id="70" name="Rounded Rectangle 69">
            <a:extLst>
              <a:ext uri="{FF2B5EF4-FFF2-40B4-BE49-F238E27FC236}">
                <a16:creationId xmlns:a16="http://schemas.microsoft.com/office/drawing/2014/main" xmlns="" id="{610F8B20-7451-9E4B-9403-D3FC41BB494C}"/>
              </a:ext>
            </a:extLst>
          </p:cNvPr>
          <p:cNvSpPr/>
          <p:nvPr/>
        </p:nvSpPr>
        <p:spPr>
          <a:xfrm>
            <a:off x="3845569" y="2764524"/>
            <a:ext cx="2473622" cy="1296000"/>
          </a:xfrm>
          <a:prstGeom prst="roundRect">
            <a:avLst/>
          </a:prstGeom>
          <a:noFill/>
          <a:ln>
            <a:solidFill>
              <a:srgbClr val="2FA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DBF76837-980A-014E-A024-BD3BC4F587AA}"/>
              </a:ext>
            </a:extLst>
          </p:cNvPr>
          <p:cNvSpPr/>
          <p:nvPr/>
        </p:nvSpPr>
        <p:spPr>
          <a:xfrm>
            <a:off x="3832602" y="7834392"/>
            <a:ext cx="2497725" cy="1384995"/>
          </a:xfrm>
          <a:prstGeom prst="rect">
            <a:avLst/>
          </a:prstGeom>
        </p:spPr>
        <p:txBody>
          <a:bodyPr wrap="square">
            <a:spAutoFit/>
          </a:bodyPr>
          <a:lstStyle/>
          <a:p>
            <a:pPr algn="ctr">
              <a:spcAft>
                <a:spcPts val="0"/>
              </a:spcAft>
            </a:pPr>
            <a:r>
              <a:rPr lang="en-GB" sz="1400" dirty="0">
                <a:solidFill>
                  <a:srgbClr val="2FA2B4"/>
                </a:solidFill>
                <a:latin typeface="Arial Rounded MT Bold" panose="020F0704030504030204" pitchFamily="34" charset="77"/>
                <a:ea typeface="Calibri" panose="020F0502020204030204" pitchFamily="34" charset="0"/>
                <a:cs typeface="Times New Roman" panose="02020603050405020304" pitchFamily="18" charset="0"/>
              </a:rPr>
              <a:t>Produces </a:t>
            </a:r>
            <a:r>
              <a:rPr lang="en-GB" sz="1400" dirty="0" smtClean="0">
                <a:solidFill>
                  <a:srgbClr val="2FA2B4"/>
                </a:solidFill>
                <a:latin typeface="Arial Rounded MT Bold" panose="020F0704030504030204" pitchFamily="34" charset="77"/>
                <a:ea typeface="Calibri" panose="020F0502020204030204" pitchFamily="34" charset="0"/>
                <a:cs typeface="Times New Roman" panose="02020603050405020304" pitchFamily="18" charset="0"/>
              </a:rPr>
              <a:t>no</a:t>
            </a:r>
          </a:p>
          <a:p>
            <a:pPr algn="ctr">
              <a:spcAft>
                <a:spcPts val="0"/>
              </a:spcAft>
            </a:pPr>
            <a:r>
              <a:rPr lang="en-GB" sz="1400" dirty="0" smtClean="0">
                <a:solidFill>
                  <a:srgbClr val="2FA2B4"/>
                </a:solidFill>
                <a:latin typeface="Arial Rounded MT Bold" panose="020F0704030504030204" pitchFamily="34" charset="77"/>
                <a:ea typeface="Calibri" panose="020F0502020204030204" pitchFamily="34" charset="0"/>
                <a:cs typeface="Times New Roman" panose="02020603050405020304" pitchFamily="18" charset="0"/>
              </a:rPr>
              <a:t>climate-changing </a:t>
            </a:r>
            <a:r>
              <a:rPr lang="en-GB" sz="1400" dirty="0">
                <a:solidFill>
                  <a:srgbClr val="2FA2B4"/>
                </a:solidFill>
                <a:latin typeface="Arial Rounded MT Bold" panose="020F0704030504030204" pitchFamily="34" charset="77"/>
                <a:ea typeface="Calibri" panose="020F0502020204030204" pitchFamily="34" charset="0"/>
                <a:cs typeface="Times New Roman" panose="02020603050405020304" pitchFamily="18" charset="0"/>
              </a:rPr>
              <a:t>harmful gases. Compared to coal and gas, there are adequate supplies for the medium term.</a:t>
            </a:r>
          </a:p>
        </p:txBody>
      </p:sp>
      <p:sp>
        <p:nvSpPr>
          <p:cNvPr id="72" name="Rounded Rectangle 71">
            <a:extLst>
              <a:ext uri="{FF2B5EF4-FFF2-40B4-BE49-F238E27FC236}">
                <a16:creationId xmlns:a16="http://schemas.microsoft.com/office/drawing/2014/main" xmlns="" id="{610F8B20-7451-9E4B-9403-D3FC41BB494C}"/>
              </a:ext>
            </a:extLst>
          </p:cNvPr>
          <p:cNvSpPr/>
          <p:nvPr/>
        </p:nvSpPr>
        <p:spPr>
          <a:xfrm>
            <a:off x="3821465" y="7841095"/>
            <a:ext cx="2520000" cy="1296000"/>
          </a:xfrm>
          <a:prstGeom prst="roundRect">
            <a:avLst/>
          </a:prstGeom>
          <a:noFill/>
          <a:ln>
            <a:solidFill>
              <a:srgbClr val="2FA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xmlns="" id="{1B4C4F79-C37A-C149-941F-E2E820D84D75}"/>
              </a:ext>
            </a:extLst>
          </p:cNvPr>
          <p:cNvSpPr txBox="1"/>
          <p:nvPr/>
        </p:nvSpPr>
        <p:spPr>
          <a:xfrm>
            <a:off x="3845569" y="4488937"/>
            <a:ext cx="2430684" cy="1218796"/>
          </a:xfrm>
          <a:prstGeom prst="rect">
            <a:avLst/>
          </a:prstGeom>
          <a:noFill/>
        </p:spPr>
        <p:txBody>
          <a:bodyPr wrap="square" rtlCol="0" anchor="ctr">
            <a:spAutoFit/>
          </a:bodyPr>
          <a:lstStyle/>
          <a:p>
            <a:pPr algn="ctr"/>
            <a:r>
              <a:rPr lang="en-GB" sz="1050" dirty="0" smtClean="0">
                <a:solidFill>
                  <a:srgbClr val="2FA2B4"/>
                </a:solidFill>
                <a:latin typeface="Arial Rounded MT Bold" panose="020F0704030504030204" pitchFamily="34" charset="77"/>
              </a:rPr>
              <a:t>Non-renewable, with </a:t>
            </a:r>
            <a:r>
              <a:rPr lang="en-GB" sz="1050" dirty="0">
                <a:solidFill>
                  <a:srgbClr val="2FA2B4"/>
                </a:solidFill>
                <a:latin typeface="Arial Rounded MT Bold" panose="020F0704030504030204" pitchFamily="34" charset="77"/>
              </a:rPr>
              <a:t>the exception of coal, most fossil fuels are running out fast (and coal will too eventually). They release a lot of carbon dioxide when </a:t>
            </a:r>
            <a:r>
              <a:rPr lang="en-GB" sz="1050" dirty="0" smtClean="0">
                <a:solidFill>
                  <a:srgbClr val="2FA2B4"/>
                </a:solidFill>
                <a:latin typeface="Arial Rounded MT Bold" panose="020F0704030504030204" pitchFamily="34" charset="77"/>
              </a:rPr>
              <a:t>burned, </a:t>
            </a:r>
            <a:r>
              <a:rPr lang="en-GB" sz="1050" dirty="0">
                <a:solidFill>
                  <a:srgbClr val="2FA2B4"/>
                </a:solidFill>
                <a:latin typeface="Arial Rounded MT Bold" panose="020F0704030504030204" pitchFamily="34" charset="77"/>
              </a:rPr>
              <a:t>which contributes to climate change.</a:t>
            </a:r>
          </a:p>
        </p:txBody>
      </p:sp>
      <p:sp>
        <p:nvSpPr>
          <p:cNvPr id="73" name="Rounded Rectangle 72">
            <a:extLst>
              <a:ext uri="{FF2B5EF4-FFF2-40B4-BE49-F238E27FC236}">
                <a16:creationId xmlns:a16="http://schemas.microsoft.com/office/drawing/2014/main" xmlns="" id="{610F8B20-7451-9E4B-9403-D3FC41BB494C}"/>
              </a:ext>
            </a:extLst>
          </p:cNvPr>
          <p:cNvSpPr/>
          <p:nvPr/>
        </p:nvSpPr>
        <p:spPr>
          <a:xfrm>
            <a:off x="3865864" y="4455675"/>
            <a:ext cx="2433243" cy="1296000"/>
          </a:xfrm>
          <a:prstGeom prst="roundRect">
            <a:avLst/>
          </a:prstGeom>
          <a:noFill/>
          <a:ln>
            <a:solidFill>
              <a:srgbClr val="2FA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CE789DF8-BD11-AA4B-A073-8312E893AF5F}"/>
              </a:ext>
            </a:extLst>
          </p:cNvPr>
          <p:cNvSpPr/>
          <p:nvPr/>
        </p:nvSpPr>
        <p:spPr>
          <a:xfrm>
            <a:off x="582800" y="6249674"/>
            <a:ext cx="2475660" cy="1169551"/>
          </a:xfrm>
          <a:prstGeom prst="rect">
            <a:avLst/>
          </a:prstGeom>
        </p:spPr>
        <p:txBody>
          <a:bodyPr wrap="square">
            <a:spAutoFit/>
          </a:bodyPr>
          <a:lstStyle/>
          <a:p>
            <a:pPr algn="ctr"/>
            <a:r>
              <a:rPr lang="en-GB" sz="1400" dirty="0">
                <a:solidFill>
                  <a:srgbClr val="2FA2B4"/>
                </a:solidFill>
                <a:latin typeface="Arial Rounded MT Bold" panose="020F0704030504030204" pitchFamily="34" charset="77"/>
              </a:rPr>
              <a:t>It’s a clean and renewable energy source. Dams can prevent downstream areas from flooding.</a:t>
            </a:r>
          </a:p>
        </p:txBody>
      </p:sp>
      <p:sp>
        <p:nvSpPr>
          <p:cNvPr id="74" name="Rounded Rectangle 73">
            <a:extLst>
              <a:ext uri="{FF2B5EF4-FFF2-40B4-BE49-F238E27FC236}">
                <a16:creationId xmlns:a16="http://schemas.microsoft.com/office/drawing/2014/main" xmlns="" id="{610F8B20-7451-9E4B-9403-D3FC41BB494C}"/>
              </a:ext>
            </a:extLst>
          </p:cNvPr>
          <p:cNvSpPr/>
          <p:nvPr/>
        </p:nvSpPr>
        <p:spPr>
          <a:xfrm>
            <a:off x="538460" y="6183048"/>
            <a:ext cx="2520000" cy="1296000"/>
          </a:xfrm>
          <a:prstGeom prst="roundRect">
            <a:avLst/>
          </a:prstGeom>
          <a:noFill/>
          <a:ln>
            <a:solidFill>
              <a:srgbClr val="2FA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xmlns="" id="{AFDC5C7E-5509-A149-A7CA-A312F3990B7F}"/>
              </a:ext>
            </a:extLst>
          </p:cNvPr>
          <p:cNvSpPr/>
          <p:nvPr/>
        </p:nvSpPr>
        <p:spPr>
          <a:xfrm>
            <a:off x="3811087" y="6214280"/>
            <a:ext cx="2521359" cy="1169551"/>
          </a:xfrm>
          <a:prstGeom prst="rect">
            <a:avLst/>
          </a:prstGeom>
        </p:spPr>
        <p:txBody>
          <a:bodyPr wrap="square">
            <a:spAutoFit/>
          </a:bodyPr>
          <a:lstStyle/>
          <a:p>
            <a:pPr algn="ctr">
              <a:spcAft>
                <a:spcPts val="0"/>
              </a:spcAft>
            </a:pPr>
            <a:r>
              <a:rPr lang="en-GB" sz="1400" dirty="0">
                <a:solidFill>
                  <a:srgbClr val="2FA2B4"/>
                </a:solidFill>
                <a:latin typeface="Arial Rounded MT Bold" panose="020F0704030504030204" pitchFamily="34" charset="77"/>
                <a:ea typeface="Calibri" panose="020F0502020204030204" pitchFamily="34" charset="0"/>
                <a:cs typeface="Times New Roman" panose="02020603050405020304" pitchFamily="18" charset="0"/>
              </a:rPr>
              <a:t>It’s relatively cheap and we already have all the technology needed to extract it. There are still large reserves of coal left.</a:t>
            </a:r>
          </a:p>
        </p:txBody>
      </p:sp>
      <p:sp>
        <p:nvSpPr>
          <p:cNvPr id="75" name="Rounded Rectangle 74">
            <a:extLst>
              <a:ext uri="{FF2B5EF4-FFF2-40B4-BE49-F238E27FC236}">
                <a16:creationId xmlns:a16="http://schemas.microsoft.com/office/drawing/2014/main" xmlns="" id="{610F8B20-7451-9E4B-9403-D3FC41BB494C}"/>
              </a:ext>
            </a:extLst>
          </p:cNvPr>
          <p:cNvSpPr/>
          <p:nvPr/>
        </p:nvSpPr>
        <p:spPr>
          <a:xfrm>
            <a:off x="3821465" y="6146826"/>
            <a:ext cx="2520000" cy="1296000"/>
          </a:xfrm>
          <a:prstGeom prst="roundRect">
            <a:avLst/>
          </a:prstGeom>
          <a:noFill/>
          <a:ln>
            <a:solidFill>
              <a:srgbClr val="2FA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a:extLst>
              <a:ext uri="{FF2B5EF4-FFF2-40B4-BE49-F238E27FC236}">
                <a16:creationId xmlns:a16="http://schemas.microsoft.com/office/drawing/2014/main" xmlns="" id="{610F8B20-7451-9E4B-9403-D3FC41BB494C}"/>
              </a:ext>
            </a:extLst>
          </p:cNvPr>
          <p:cNvSpPr/>
          <p:nvPr/>
        </p:nvSpPr>
        <p:spPr>
          <a:xfrm>
            <a:off x="540208" y="4384831"/>
            <a:ext cx="2520000" cy="1296000"/>
          </a:xfrm>
          <a:prstGeom prst="roundRect">
            <a:avLst/>
          </a:prstGeom>
          <a:noFill/>
          <a:ln>
            <a:solidFill>
              <a:srgbClr val="2FA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51635" y="4421235"/>
            <a:ext cx="2520000" cy="1408078"/>
          </a:xfrm>
          <a:prstGeom prst="rect">
            <a:avLst/>
          </a:prstGeom>
          <a:noFill/>
        </p:spPr>
        <p:txBody>
          <a:bodyPr wrap="square" rtlCol="0" anchor="ctr">
            <a:spAutoFit/>
          </a:bodyPr>
          <a:lstStyle/>
          <a:p>
            <a:pPr algn="ctr"/>
            <a:r>
              <a:rPr lang="en-GB" sz="950" dirty="0">
                <a:solidFill>
                  <a:srgbClr val="2FA2B4"/>
                </a:solidFill>
                <a:latin typeface="Arial Rounded MT Bold" panose="020F0704030504030204" pitchFamily="34" charset="77"/>
                <a:ea typeface="Calibri" panose="020F0502020204030204" pitchFamily="34" charset="0"/>
                <a:cs typeface="Times New Roman" panose="02020603050405020304" pitchFamily="18" charset="0"/>
              </a:rPr>
              <a:t>It’s very expensive to set up and run. It’s non-renewable. It can produce very dangerous radioactive substances that are very difficult to get rid of and are potentially a huge threat to human health unless properly stored for a long time. Waste can be used to produce nuclear weapons.</a:t>
            </a:r>
          </a:p>
          <a:p>
            <a:pPr algn="ctr"/>
            <a:endParaRPr lang="en-US" sz="950" dirty="0"/>
          </a:p>
        </p:txBody>
      </p:sp>
      <p:sp>
        <p:nvSpPr>
          <p:cNvPr id="71" name="Rounded Rectangle 70">
            <a:extLst>
              <a:ext uri="{FF2B5EF4-FFF2-40B4-BE49-F238E27FC236}">
                <a16:creationId xmlns:a16="http://schemas.microsoft.com/office/drawing/2014/main" xmlns="" id="{610F8B20-7451-9E4B-9403-D3FC41BB494C}"/>
              </a:ext>
            </a:extLst>
          </p:cNvPr>
          <p:cNvSpPr/>
          <p:nvPr/>
        </p:nvSpPr>
        <p:spPr>
          <a:xfrm>
            <a:off x="538460" y="7837963"/>
            <a:ext cx="2520000" cy="1296000"/>
          </a:xfrm>
          <a:prstGeom prst="roundRect">
            <a:avLst/>
          </a:prstGeom>
          <a:noFill/>
          <a:ln>
            <a:solidFill>
              <a:srgbClr val="2FA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30636" y="7824629"/>
            <a:ext cx="2527824" cy="1323439"/>
          </a:xfrm>
          <a:prstGeom prst="rect">
            <a:avLst/>
          </a:prstGeom>
          <a:noFill/>
        </p:spPr>
        <p:txBody>
          <a:bodyPr wrap="square" rtlCol="0">
            <a:spAutoFit/>
          </a:bodyPr>
          <a:lstStyle/>
          <a:p>
            <a:pPr algn="ctr">
              <a:spcAft>
                <a:spcPts val="0"/>
              </a:spcAft>
            </a:pPr>
            <a:r>
              <a:rPr lang="en-GB" sz="1000" dirty="0">
                <a:solidFill>
                  <a:srgbClr val="2FA2B4"/>
                </a:solidFill>
                <a:latin typeface="Arial Rounded MT Bold" panose="020F0704030504030204" pitchFamily="34" charset="77"/>
                <a:ea typeface="Calibri" panose="020F0502020204030204" pitchFamily="34" charset="0"/>
                <a:cs typeface="Times New Roman" panose="02020603050405020304" pitchFamily="18" charset="0"/>
              </a:rPr>
              <a:t>There are limited suitable sites, not always where the energy is needed. Takes up huge amounts of space, often in beautiful mountain countryside, which then gets destroyed. Blocks flow of rivers, floods large areas, can displace large numbers of people and wildlife.</a:t>
            </a:r>
            <a:endParaRPr lang="en-GB" sz="1000" dirty="0">
              <a:solidFill>
                <a:srgbClr val="2FA2B4"/>
              </a:solidFill>
              <a:latin typeface="Arial Rounded MT Bold" panose="020F0704030504030204" pitchFamily="34" charset="77"/>
              <a:ea typeface="Calibri" panose="020F0502020204030204" pitchFamily="34" charset="0"/>
              <a:cs typeface="Times New Roman" panose="02020603050405020304" pitchFamily="18" charset="0"/>
            </a:endParaRPr>
          </a:p>
        </p:txBody>
      </p:sp>
      <p:sp>
        <p:nvSpPr>
          <p:cNvPr id="77" name="Rounded Rectangle 76"/>
          <p:cNvSpPr/>
          <p:nvPr/>
        </p:nvSpPr>
        <p:spPr>
          <a:xfrm>
            <a:off x="199281" y="290925"/>
            <a:ext cx="6459648" cy="167972"/>
          </a:xfrm>
          <a:prstGeom prst="roundRect">
            <a:avLst/>
          </a:prstGeom>
          <a:solidFill>
            <a:srgbClr val="2FA2B4"/>
          </a:solidFill>
          <a:ln>
            <a:solidFill>
              <a:srgbClr val="2FA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12" dirty="0">
                <a:latin typeface="Arial Rounded MT Bold" charset="0"/>
                <a:ea typeface="Arial Rounded MT Bold" charset="0"/>
                <a:cs typeface="Arial Rounded MT Bold" charset="0"/>
              </a:rPr>
              <a:t>Resource Handout: S06.10.06 Handout </a:t>
            </a:r>
            <a:r>
              <a:rPr lang="en-US" sz="1112" dirty="0" smtClean="0">
                <a:latin typeface="Arial Rounded MT Bold" charset="0"/>
                <a:ea typeface="Arial Rounded MT Bold" charset="0"/>
                <a:cs typeface="Arial Rounded MT Bold" charset="0"/>
              </a:rPr>
              <a:t>1 – Energy Sources</a:t>
            </a:r>
            <a:endParaRPr lang="en-US" sz="1112" dirty="0">
              <a:latin typeface="Arial Rounded MT Bold" charset="0"/>
              <a:ea typeface="Arial Rounded MT Bold" charset="0"/>
              <a:cs typeface="Arial Rounded MT Bold" charset="0"/>
            </a:endParaRPr>
          </a:p>
        </p:txBody>
      </p:sp>
      <p:sp>
        <p:nvSpPr>
          <p:cNvPr id="78" name="Rounded Rectangular Callout 77"/>
          <p:cNvSpPr/>
          <p:nvPr/>
        </p:nvSpPr>
        <p:spPr>
          <a:xfrm flipV="1">
            <a:off x="1291375" y="694870"/>
            <a:ext cx="5367556" cy="685978"/>
          </a:xfrm>
          <a:prstGeom prst="wedgeRoundRectCallout">
            <a:avLst>
              <a:gd name="adj1" fmla="val -52617"/>
              <a:gd name="adj2" fmla="val 13196"/>
              <a:gd name="adj3" fmla="val 16667"/>
            </a:avLst>
          </a:prstGeom>
          <a:noFill/>
          <a:ln w="19050">
            <a:solidFill>
              <a:srgbClr val="2FA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8"/>
          </a:p>
        </p:txBody>
      </p:sp>
      <p:sp>
        <p:nvSpPr>
          <p:cNvPr id="79" name="TextBox 78"/>
          <p:cNvSpPr txBox="1"/>
          <p:nvPr/>
        </p:nvSpPr>
        <p:spPr>
          <a:xfrm>
            <a:off x="1300561" y="724363"/>
            <a:ext cx="5342875" cy="646331"/>
          </a:xfrm>
          <a:prstGeom prst="rect">
            <a:avLst/>
          </a:prstGeom>
          <a:noFill/>
        </p:spPr>
        <p:txBody>
          <a:bodyPr wrap="square" rtlCol="0">
            <a:spAutoFit/>
          </a:bodyPr>
          <a:lstStyle/>
          <a:p>
            <a:pPr algn="ctr"/>
            <a:r>
              <a:rPr lang="en-US" b="1" dirty="0">
                <a:solidFill>
                  <a:srgbClr val="2FA2B4"/>
                </a:solidFill>
                <a:latin typeface="Arial Rounded MT Bold" charset="0"/>
                <a:ea typeface="Arial Rounded MT Bold" charset="0"/>
                <a:cs typeface="Arial Rounded MT Bold" charset="0"/>
              </a:rPr>
              <a:t>Explore the benefits and problems </a:t>
            </a:r>
            <a:r>
              <a:rPr lang="en-US" b="1" dirty="0" smtClean="0">
                <a:solidFill>
                  <a:srgbClr val="2FA2B4"/>
                </a:solidFill>
                <a:latin typeface="Arial Rounded MT Bold" charset="0"/>
                <a:ea typeface="Arial Rounded MT Bold" charset="0"/>
                <a:cs typeface="Arial Rounded MT Bold" charset="0"/>
              </a:rPr>
              <a:t>of renewable </a:t>
            </a:r>
            <a:r>
              <a:rPr lang="en-US" b="1" dirty="0">
                <a:solidFill>
                  <a:srgbClr val="2FA2B4"/>
                </a:solidFill>
                <a:latin typeface="Arial Rounded MT Bold" charset="0"/>
                <a:ea typeface="Arial Rounded MT Bold" charset="0"/>
                <a:cs typeface="Arial Rounded MT Bold" charset="0"/>
              </a:rPr>
              <a:t>energy sources</a:t>
            </a:r>
          </a:p>
        </p:txBody>
      </p:sp>
      <p:pic>
        <p:nvPicPr>
          <p:cNvPr id="80" name="Picture 79">
            <a:extLst>
              <a:ext uri="{FF2B5EF4-FFF2-40B4-BE49-F238E27FC236}">
                <a16:creationId xmlns:a16="http://schemas.microsoft.com/office/drawing/2014/main" xmlns="" id="{E93A9888-7CC1-BA41-BAC7-2C092B683FBF}"/>
              </a:ext>
            </a:extLst>
          </p:cNvPr>
          <p:cNvPicPr>
            <a:picLocks noChangeAspect="1"/>
          </p:cNvPicPr>
          <p:nvPr/>
        </p:nvPicPr>
        <p:blipFill>
          <a:blip r:embed="rId8"/>
          <a:stretch>
            <a:fillRect/>
          </a:stretch>
        </p:blipFill>
        <p:spPr>
          <a:xfrm>
            <a:off x="198312" y="670688"/>
            <a:ext cx="712532" cy="712532"/>
          </a:xfrm>
          <a:prstGeom prst="rect">
            <a:avLst/>
          </a:prstGeom>
        </p:spPr>
      </p:pic>
    </p:spTree>
    <p:extLst>
      <p:ext uri="{BB962C8B-B14F-4D97-AF65-F5344CB8AC3E}">
        <p14:creationId xmlns:p14="http://schemas.microsoft.com/office/powerpoint/2010/main" val="1554489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50384273"/>
              </p:ext>
            </p:extLst>
          </p:nvPr>
        </p:nvGraphicFramePr>
        <p:xfrm>
          <a:off x="252665" y="1595014"/>
          <a:ext cx="6406263" cy="7749248"/>
        </p:xfrm>
        <a:graphic>
          <a:graphicData uri="http://schemas.openxmlformats.org/drawingml/2006/table">
            <a:tbl>
              <a:tblPr firstRow="1" bandRow="1">
                <a:tableStyleId>{5C22544A-7EE6-4342-B048-85BDC9FD1C3A}</a:tableStyleId>
              </a:tblPr>
              <a:tblGrid>
                <a:gridCol w="1483538">
                  <a:extLst>
                    <a:ext uri="{9D8B030D-6E8A-4147-A177-3AD203B41FA5}">
                      <a16:colId xmlns:a16="http://schemas.microsoft.com/office/drawing/2014/main" xmlns="" val="20000"/>
                    </a:ext>
                  </a:extLst>
                </a:gridCol>
                <a:gridCol w="2650602">
                  <a:extLst>
                    <a:ext uri="{9D8B030D-6E8A-4147-A177-3AD203B41FA5}">
                      <a16:colId xmlns:a16="http://schemas.microsoft.com/office/drawing/2014/main" xmlns="" val="20001"/>
                    </a:ext>
                  </a:extLst>
                </a:gridCol>
                <a:gridCol w="2272123">
                  <a:extLst>
                    <a:ext uri="{9D8B030D-6E8A-4147-A177-3AD203B41FA5}">
                      <a16:colId xmlns:a16="http://schemas.microsoft.com/office/drawing/2014/main" xmlns="" val="20002"/>
                    </a:ext>
                  </a:extLst>
                </a:gridCol>
              </a:tblGrid>
              <a:tr h="643753">
                <a:tc>
                  <a:txBody>
                    <a:bodyPr/>
                    <a:lstStyle/>
                    <a:p>
                      <a:pPr algn="ctr"/>
                      <a:r>
                        <a:rPr lang="en-US" dirty="0">
                          <a:latin typeface="Arial Rounded MT Bold" charset="0"/>
                          <a:ea typeface="Arial Rounded MT Bold" charset="0"/>
                          <a:cs typeface="Arial Rounded MT Bold" charset="0"/>
                        </a:rPr>
                        <a:t>Energy Source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A2B4"/>
                    </a:solidFill>
                  </a:tcPr>
                </a:tc>
                <a:tc>
                  <a:txBody>
                    <a:bodyPr/>
                    <a:lstStyle/>
                    <a:p>
                      <a:pPr algn="ctr"/>
                      <a:r>
                        <a:rPr lang="en-US" dirty="0" smtClean="0"/>
                        <a:t>Disadvantages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A2B4"/>
                    </a:solidFill>
                  </a:tcPr>
                </a:tc>
                <a:tc>
                  <a:txBody>
                    <a:bodyPr/>
                    <a:lstStyle/>
                    <a:p>
                      <a:pPr algn="ctr"/>
                      <a:r>
                        <a:rPr lang="en-US" dirty="0" smtClean="0"/>
                        <a:t>Advantages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A2B4"/>
                    </a:solidFill>
                  </a:tcPr>
                </a:tc>
                <a:extLst>
                  <a:ext uri="{0D108BD9-81ED-4DB2-BD59-A6C34878D82A}">
                    <a16:rowId xmlns:a16="http://schemas.microsoft.com/office/drawing/2014/main" xmlns="" val="10000"/>
                  </a:ext>
                </a:extLst>
              </a:tr>
              <a:tr h="1421099">
                <a:tc>
                  <a:txBody>
                    <a:bodyPr/>
                    <a:lstStyle/>
                    <a:p>
                      <a:pPr algn="ctr"/>
                      <a:r>
                        <a:rPr lang="en-US" sz="1100" dirty="0" smtClean="0">
                          <a:solidFill>
                            <a:srgbClr val="2FA2B4"/>
                          </a:solidFill>
                          <a:latin typeface="Arial Rounded MT Bold" charset="0"/>
                          <a:ea typeface="Arial Rounded MT Bold" charset="0"/>
                          <a:cs typeface="Arial Rounded MT Bold" charset="0"/>
                        </a:rPr>
                        <a:t>BIOMASS</a:t>
                      </a:r>
                      <a:endParaRPr lang="en-US" sz="1100" dirty="0">
                        <a:solidFill>
                          <a:srgbClr val="2FA2B4"/>
                        </a:solidFill>
                        <a:latin typeface="Arial Rounded MT Bold" charset="0"/>
                        <a:ea typeface="Arial Rounded MT Bold" charset="0"/>
                        <a:cs typeface="Arial Rounded MT Bold"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421099">
                <a:tc>
                  <a:txBody>
                    <a:bodyPr/>
                    <a:lstStyle/>
                    <a:p>
                      <a:pPr algn="ctr"/>
                      <a:r>
                        <a:rPr lang="en-US" sz="1100" dirty="0" smtClean="0">
                          <a:solidFill>
                            <a:srgbClr val="2FA2B4"/>
                          </a:solidFill>
                          <a:latin typeface="Arial Rounded MT Bold" charset="0"/>
                          <a:ea typeface="Arial Rounded MT Bold" charset="0"/>
                          <a:cs typeface="Arial Rounded MT Bold" charset="0"/>
                        </a:rPr>
                        <a:t>NUCLEAR</a:t>
                      </a:r>
                      <a:endParaRPr lang="en-US" sz="1100" dirty="0">
                        <a:solidFill>
                          <a:srgbClr val="2FA2B4"/>
                        </a:solidFill>
                        <a:latin typeface="Arial Rounded MT Bold" charset="0"/>
                        <a:ea typeface="Arial Rounded MT Bold" charset="0"/>
                        <a:cs typeface="Arial Rounded MT Bold"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421099">
                <a:tc>
                  <a:txBody>
                    <a:bodyPr/>
                    <a:lstStyle/>
                    <a:p>
                      <a:pPr algn="ctr"/>
                      <a:r>
                        <a:rPr lang="en-US" sz="1100" dirty="0" smtClean="0">
                          <a:solidFill>
                            <a:srgbClr val="2FA2B4"/>
                          </a:solidFill>
                          <a:latin typeface="Arial Rounded MT Bold" charset="0"/>
                          <a:ea typeface="Arial Rounded MT Bold" charset="0"/>
                          <a:cs typeface="Arial Rounded MT Bold" charset="0"/>
                        </a:rPr>
                        <a:t>FOSSIL FUELS</a:t>
                      </a:r>
                      <a:endParaRPr lang="en-US" sz="1100" dirty="0">
                        <a:solidFill>
                          <a:srgbClr val="2FA2B4"/>
                        </a:solidFill>
                        <a:latin typeface="Arial Rounded MT Bold" charset="0"/>
                        <a:ea typeface="Arial Rounded MT Bold" charset="0"/>
                        <a:cs typeface="Arial Rounded MT Bold"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421099">
                <a:tc>
                  <a:txBody>
                    <a:bodyPr/>
                    <a:lstStyle/>
                    <a:p>
                      <a:pPr algn="ctr"/>
                      <a:r>
                        <a:rPr lang="en-US" sz="1100" dirty="0" smtClean="0">
                          <a:solidFill>
                            <a:srgbClr val="2FA2B4"/>
                          </a:solidFill>
                          <a:latin typeface="Arial Rounded MT Bold" charset="0"/>
                          <a:ea typeface="Arial Rounded MT Bold" charset="0"/>
                          <a:cs typeface="Arial Rounded MT Bold" charset="0"/>
                        </a:rPr>
                        <a:t>GEOTHERMAL</a:t>
                      </a:r>
                      <a:endParaRPr lang="en-US" sz="1100" dirty="0">
                        <a:solidFill>
                          <a:srgbClr val="2FA2B4"/>
                        </a:solidFill>
                        <a:latin typeface="Arial Rounded MT Bold" charset="0"/>
                        <a:ea typeface="Arial Rounded MT Bold" charset="0"/>
                        <a:cs typeface="Arial Rounded MT Bold"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421099">
                <a:tc>
                  <a:txBody>
                    <a:bodyPr/>
                    <a:lstStyle/>
                    <a:p>
                      <a:pPr algn="ctr"/>
                      <a:r>
                        <a:rPr lang="en-US" sz="1100" dirty="0" smtClean="0">
                          <a:solidFill>
                            <a:srgbClr val="2FA2B4"/>
                          </a:solidFill>
                          <a:latin typeface="Arial Rounded MT Bold" charset="0"/>
                          <a:ea typeface="Arial Rounded MT Bold" charset="0"/>
                          <a:cs typeface="Arial Rounded MT Bold" charset="0"/>
                        </a:rPr>
                        <a:t>HYDROELECTRIC</a:t>
                      </a:r>
                      <a:endParaRPr lang="en-US" sz="1100" dirty="0">
                        <a:solidFill>
                          <a:srgbClr val="2FA2B4"/>
                        </a:solidFill>
                        <a:latin typeface="Arial Rounded MT Bold" charset="0"/>
                        <a:ea typeface="Arial Rounded MT Bold" charset="0"/>
                        <a:cs typeface="Arial Rounded MT Bold"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sp>
        <p:nvSpPr>
          <p:cNvPr id="20" name="Rectangle 19">
            <a:extLst>
              <a:ext uri="{FF2B5EF4-FFF2-40B4-BE49-F238E27FC236}">
                <a16:creationId xmlns:a16="http://schemas.microsoft.com/office/drawing/2014/main" xmlns="" id="{1AFEDE6A-110A-4E49-B9F3-E5ED1F4A3939}"/>
              </a:ext>
            </a:extLst>
          </p:cNvPr>
          <p:cNvSpPr/>
          <p:nvPr/>
        </p:nvSpPr>
        <p:spPr>
          <a:xfrm>
            <a:off x="1339906" y="9555021"/>
            <a:ext cx="4178191" cy="249299"/>
          </a:xfrm>
          <a:prstGeom prst="rect">
            <a:avLst/>
          </a:prstGeom>
        </p:spPr>
        <p:txBody>
          <a:bodyPr wrap="square">
            <a:spAutoFit/>
          </a:bodyPr>
          <a:lstStyle/>
          <a:p>
            <a:pPr algn="ctr">
              <a:tabLst>
                <a:tab pos="2541404" algn="ctr"/>
                <a:tab pos="5082810" algn="r"/>
                <a:tab pos="2305502" algn="l"/>
                <a:tab pos="2541404" algn="ctr"/>
                <a:tab pos="5082810" algn="r"/>
              </a:tabLst>
            </a:pPr>
            <a:r>
              <a:rPr lang="en-US" sz="1020" dirty="0">
                <a:solidFill>
                  <a:srgbClr val="2FA2B4"/>
                </a:solidFill>
                <a:latin typeface="Arial Rounded MT Bold" charset="0"/>
                <a:ea typeface="ＭＳ 明朝" charset="-128"/>
                <a:cs typeface="Times New Roman" charset="0"/>
              </a:rPr>
              <a:t>Developing Experts Ltd. Copyright 2018 All rights reserved.</a:t>
            </a:r>
            <a:endParaRPr lang="en-US" sz="1020" dirty="0">
              <a:solidFill>
                <a:srgbClr val="2FA2B4"/>
              </a:solidFill>
              <a:latin typeface="Cambria" charset="0"/>
              <a:ea typeface="ＭＳ 明朝" charset="-128"/>
              <a:cs typeface="Times New Roman" charset="0"/>
            </a:endParaRPr>
          </a:p>
        </p:txBody>
      </p:sp>
      <p:sp>
        <p:nvSpPr>
          <p:cNvPr id="14" name="Rounded Rectangle 13"/>
          <p:cNvSpPr/>
          <p:nvPr/>
        </p:nvSpPr>
        <p:spPr>
          <a:xfrm>
            <a:off x="199281" y="290925"/>
            <a:ext cx="6459648" cy="167972"/>
          </a:xfrm>
          <a:prstGeom prst="roundRect">
            <a:avLst/>
          </a:prstGeom>
          <a:solidFill>
            <a:srgbClr val="2FA2B4"/>
          </a:solidFill>
          <a:ln>
            <a:solidFill>
              <a:srgbClr val="2FA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12" dirty="0">
                <a:latin typeface="Arial Rounded MT Bold" charset="0"/>
                <a:ea typeface="Arial Rounded MT Bold" charset="0"/>
                <a:cs typeface="Arial Rounded MT Bold" charset="0"/>
              </a:rPr>
              <a:t>Resource Handout: S06.10.06 Handout </a:t>
            </a:r>
            <a:r>
              <a:rPr lang="en-US" sz="1112" dirty="0" smtClean="0">
                <a:latin typeface="Arial Rounded MT Bold" charset="0"/>
                <a:ea typeface="Arial Rounded MT Bold" charset="0"/>
                <a:cs typeface="Arial Rounded MT Bold" charset="0"/>
              </a:rPr>
              <a:t>1 – Energy Sources</a:t>
            </a:r>
            <a:endParaRPr lang="en-US" sz="1112" dirty="0">
              <a:latin typeface="Arial Rounded MT Bold" charset="0"/>
              <a:ea typeface="Arial Rounded MT Bold" charset="0"/>
              <a:cs typeface="Arial Rounded MT Bold" charset="0"/>
            </a:endParaRPr>
          </a:p>
        </p:txBody>
      </p:sp>
      <p:sp>
        <p:nvSpPr>
          <p:cNvPr id="15" name="Rounded Rectangular Callout 14"/>
          <p:cNvSpPr/>
          <p:nvPr/>
        </p:nvSpPr>
        <p:spPr>
          <a:xfrm flipV="1">
            <a:off x="1291375" y="694870"/>
            <a:ext cx="5367556" cy="685978"/>
          </a:xfrm>
          <a:prstGeom prst="wedgeRoundRectCallout">
            <a:avLst>
              <a:gd name="adj1" fmla="val -52617"/>
              <a:gd name="adj2" fmla="val 13196"/>
              <a:gd name="adj3" fmla="val 16667"/>
            </a:avLst>
          </a:prstGeom>
          <a:noFill/>
          <a:ln w="19050">
            <a:solidFill>
              <a:srgbClr val="2FA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8"/>
          </a:p>
        </p:txBody>
      </p:sp>
      <p:sp>
        <p:nvSpPr>
          <p:cNvPr id="22" name="TextBox 21"/>
          <p:cNvSpPr txBox="1"/>
          <p:nvPr/>
        </p:nvSpPr>
        <p:spPr>
          <a:xfrm>
            <a:off x="1300561" y="724363"/>
            <a:ext cx="5342875" cy="646331"/>
          </a:xfrm>
          <a:prstGeom prst="rect">
            <a:avLst/>
          </a:prstGeom>
          <a:noFill/>
        </p:spPr>
        <p:txBody>
          <a:bodyPr wrap="square" rtlCol="0">
            <a:spAutoFit/>
          </a:bodyPr>
          <a:lstStyle/>
          <a:p>
            <a:pPr algn="ctr"/>
            <a:r>
              <a:rPr lang="en-US" b="1" dirty="0">
                <a:solidFill>
                  <a:srgbClr val="2FA2B4"/>
                </a:solidFill>
                <a:latin typeface="Arial Rounded MT Bold" charset="0"/>
                <a:ea typeface="Arial Rounded MT Bold" charset="0"/>
                <a:cs typeface="Arial Rounded MT Bold" charset="0"/>
              </a:rPr>
              <a:t>Explore the benefits and problems </a:t>
            </a:r>
            <a:r>
              <a:rPr lang="en-US" b="1" dirty="0" smtClean="0">
                <a:solidFill>
                  <a:srgbClr val="2FA2B4"/>
                </a:solidFill>
                <a:latin typeface="Arial Rounded MT Bold" charset="0"/>
                <a:ea typeface="Arial Rounded MT Bold" charset="0"/>
                <a:cs typeface="Arial Rounded MT Bold" charset="0"/>
              </a:rPr>
              <a:t>of renewable </a:t>
            </a:r>
            <a:r>
              <a:rPr lang="en-US" b="1" dirty="0">
                <a:solidFill>
                  <a:srgbClr val="2FA2B4"/>
                </a:solidFill>
                <a:latin typeface="Arial Rounded MT Bold" charset="0"/>
                <a:ea typeface="Arial Rounded MT Bold" charset="0"/>
                <a:cs typeface="Arial Rounded MT Bold" charset="0"/>
              </a:rPr>
              <a:t>energy sources</a:t>
            </a:r>
          </a:p>
        </p:txBody>
      </p:sp>
      <p:pic>
        <p:nvPicPr>
          <p:cNvPr id="23" name="Picture 22">
            <a:extLst>
              <a:ext uri="{FF2B5EF4-FFF2-40B4-BE49-F238E27FC236}">
                <a16:creationId xmlns:a16="http://schemas.microsoft.com/office/drawing/2014/main" xmlns="" id="{E93A9888-7CC1-BA41-BAC7-2C092B683FBF}"/>
              </a:ext>
            </a:extLst>
          </p:cNvPr>
          <p:cNvPicPr>
            <a:picLocks noChangeAspect="1"/>
          </p:cNvPicPr>
          <p:nvPr/>
        </p:nvPicPr>
        <p:blipFill>
          <a:blip r:embed="rId3"/>
          <a:stretch>
            <a:fillRect/>
          </a:stretch>
        </p:blipFill>
        <p:spPr>
          <a:xfrm>
            <a:off x="198312" y="670688"/>
            <a:ext cx="712532" cy="712532"/>
          </a:xfrm>
          <a:prstGeom prst="rect">
            <a:avLst/>
          </a:prstGeom>
        </p:spPr>
      </p:pic>
    </p:spTree>
    <p:extLst>
      <p:ext uri="{BB962C8B-B14F-4D97-AF65-F5344CB8AC3E}">
        <p14:creationId xmlns:p14="http://schemas.microsoft.com/office/powerpoint/2010/main" val="111043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a:spLocks noChangeArrowheads="1"/>
          </p:cNvSpPr>
          <p:nvPr/>
        </p:nvSpPr>
        <p:spPr bwMode="auto">
          <a:xfrm>
            <a:off x="252666" y="1471488"/>
            <a:ext cx="6352670" cy="577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600" b="1" dirty="0">
                <a:solidFill>
                  <a:srgbClr val="2FA2B4"/>
                </a:solidFill>
                <a:latin typeface="Arial Rounded MT Bold" charset="0"/>
                <a:ea typeface="Arial Rounded MT Bold" charset="0"/>
                <a:cs typeface="Arial Rounded MT Bold" charset="0"/>
              </a:rPr>
              <a:t>D</a:t>
            </a:r>
            <a:r>
              <a:rPr lang="en-US" altLang="en-US" sz="1600" b="1" dirty="0" smtClean="0">
                <a:solidFill>
                  <a:srgbClr val="2FA2B4"/>
                </a:solidFill>
                <a:latin typeface="Arial Rounded MT Bold" charset="0"/>
                <a:ea typeface="Arial Rounded MT Bold" charset="0"/>
                <a:cs typeface="Arial Rounded MT Bold" charset="0"/>
              </a:rPr>
              <a:t>iscuss </a:t>
            </a:r>
            <a:r>
              <a:rPr lang="en-US" altLang="en-US" sz="1600" b="1" dirty="0">
                <a:solidFill>
                  <a:srgbClr val="2FA2B4"/>
                </a:solidFill>
                <a:latin typeface="Arial Rounded MT Bold" charset="0"/>
                <a:ea typeface="Arial Rounded MT Bold" charset="0"/>
                <a:cs typeface="Arial Rounded MT Bold" charset="0"/>
              </a:rPr>
              <a:t>the benefits and potential problems for the renewable energy sources pictured below.</a:t>
            </a:r>
            <a:endParaRPr lang="en-US" altLang="en-US" sz="1600" dirty="0">
              <a:solidFill>
                <a:srgbClr val="2FA2B4"/>
              </a:solidFill>
              <a:latin typeface="Arial Rounded MT Bold" charset="0"/>
              <a:ea typeface="Arial Rounded MT Bold" charset="0"/>
              <a:cs typeface="Arial Rounded MT Bold" charset="0"/>
            </a:endParaRPr>
          </a:p>
        </p:txBody>
      </p:sp>
      <p:sp>
        <p:nvSpPr>
          <p:cNvPr id="17" name="Rounded Rectangle 16"/>
          <p:cNvSpPr/>
          <p:nvPr/>
        </p:nvSpPr>
        <p:spPr>
          <a:xfrm>
            <a:off x="199281" y="1467171"/>
            <a:ext cx="6459648" cy="602441"/>
          </a:xfrm>
          <a:prstGeom prst="roundRect">
            <a:avLst/>
          </a:prstGeom>
          <a:noFill/>
          <a:ln w="15875">
            <a:solidFill>
              <a:srgbClr val="2FA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8"/>
          </a:p>
        </p:txBody>
      </p:sp>
      <p:sp>
        <p:nvSpPr>
          <p:cNvPr id="36" name="Rounded Rectangle 35"/>
          <p:cNvSpPr/>
          <p:nvPr/>
        </p:nvSpPr>
        <p:spPr>
          <a:xfrm>
            <a:off x="5410200" y="2479045"/>
            <a:ext cx="1248729" cy="2267698"/>
          </a:xfrm>
          <a:prstGeom prst="roundRect">
            <a:avLst/>
          </a:prstGeom>
          <a:solidFill>
            <a:srgbClr val="2FA2B4"/>
          </a:solidFill>
          <a:ln w="19050">
            <a:solidFill>
              <a:srgbClr val="2FA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7" name="Rounded Rectangle 36"/>
          <p:cNvSpPr/>
          <p:nvPr/>
        </p:nvSpPr>
        <p:spPr>
          <a:xfrm>
            <a:off x="5410200" y="4876687"/>
            <a:ext cx="1248729" cy="1930639"/>
          </a:xfrm>
          <a:prstGeom prst="roundRect">
            <a:avLst/>
          </a:prstGeom>
          <a:solidFill>
            <a:srgbClr val="2FA2B4"/>
          </a:solidFill>
          <a:ln w="19050">
            <a:solidFill>
              <a:srgbClr val="2FA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8"/>
          </a:p>
        </p:txBody>
      </p:sp>
      <p:sp>
        <p:nvSpPr>
          <p:cNvPr id="38" name="Rectangle 37"/>
          <p:cNvSpPr>
            <a:spLocks noChangeArrowheads="1"/>
          </p:cNvSpPr>
          <p:nvPr/>
        </p:nvSpPr>
        <p:spPr bwMode="auto">
          <a:xfrm>
            <a:off x="5420515" y="2519480"/>
            <a:ext cx="1248729" cy="2116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200" b="1" dirty="0">
                <a:solidFill>
                  <a:schemeClr val="bg1"/>
                </a:solidFill>
                <a:latin typeface="Arial Rounded MT Bold" charset="0"/>
                <a:ea typeface="Arial Rounded MT Bold" charset="0"/>
                <a:cs typeface="Arial Rounded MT Bold" charset="0"/>
              </a:rPr>
              <a:t>Stretch:</a:t>
            </a:r>
          </a:p>
          <a:p>
            <a:pPr algn="ctr" defTabSz="847135" eaLnBrk="0" fontAlgn="base" hangingPunct="0">
              <a:spcBef>
                <a:spcPct val="0"/>
              </a:spcBef>
              <a:spcAft>
                <a:spcPct val="0"/>
              </a:spcAft>
            </a:pPr>
            <a:r>
              <a:rPr lang="en-US" altLang="en-US" sz="1200" b="1" dirty="0">
                <a:solidFill>
                  <a:schemeClr val="bg1"/>
                </a:solidFill>
                <a:latin typeface="Arial Rounded MT Bold" charset="0"/>
                <a:ea typeface="Arial Rounded MT Bold" charset="0"/>
                <a:cs typeface="Arial Rounded MT Bold" charset="0"/>
              </a:rPr>
              <a:t>I</a:t>
            </a:r>
            <a:r>
              <a:rPr lang="en-US" altLang="en-US" sz="1200" b="1" dirty="0" smtClean="0">
                <a:solidFill>
                  <a:schemeClr val="bg1"/>
                </a:solidFill>
                <a:latin typeface="Arial Rounded MT Bold" charset="0"/>
                <a:ea typeface="Arial Rounded MT Bold" charset="0"/>
                <a:cs typeface="Arial Rounded MT Bold" charset="0"/>
              </a:rPr>
              <a:t>dentify </a:t>
            </a:r>
            <a:r>
              <a:rPr lang="en-US" altLang="en-US" sz="1200" b="1" dirty="0">
                <a:solidFill>
                  <a:schemeClr val="bg1"/>
                </a:solidFill>
                <a:latin typeface="Arial Rounded MT Bold" charset="0"/>
                <a:ea typeface="Arial Rounded MT Bold" charset="0"/>
                <a:cs typeface="Arial Rounded MT Bold" charset="0"/>
              </a:rPr>
              <a:t>the benefits and potential problems for the wider society for a range of renewable energy sources.</a:t>
            </a:r>
          </a:p>
        </p:txBody>
      </p:sp>
      <p:sp>
        <p:nvSpPr>
          <p:cNvPr id="39" name="Rectangle 3"/>
          <p:cNvSpPr>
            <a:spLocks noChangeArrowheads="1"/>
          </p:cNvSpPr>
          <p:nvPr/>
        </p:nvSpPr>
        <p:spPr bwMode="auto">
          <a:xfrm>
            <a:off x="5420515" y="4938344"/>
            <a:ext cx="1213735" cy="1747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200" b="1" dirty="0">
                <a:solidFill>
                  <a:schemeClr val="bg1"/>
                </a:solidFill>
                <a:latin typeface="Arial Rounded MT Bold" charset="0"/>
                <a:ea typeface="Arial Rounded MT Bold" charset="0"/>
                <a:cs typeface="Arial Rounded MT Bold" charset="0"/>
              </a:rPr>
              <a:t>Challenge:</a:t>
            </a:r>
          </a:p>
          <a:p>
            <a:pPr algn="ctr" defTabSz="847135" eaLnBrk="0" fontAlgn="base" hangingPunct="0">
              <a:spcBef>
                <a:spcPct val="0"/>
              </a:spcBef>
              <a:spcAft>
                <a:spcPct val="0"/>
              </a:spcAft>
            </a:pPr>
            <a:r>
              <a:rPr lang="en-US" altLang="en-US" sz="1200" b="1" dirty="0" smtClean="0">
                <a:solidFill>
                  <a:schemeClr val="bg1"/>
                </a:solidFill>
                <a:latin typeface="Arial Rounded MT Bold" charset="0"/>
                <a:ea typeface="Arial Rounded MT Bold" charset="0"/>
                <a:cs typeface="Arial Rounded MT Bold" charset="0"/>
              </a:rPr>
              <a:t>Identify the </a:t>
            </a:r>
            <a:r>
              <a:rPr lang="en-US" altLang="en-US" sz="1200" b="1" dirty="0">
                <a:solidFill>
                  <a:schemeClr val="bg1"/>
                </a:solidFill>
                <a:latin typeface="Arial Rounded MT Bold" charset="0"/>
                <a:ea typeface="Arial Rounded MT Bold" charset="0"/>
                <a:cs typeface="Arial Rounded MT Bold" charset="0"/>
              </a:rPr>
              <a:t>benefits and potential problems for a range of renewable energy sources.</a:t>
            </a:r>
          </a:p>
        </p:txBody>
      </p:sp>
      <p:sp>
        <p:nvSpPr>
          <p:cNvPr id="9" name="TextBox 8"/>
          <p:cNvSpPr txBox="1"/>
          <p:nvPr/>
        </p:nvSpPr>
        <p:spPr>
          <a:xfrm>
            <a:off x="1650855" y="2290562"/>
            <a:ext cx="3749029" cy="1077218"/>
          </a:xfrm>
          <a:prstGeom prst="rect">
            <a:avLst/>
          </a:prstGeom>
          <a:noFill/>
          <a:ln>
            <a:noFill/>
          </a:ln>
        </p:spPr>
        <p:txBody>
          <a:bodyPr wrap="square" rtlCol="0">
            <a:spAutoFit/>
          </a:bodyPr>
          <a:lstStyle/>
          <a:p>
            <a:r>
              <a:rPr lang="en-US" sz="1600" dirty="0">
                <a:solidFill>
                  <a:srgbClr val="2FA2B4"/>
                </a:solidFill>
              </a:rPr>
              <a:t>____________________________________________________________________________________________________________________________________________</a:t>
            </a:r>
          </a:p>
        </p:txBody>
      </p:sp>
      <p:sp>
        <p:nvSpPr>
          <p:cNvPr id="19" name="TextBox 18"/>
          <p:cNvSpPr txBox="1"/>
          <p:nvPr/>
        </p:nvSpPr>
        <p:spPr>
          <a:xfrm>
            <a:off x="1650855" y="4675546"/>
            <a:ext cx="3749029" cy="1077218"/>
          </a:xfrm>
          <a:prstGeom prst="rect">
            <a:avLst/>
          </a:prstGeom>
          <a:noFill/>
          <a:ln>
            <a:noFill/>
          </a:ln>
        </p:spPr>
        <p:txBody>
          <a:bodyPr wrap="square" rtlCol="0">
            <a:spAutoFit/>
          </a:bodyPr>
          <a:lstStyle/>
          <a:p>
            <a:r>
              <a:rPr lang="en-US" sz="1600" dirty="0">
                <a:solidFill>
                  <a:srgbClr val="2FA2B4"/>
                </a:solidFill>
              </a:rPr>
              <a:t>____________________________________________________________________________________________________________________________________________</a:t>
            </a:r>
          </a:p>
        </p:txBody>
      </p:sp>
      <p:sp>
        <p:nvSpPr>
          <p:cNvPr id="20" name="TextBox 19"/>
          <p:cNvSpPr txBox="1"/>
          <p:nvPr/>
        </p:nvSpPr>
        <p:spPr>
          <a:xfrm>
            <a:off x="1671486" y="7011131"/>
            <a:ext cx="3749029" cy="1077218"/>
          </a:xfrm>
          <a:prstGeom prst="rect">
            <a:avLst/>
          </a:prstGeom>
          <a:noFill/>
          <a:ln>
            <a:noFill/>
          </a:ln>
        </p:spPr>
        <p:txBody>
          <a:bodyPr wrap="square" rtlCol="0">
            <a:spAutoFit/>
          </a:bodyPr>
          <a:lstStyle/>
          <a:p>
            <a:r>
              <a:rPr lang="en-US" sz="1600">
                <a:solidFill>
                  <a:srgbClr val="2FA2B4"/>
                </a:solidFill>
              </a:rPr>
              <a:t>____________________________________________________________________________________________________________________________________________</a:t>
            </a:r>
          </a:p>
        </p:txBody>
      </p:sp>
      <p:sp>
        <p:nvSpPr>
          <p:cNvPr id="21" name="TextBox 20"/>
          <p:cNvSpPr txBox="1"/>
          <p:nvPr/>
        </p:nvSpPr>
        <p:spPr>
          <a:xfrm>
            <a:off x="126855" y="3327130"/>
            <a:ext cx="5283345" cy="1323439"/>
          </a:xfrm>
          <a:prstGeom prst="rect">
            <a:avLst/>
          </a:prstGeom>
          <a:noFill/>
          <a:ln>
            <a:noFill/>
          </a:ln>
        </p:spPr>
        <p:txBody>
          <a:bodyPr wrap="square" rtlCol="0">
            <a:spAutoFit/>
          </a:bodyPr>
          <a:lstStyle/>
          <a:p>
            <a:r>
              <a:rPr lang="en-US" sz="1600" dirty="0">
                <a:solidFill>
                  <a:srgbClr val="2FA2B4"/>
                </a:solidFill>
              </a:rPr>
              <a:t>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22" name="TextBox 21"/>
          <p:cNvSpPr txBox="1"/>
          <p:nvPr/>
        </p:nvSpPr>
        <p:spPr>
          <a:xfrm>
            <a:off x="137170" y="5695552"/>
            <a:ext cx="5283345" cy="1323439"/>
          </a:xfrm>
          <a:prstGeom prst="rect">
            <a:avLst/>
          </a:prstGeom>
          <a:noFill/>
          <a:ln>
            <a:noFill/>
          </a:ln>
        </p:spPr>
        <p:txBody>
          <a:bodyPr wrap="square" rtlCol="0">
            <a:spAutoFit/>
          </a:bodyPr>
          <a:lstStyle/>
          <a:p>
            <a:r>
              <a:rPr lang="en-US" sz="1600">
                <a:solidFill>
                  <a:srgbClr val="2FA2B4"/>
                </a:solidFill>
              </a:rPr>
              <a:t>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23" name="TextBox 22"/>
          <p:cNvSpPr txBox="1"/>
          <p:nvPr/>
        </p:nvSpPr>
        <p:spPr>
          <a:xfrm>
            <a:off x="137170" y="8022773"/>
            <a:ext cx="5283345" cy="1323439"/>
          </a:xfrm>
          <a:prstGeom prst="rect">
            <a:avLst/>
          </a:prstGeom>
          <a:noFill/>
          <a:ln>
            <a:noFill/>
          </a:ln>
        </p:spPr>
        <p:txBody>
          <a:bodyPr wrap="square" rtlCol="0">
            <a:spAutoFit/>
          </a:bodyPr>
          <a:lstStyle/>
          <a:p>
            <a:r>
              <a:rPr lang="en-US" sz="1600">
                <a:solidFill>
                  <a:srgbClr val="2FA2B4"/>
                </a:solidFill>
              </a:rPr>
              <a:t>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28" name="Rectangle 27">
            <a:extLst>
              <a:ext uri="{FF2B5EF4-FFF2-40B4-BE49-F238E27FC236}">
                <a16:creationId xmlns:a16="http://schemas.microsoft.com/office/drawing/2014/main" xmlns="" id="{323409FE-CA20-A846-A49B-39D7E8958A92}"/>
              </a:ext>
            </a:extLst>
          </p:cNvPr>
          <p:cNvSpPr/>
          <p:nvPr/>
        </p:nvSpPr>
        <p:spPr>
          <a:xfrm>
            <a:off x="1339906" y="9555021"/>
            <a:ext cx="4178191" cy="249299"/>
          </a:xfrm>
          <a:prstGeom prst="rect">
            <a:avLst/>
          </a:prstGeom>
        </p:spPr>
        <p:txBody>
          <a:bodyPr wrap="square">
            <a:spAutoFit/>
          </a:bodyPr>
          <a:lstStyle/>
          <a:p>
            <a:pPr algn="ctr">
              <a:tabLst>
                <a:tab pos="2541404" algn="ctr"/>
                <a:tab pos="5082810" algn="r"/>
                <a:tab pos="2305502" algn="l"/>
                <a:tab pos="2541404" algn="ctr"/>
                <a:tab pos="5082810" algn="r"/>
              </a:tabLst>
            </a:pPr>
            <a:r>
              <a:rPr lang="en-US" sz="1020" dirty="0">
                <a:solidFill>
                  <a:srgbClr val="2FA2B4"/>
                </a:solidFill>
                <a:latin typeface="Arial Rounded MT Bold" charset="0"/>
                <a:ea typeface="ＭＳ 明朝" charset="-128"/>
                <a:cs typeface="Times New Roman" charset="0"/>
              </a:rPr>
              <a:t>Developing Experts Ltd. Copyright 2018 All rights reserved.</a:t>
            </a:r>
            <a:endParaRPr lang="en-US" sz="1020" dirty="0">
              <a:solidFill>
                <a:srgbClr val="2FA2B4"/>
              </a:solidFill>
              <a:latin typeface="Cambria" charset="0"/>
              <a:ea typeface="ＭＳ 明朝" charset="-128"/>
              <a:cs typeface="Times New Roman"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00" y="2336995"/>
            <a:ext cx="1440000" cy="960000"/>
          </a:xfrm>
          <a:prstGeom prst="roundRect">
            <a:avLst/>
          </a:prstGeom>
          <a:ln>
            <a:solidFill>
              <a:srgbClr val="2FA2B4"/>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312" y="7050874"/>
            <a:ext cx="1440000" cy="960000"/>
          </a:xfrm>
          <a:prstGeom prst="roundRect">
            <a:avLst/>
          </a:prstGeom>
          <a:ln>
            <a:solidFill>
              <a:srgbClr val="2FA2B4"/>
            </a:solid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312" y="4719751"/>
            <a:ext cx="1440000" cy="960000"/>
          </a:xfrm>
          <a:prstGeom prst="roundRect">
            <a:avLst/>
          </a:prstGeom>
          <a:ln>
            <a:solidFill>
              <a:srgbClr val="2FA2B4"/>
            </a:solidFill>
          </a:ln>
        </p:spPr>
      </p:pic>
      <p:sp>
        <p:nvSpPr>
          <p:cNvPr id="8" name="TextBox 7"/>
          <p:cNvSpPr txBox="1"/>
          <p:nvPr/>
        </p:nvSpPr>
        <p:spPr>
          <a:xfrm>
            <a:off x="-493274" y="2306278"/>
            <a:ext cx="3543598" cy="369332"/>
          </a:xfrm>
          <a:prstGeom prst="rect">
            <a:avLst/>
          </a:prstGeom>
          <a:noFill/>
        </p:spPr>
        <p:txBody>
          <a:bodyPr wrap="square" rtlCol="0">
            <a:spAutoFit/>
          </a:bodyPr>
          <a:lstStyle/>
          <a:p>
            <a:pPr algn="ctr"/>
            <a:r>
              <a:rPr lang="en-US" dirty="0" smtClean="0">
                <a:solidFill>
                  <a:schemeClr val="bg1"/>
                </a:solidFill>
                <a:latin typeface="Arial Rounded MT Bold" charset="0"/>
                <a:ea typeface="Arial Rounded MT Bold" charset="0"/>
                <a:cs typeface="Arial Rounded MT Bold" charset="0"/>
              </a:rPr>
              <a:t>wind</a:t>
            </a:r>
            <a:endParaRPr lang="en-US" dirty="0">
              <a:solidFill>
                <a:schemeClr val="bg1"/>
              </a:solidFill>
              <a:latin typeface="Arial Rounded MT Bold" charset="0"/>
              <a:ea typeface="Arial Rounded MT Bold" charset="0"/>
              <a:cs typeface="Arial Rounded MT Bold" charset="0"/>
            </a:endParaRPr>
          </a:p>
        </p:txBody>
      </p:sp>
      <p:sp>
        <p:nvSpPr>
          <p:cNvPr id="29" name="TextBox 28"/>
          <p:cNvSpPr txBox="1"/>
          <p:nvPr/>
        </p:nvSpPr>
        <p:spPr>
          <a:xfrm>
            <a:off x="-829375" y="7027400"/>
            <a:ext cx="3517899" cy="338554"/>
          </a:xfrm>
          <a:prstGeom prst="rect">
            <a:avLst/>
          </a:prstGeom>
          <a:noFill/>
        </p:spPr>
        <p:txBody>
          <a:bodyPr wrap="square" rtlCol="0">
            <a:spAutoFit/>
          </a:bodyPr>
          <a:lstStyle/>
          <a:p>
            <a:pPr algn="ctr"/>
            <a:r>
              <a:rPr lang="en-US" sz="1600" dirty="0">
                <a:solidFill>
                  <a:schemeClr val="bg1"/>
                </a:solidFill>
                <a:latin typeface="Arial Rounded MT Bold" charset="0"/>
                <a:ea typeface="Arial Rounded MT Bold" charset="0"/>
                <a:cs typeface="Arial Rounded MT Bold" charset="0"/>
              </a:rPr>
              <a:t>h</a:t>
            </a:r>
            <a:r>
              <a:rPr lang="en-US" sz="1600" dirty="0" smtClean="0">
                <a:solidFill>
                  <a:schemeClr val="bg1"/>
                </a:solidFill>
                <a:latin typeface="Arial Rounded MT Bold" charset="0"/>
                <a:ea typeface="Arial Rounded MT Bold" charset="0"/>
                <a:cs typeface="Arial Rounded MT Bold" charset="0"/>
              </a:rPr>
              <a:t>ydroelectric</a:t>
            </a:r>
            <a:endParaRPr lang="en-US" sz="1600" dirty="0">
              <a:solidFill>
                <a:schemeClr val="bg1"/>
              </a:solidFill>
              <a:latin typeface="Arial Rounded MT Bold" charset="0"/>
              <a:ea typeface="Arial Rounded MT Bold" charset="0"/>
              <a:cs typeface="Arial Rounded MT Bold" charset="0"/>
            </a:endParaRPr>
          </a:p>
        </p:txBody>
      </p:sp>
      <p:sp>
        <p:nvSpPr>
          <p:cNvPr id="30" name="TextBox 29"/>
          <p:cNvSpPr txBox="1"/>
          <p:nvPr/>
        </p:nvSpPr>
        <p:spPr>
          <a:xfrm>
            <a:off x="-467575" y="4703950"/>
            <a:ext cx="3517899" cy="369332"/>
          </a:xfrm>
          <a:prstGeom prst="rect">
            <a:avLst/>
          </a:prstGeom>
          <a:noFill/>
        </p:spPr>
        <p:txBody>
          <a:bodyPr wrap="square" rtlCol="0">
            <a:spAutoFit/>
          </a:bodyPr>
          <a:lstStyle/>
          <a:p>
            <a:pPr algn="ctr"/>
            <a:r>
              <a:rPr lang="en-US" dirty="0" smtClean="0">
                <a:solidFill>
                  <a:schemeClr val="bg1"/>
                </a:solidFill>
                <a:latin typeface="Arial Rounded MT Bold" charset="0"/>
                <a:ea typeface="Arial Rounded MT Bold" charset="0"/>
                <a:cs typeface="Arial Rounded MT Bold" charset="0"/>
              </a:rPr>
              <a:t>solar</a:t>
            </a:r>
            <a:endParaRPr lang="en-US" dirty="0">
              <a:solidFill>
                <a:schemeClr val="bg1"/>
              </a:solidFill>
              <a:latin typeface="Arial Rounded MT Bold" charset="0"/>
              <a:ea typeface="Arial Rounded MT Bold" charset="0"/>
              <a:cs typeface="Arial Rounded MT Bold" charset="0"/>
            </a:endParaRPr>
          </a:p>
        </p:txBody>
      </p:sp>
      <p:sp>
        <p:nvSpPr>
          <p:cNvPr id="31" name="Rounded Rectangle 30"/>
          <p:cNvSpPr/>
          <p:nvPr/>
        </p:nvSpPr>
        <p:spPr>
          <a:xfrm>
            <a:off x="199281" y="290925"/>
            <a:ext cx="6459648" cy="167972"/>
          </a:xfrm>
          <a:prstGeom prst="roundRect">
            <a:avLst/>
          </a:prstGeom>
          <a:solidFill>
            <a:srgbClr val="2FA2B4"/>
          </a:solidFill>
          <a:ln>
            <a:solidFill>
              <a:srgbClr val="2FA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12" dirty="0">
                <a:latin typeface="Arial Rounded MT Bold" charset="0"/>
                <a:ea typeface="Arial Rounded MT Bold" charset="0"/>
                <a:cs typeface="Arial Rounded MT Bold" charset="0"/>
              </a:rPr>
              <a:t>Resource Handout: S06.10.06 Handout </a:t>
            </a:r>
            <a:r>
              <a:rPr lang="en-US" sz="1112" dirty="0" smtClean="0">
                <a:latin typeface="Arial Rounded MT Bold" charset="0"/>
                <a:ea typeface="Arial Rounded MT Bold" charset="0"/>
                <a:cs typeface="Arial Rounded MT Bold" charset="0"/>
              </a:rPr>
              <a:t>1 – Energy Sources</a:t>
            </a:r>
            <a:endParaRPr lang="en-US" sz="1112" dirty="0">
              <a:latin typeface="Arial Rounded MT Bold" charset="0"/>
              <a:ea typeface="Arial Rounded MT Bold" charset="0"/>
              <a:cs typeface="Arial Rounded MT Bold" charset="0"/>
            </a:endParaRPr>
          </a:p>
        </p:txBody>
      </p:sp>
      <p:sp>
        <p:nvSpPr>
          <p:cNvPr id="32" name="Rounded Rectangular Callout 31"/>
          <p:cNvSpPr/>
          <p:nvPr/>
        </p:nvSpPr>
        <p:spPr>
          <a:xfrm flipV="1">
            <a:off x="1291375" y="694870"/>
            <a:ext cx="5367556" cy="685978"/>
          </a:xfrm>
          <a:prstGeom prst="wedgeRoundRectCallout">
            <a:avLst>
              <a:gd name="adj1" fmla="val -52617"/>
              <a:gd name="adj2" fmla="val 13196"/>
              <a:gd name="adj3" fmla="val 16667"/>
            </a:avLst>
          </a:prstGeom>
          <a:noFill/>
          <a:ln w="19050">
            <a:solidFill>
              <a:srgbClr val="2FA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8"/>
          </a:p>
        </p:txBody>
      </p:sp>
      <p:sp>
        <p:nvSpPr>
          <p:cNvPr id="33" name="TextBox 32"/>
          <p:cNvSpPr txBox="1"/>
          <p:nvPr/>
        </p:nvSpPr>
        <p:spPr>
          <a:xfrm>
            <a:off x="1300561" y="724363"/>
            <a:ext cx="5342875" cy="646331"/>
          </a:xfrm>
          <a:prstGeom prst="rect">
            <a:avLst/>
          </a:prstGeom>
          <a:noFill/>
        </p:spPr>
        <p:txBody>
          <a:bodyPr wrap="square" rtlCol="0">
            <a:spAutoFit/>
          </a:bodyPr>
          <a:lstStyle/>
          <a:p>
            <a:pPr algn="ctr"/>
            <a:r>
              <a:rPr lang="en-US" b="1" dirty="0">
                <a:solidFill>
                  <a:srgbClr val="2FA2B4"/>
                </a:solidFill>
                <a:latin typeface="Arial Rounded MT Bold" charset="0"/>
                <a:ea typeface="Arial Rounded MT Bold" charset="0"/>
                <a:cs typeface="Arial Rounded MT Bold" charset="0"/>
              </a:rPr>
              <a:t>Explore the benefits and problems </a:t>
            </a:r>
            <a:r>
              <a:rPr lang="en-US" b="1" dirty="0" smtClean="0">
                <a:solidFill>
                  <a:srgbClr val="2FA2B4"/>
                </a:solidFill>
                <a:latin typeface="Arial Rounded MT Bold" charset="0"/>
                <a:ea typeface="Arial Rounded MT Bold" charset="0"/>
                <a:cs typeface="Arial Rounded MT Bold" charset="0"/>
              </a:rPr>
              <a:t>of renewable </a:t>
            </a:r>
            <a:r>
              <a:rPr lang="en-US" b="1" dirty="0">
                <a:solidFill>
                  <a:srgbClr val="2FA2B4"/>
                </a:solidFill>
                <a:latin typeface="Arial Rounded MT Bold" charset="0"/>
                <a:ea typeface="Arial Rounded MT Bold" charset="0"/>
                <a:cs typeface="Arial Rounded MT Bold" charset="0"/>
              </a:rPr>
              <a:t>energy sources</a:t>
            </a:r>
          </a:p>
        </p:txBody>
      </p:sp>
      <p:pic>
        <p:nvPicPr>
          <p:cNvPr id="34" name="Picture 33">
            <a:extLst>
              <a:ext uri="{FF2B5EF4-FFF2-40B4-BE49-F238E27FC236}">
                <a16:creationId xmlns:a16="http://schemas.microsoft.com/office/drawing/2014/main" xmlns="" id="{E93A9888-7CC1-BA41-BAC7-2C092B683FBF}"/>
              </a:ext>
            </a:extLst>
          </p:cNvPr>
          <p:cNvPicPr>
            <a:picLocks noChangeAspect="1"/>
          </p:cNvPicPr>
          <p:nvPr/>
        </p:nvPicPr>
        <p:blipFill>
          <a:blip r:embed="rId6"/>
          <a:stretch>
            <a:fillRect/>
          </a:stretch>
        </p:blipFill>
        <p:spPr>
          <a:xfrm>
            <a:off x="198312" y="670688"/>
            <a:ext cx="712532" cy="712532"/>
          </a:xfrm>
          <a:prstGeom prst="rect">
            <a:avLst/>
          </a:prstGeom>
        </p:spPr>
      </p:pic>
    </p:spTree>
    <p:extLst>
      <p:ext uri="{BB962C8B-B14F-4D97-AF65-F5344CB8AC3E}">
        <p14:creationId xmlns:p14="http://schemas.microsoft.com/office/powerpoint/2010/main" val="2414410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966</TotalTime>
  <Words>453</Words>
  <Application>Microsoft Macintosh PowerPoint</Application>
  <PresentationFormat>A4 Paper (210x297 mm)</PresentationFormat>
  <Paragraphs>44</Paragraphs>
  <Slides>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Arial Rounded MT Bold</vt:lpstr>
      <vt:lpstr>Calibri</vt:lpstr>
      <vt:lpstr>Calibri Light</vt:lpstr>
      <vt:lpstr>Cambria</vt:lpstr>
      <vt:lpstr>ＭＳ 明朝</vt:lpstr>
      <vt:lpstr>Times New Roman</vt:lpstr>
      <vt:lpstr>Arial</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68</cp:revision>
  <cp:lastPrinted>2018-11-20T15:38:54Z</cp:lastPrinted>
  <dcterms:created xsi:type="dcterms:W3CDTF">2016-06-12T08:53:59Z</dcterms:created>
  <dcterms:modified xsi:type="dcterms:W3CDTF">2018-11-20T15:39:22Z</dcterms:modified>
</cp:coreProperties>
</file>