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9" r:id="rId3"/>
    <p:sldId id="258" r:id="rId4"/>
    <p:sldId id="260" r:id="rId5"/>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9GHEW4t7PhoM4QEUIDGo5GFROB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E80"/>
    <a:srgbClr val="55C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DEFEE5-6864-4A2B-9D86-B3CC0212FC35}">
  <a:tblStyle styleId="{EEDEFEE5-6864-4A2B-9D86-B3CC0212FC3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70" d="100"/>
          <a:sy n="70" d="100"/>
        </p:scale>
        <p:origin x="3344" y="19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9fbb4cab0_0_1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29fbb4cab0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229fbb4cab0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9fbb4cab0_0_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29fbb4cab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29fbb4cab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4"/>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3"/>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4"/>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5"/>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8" name="Google Shape;28;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7"/>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1"/>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2"/>
          <p:cNvSpPr>
            <a:spLocks noGrp="1"/>
          </p:cNvSpPr>
          <p:nvPr>
            <p:ph type="pic" idx="2"/>
          </p:nvPr>
        </p:nvSpPr>
        <p:spPr>
          <a:xfrm>
            <a:off x="2915543" y="1426283"/>
            <a:ext cx="3471863" cy="7039681"/>
          </a:xfrm>
          <a:prstGeom prst="rect">
            <a:avLst/>
          </a:prstGeom>
          <a:noFill/>
          <a:ln>
            <a:noFill/>
          </a:ln>
        </p:spPr>
      </p:sp>
      <p:sp>
        <p:nvSpPr>
          <p:cNvPr id="66" name="Google Shape;66;p12"/>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13">
            <a:alphaModFix/>
          </a:blip>
          <a:srcRect r="68039"/>
          <a:stretch/>
        </p:blipFill>
        <p:spPr>
          <a:xfrm>
            <a:off x="173910" y="180392"/>
            <a:ext cx="569167" cy="549266"/>
          </a:xfrm>
          <a:prstGeom prst="rect">
            <a:avLst/>
          </a:prstGeom>
          <a:noFill/>
          <a:ln>
            <a:noFill/>
          </a:ln>
        </p:spPr>
      </p:pic>
      <p:sp>
        <p:nvSpPr>
          <p:cNvPr id="11" name="Google Shape;11;p3"/>
          <p:cNvSpPr/>
          <p:nvPr/>
        </p:nvSpPr>
        <p:spPr>
          <a:xfrm>
            <a:off x="171000" y="180391"/>
            <a:ext cx="6516000" cy="538065"/>
          </a:xfrm>
          <a:prstGeom prst="roundRect">
            <a:avLst>
              <a:gd name="adj" fmla="val 19176"/>
            </a:avLst>
          </a:prstGeom>
          <a:noFill/>
          <a:ln w="12700" cap="flat" cmpd="sng">
            <a:solidFill>
              <a:srgbClr val="18A3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8A3B6"/>
              </a:buClr>
              <a:buSzPts val="1200"/>
              <a:buFont typeface="Arial Rounded"/>
              <a:buNone/>
            </a:pPr>
            <a:r>
              <a:rPr lang="en-US" sz="1200" b="1" i="0" u="none" strike="noStrike" cap="none">
                <a:solidFill>
                  <a:srgbClr val="18A3B6"/>
                </a:solidFill>
                <a:latin typeface="Arial Rounded"/>
                <a:ea typeface="Arial Rounded"/>
                <a:cs typeface="Arial Rounded"/>
                <a:sym typeface="Arial Rounded"/>
              </a:rPr>
              <a:t>S07.05.03</a:t>
            </a:r>
            <a:endParaRPr/>
          </a:p>
          <a:p>
            <a:pPr marL="0" marR="0" lvl="0" indent="0" algn="ctr" rtl="0">
              <a:lnSpc>
                <a:spcPct val="100000"/>
              </a:lnSpc>
              <a:spcBef>
                <a:spcPts val="0"/>
              </a:spcBef>
              <a:spcAft>
                <a:spcPts val="0"/>
              </a:spcAft>
              <a:buClr>
                <a:srgbClr val="18A3B6"/>
              </a:buClr>
              <a:buSzPts val="1200"/>
              <a:buFont typeface="Arial Rounded"/>
              <a:buNone/>
            </a:pPr>
            <a:r>
              <a:rPr lang="en-US" sz="1200" b="1" i="0" u="none" strike="noStrike" cap="none">
                <a:solidFill>
                  <a:srgbClr val="18A3B6"/>
                </a:solidFill>
                <a:latin typeface="Arial Rounded"/>
                <a:ea typeface="Arial Rounded"/>
                <a:cs typeface="Arial Rounded"/>
                <a:sym typeface="Arial Rounded"/>
              </a:rPr>
              <a:t>Describe the stages of the menstrual cycle</a:t>
            </a:r>
            <a:endParaRPr/>
          </a:p>
        </p:txBody>
      </p:sp>
      <p:sp>
        <p:nvSpPr>
          <p:cNvPr id="12" name="Google Shape;12;p3"/>
          <p:cNvSpPr txBox="1"/>
          <p:nvPr/>
        </p:nvSpPr>
        <p:spPr>
          <a:xfrm>
            <a:off x="2571233" y="9597746"/>
            <a:ext cx="1715534"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i="0" u="none" strike="noStrike" cap="none">
                <a:solidFill>
                  <a:srgbClr val="18A3B6"/>
                </a:solidFill>
                <a:latin typeface="Arial Rounded"/>
                <a:ea typeface="Arial Rounded"/>
                <a:cs typeface="Arial Rounded"/>
                <a:sym typeface="Arial Rounded"/>
              </a:rPr>
              <a:t>Developing Experts Ltd © 2020</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p:nvPr/>
        </p:nvSpPr>
        <p:spPr>
          <a:xfrm>
            <a:off x="170999" y="1530527"/>
            <a:ext cx="6516001" cy="822779"/>
          </a:xfrm>
          <a:prstGeom prst="roundRect">
            <a:avLst>
              <a:gd name="adj" fmla="val 1666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Draw a storyboard to show what happens at each stage of the menstrual cycle, from day 1 to day 28. </a:t>
            </a:r>
            <a:endParaRPr sz="1200" dirty="0">
              <a:solidFill>
                <a:srgbClr val="002060"/>
              </a:solidFill>
              <a:latin typeface="Arial Rounded MT Bold" panose="020F0704030504030204" pitchFamily="34" charset="0"/>
            </a:endParaRPr>
          </a:p>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You should pay particular attention to how the lining of the uterus changes and what happens to the egg during each stage.</a:t>
            </a:r>
            <a:endParaRPr sz="1200" dirty="0">
              <a:solidFill>
                <a:srgbClr val="002060"/>
              </a:solidFill>
              <a:latin typeface="Arial Rounded MT Bold" panose="020F0704030504030204" pitchFamily="34" charset="0"/>
            </a:endParaRPr>
          </a:p>
        </p:txBody>
      </p:sp>
      <p:graphicFrame>
        <p:nvGraphicFramePr>
          <p:cNvPr id="89" name="Google Shape;89;p1"/>
          <p:cNvGraphicFramePr/>
          <p:nvPr>
            <p:extLst>
              <p:ext uri="{D42A27DB-BD31-4B8C-83A1-F6EECF244321}">
                <p14:modId xmlns:p14="http://schemas.microsoft.com/office/powerpoint/2010/main" val="1733906336"/>
              </p:ext>
            </p:extLst>
          </p:nvPr>
        </p:nvGraphicFramePr>
        <p:xfrm>
          <a:off x="171000" y="2546350"/>
          <a:ext cx="6516000" cy="6934198"/>
        </p:xfrm>
        <a:graphic>
          <a:graphicData uri="http://schemas.openxmlformats.org/drawingml/2006/table">
            <a:tbl>
              <a:tblPr firstRow="1" bandRow="1">
                <a:tableStyleId>{5940675A-B579-460E-94D1-54222C63F5DA}</a:tableStyleId>
              </a:tblPr>
              <a:tblGrid>
                <a:gridCol w="3258000">
                  <a:extLst>
                    <a:ext uri="{9D8B030D-6E8A-4147-A177-3AD203B41FA5}">
                      <a16:colId xmlns:a16="http://schemas.microsoft.com/office/drawing/2014/main" val="20000"/>
                    </a:ext>
                  </a:extLst>
                </a:gridCol>
                <a:gridCol w="3258000">
                  <a:extLst>
                    <a:ext uri="{9D8B030D-6E8A-4147-A177-3AD203B41FA5}">
                      <a16:colId xmlns:a16="http://schemas.microsoft.com/office/drawing/2014/main" val="20001"/>
                    </a:ext>
                  </a:extLst>
                </a:gridCol>
              </a:tblGrid>
              <a:tr h="1897470">
                <a:tc>
                  <a:txBody>
                    <a:bodyPr/>
                    <a:lstStyle/>
                    <a:p>
                      <a:pPr marL="0" marR="0" lvl="0" indent="0" algn="l" rtl="0">
                        <a:spcBef>
                          <a:spcPts val="0"/>
                        </a:spcBef>
                        <a:spcAft>
                          <a:spcPts val="0"/>
                        </a:spcAft>
                        <a:buNone/>
                      </a:pPr>
                      <a:endParaRPr sz="1350" dirty="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dirty="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3802">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97470">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3993">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97470">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3993">
                <a:tc>
                  <a:txBody>
                    <a:bodyPr/>
                    <a:lstStyle/>
                    <a:p>
                      <a:pPr marL="0" marR="0" lvl="0" indent="0" algn="l" rtl="0">
                        <a:spcBef>
                          <a:spcPts val="0"/>
                        </a:spcBef>
                        <a:spcAft>
                          <a:spcPts val="0"/>
                        </a:spcAft>
                        <a:buNone/>
                      </a:pPr>
                      <a:endParaRPr sz="135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350" dirty="0"/>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11" name="Picture 10">
            <a:extLst>
              <a:ext uri="{FF2B5EF4-FFF2-40B4-BE49-F238E27FC236}">
                <a16:creationId xmlns:a16="http://schemas.microsoft.com/office/drawing/2014/main" id="{5EEE95B7-CB19-24FA-FE70-BE9EFA52A03C}"/>
              </a:ext>
            </a:extLst>
          </p:cNvPr>
          <p:cNvPicPr>
            <a:picLocks noChangeAspect="1"/>
          </p:cNvPicPr>
          <p:nvPr/>
        </p:nvPicPr>
        <p:blipFill rotWithShape="1">
          <a:blip r:embed="rId3"/>
          <a:srcRect l="3114" t="13379" r="3460" b="3635"/>
          <a:stretch/>
        </p:blipFill>
        <p:spPr>
          <a:xfrm>
            <a:off x="0" y="4921"/>
            <a:ext cx="6858000" cy="1332562"/>
          </a:xfrm>
          <a:prstGeom prst="rect">
            <a:avLst/>
          </a:prstGeom>
        </p:spPr>
      </p:pic>
      <p:sp>
        <p:nvSpPr>
          <p:cNvPr id="4" name="Google Shape;166;p2">
            <a:extLst>
              <a:ext uri="{FF2B5EF4-FFF2-40B4-BE49-F238E27FC236}">
                <a16:creationId xmlns:a16="http://schemas.microsoft.com/office/drawing/2014/main" id="{875F6F60-F902-6335-A1A3-D61FE1B7847C}"/>
              </a:ext>
            </a:extLst>
          </p:cNvPr>
          <p:cNvSpPr txBox="1"/>
          <p:nvPr/>
        </p:nvSpPr>
        <p:spPr>
          <a:xfrm>
            <a:off x="1049385" y="318590"/>
            <a:ext cx="490414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the stages of the menstrual cycle </a:t>
            </a:r>
            <a:endParaRPr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15EF4B23-F9B5-9763-30EC-F3DA065E8172}"/>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3ECD883-3AA9-6885-1720-A7ED631CBC0D}"/>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3" name="Google Shape;197;p2">
            <a:extLst>
              <a:ext uri="{FF2B5EF4-FFF2-40B4-BE49-F238E27FC236}">
                <a16:creationId xmlns:a16="http://schemas.microsoft.com/office/drawing/2014/main" id="{6274DC93-2D69-AF61-1A54-51E16E861E67}"/>
              </a:ext>
            </a:extLst>
          </p:cNvPr>
          <p:cNvSpPr txBox="1"/>
          <p:nvPr/>
        </p:nvSpPr>
        <p:spPr>
          <a:xfrm>
            <a:off x="4440396" y="875181"/>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KS3-09-03</a:t>
            </a:r>
            <a:endParaRPr dirty="0">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2" name="Picture 1">
            <a:extLst>
              <a:ext uri="{FF2B5EF4-FFF2-40B4-BE49-F238E27FC236}">
                <a16:creationId xmlns:a16="http://schemas.microsoft.com/office/drawing/2014/main" id="{BD4CC79D-B725-0ADE-1187-7D716EB816D8}"/>
              </a:ext>
            </a:extLst>
          </p:cNvPr>
          <p:cNvPicPr>
            <a:picLocks noChangeAspect="1"/>
          </p:cNvPicPr>
          <p:nvPr/>
        </p:nvPicPr>
        <p:blipFill rotWithShape="1">
          <a:blip r:embed="rId3"/>
          <a:srcRect l="3114" t="13379" r="3460" b="3635"/>
          <a:stretch/>
        </p:blipFill>
        <p:spPr>
          <a:xfrm>
            <a:off x="-1" y="-16577"/>
            <a:ext cx="6858000" cy="1332562"/>
          </a:xfrm>
          <a:prstGeom prst="rect">
            <a:avLst/>
          </a:prstGeom>
        </p:spPr>
      </p:pic>
      <p:sp>
        <p:nvSpPr>
          <p:cNvPr id="113" name="Google Shape;113;p2"/>
          <p:cNvSpPr/>
          <p:nvPr/>
        </p:nvSpPr>
        <p:spPr>
          <a:xfrm>
            <a:off x="207000" y="1530394"/>
            <a:ext cx="6498000" cy="701584"/>
          </a:xfrm>
          <a:prstGeom prst="roundRect">
            <a:avLst>
              <a:gd name="adj" fmla="val 1666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Discuss the advantages and disadvantages of different sanitary products. You can use books, magazines or the internet to help. If you find any product that has not been mentioned, add it in the ‘Other’ box at the bottom of the table. </a:t>
            </a:r>
            <a:endParaRPr dirty="0">
              <a:solidFill>
                <a:srgbClr val="002060"/>
              </a:solidFill>
              <a:latin typeface="Arial Rounded MT Bold" panose="020F0704030504030204" pitchFamily="34" charset="0"/>
            </a:endParaRPr>
          </a:p>
        </p:txBody>
      </p:sp>
      <p:graphicFrame>
        <p:nvGraphicFramePr>
          <p:cNvPr id="114" name="Google Shape;114;p2"/>
          <p:cNvGraphicFramePr/>
          <p:nvPr>
            <p:extLst>
              <p:ext uri="{D42A27DB-BD31-4B8C-83A1-F6EECF244321}">
                <p14:modId xmlns:p14="http://schemas.microsoft.com/office/powerpoint/2010/main" val="1566743992"/>
              </p:ext>
            </p:extLst>
          </p:nvPr>
        </p:nvGraphicFramePr>
        <p:xfrm>
          <a:off x="207000" y="2372773"/>
          <a:ext cx="6480000" cy="70845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tblGrid>
              <a:tr h="625590">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Name</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Image</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dirty="0">
                          <a:solidFill>
                            <a:srgbClr val="002060"/>
                          </a:solidFill>
                          <a:latin typeface="Arial Rounded MT Bold" panose="020F0704030504030204" pitchFamily="34" charset="0"/>
                          <a:sym typeface="Arial Rounded"/>
                        </a:rPr>
                        <a:t>Advantages</a:t>
                      </a:r>
                      <a:endParaRPr sz="1200" b="0" dirty="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Disadvantages</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0"/>
                  </a:ext>
                </a:extLst>
              </a:tr>
              <a:tr h="129179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Sanitary pads</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1"/>
                  </a:ext>
                </a:extLst>
              </a:tr>
              <a:tr h="129179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Tampons</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2"/>
                  </a:ext>
                </a:extLst>
              </a:tr>
              <a:tr h="129179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Menstrual cups</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3"/>
                  </a:ext>
                </a:extLst>
              </a:tr>
              <a:tr h="129179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Period underwear</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4"/>
                  </a:ext>
                </a:extLst>
              </a:tr>
              <a:tr h="129179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Other</a:t>
                      </a:r>
                      <a:endParaRPr sz="1200" b="0">
                        <a:solidFill>
                          <a:srgbClr val="002060"/>
                        </a:solidFill>
                        <a:latin typeface="Arial Rounded MT Bold" panose="020F0704030504030204" pitchFamily="34" charset="0"/>
                      </a:endParaRPr>
                    </a:p>
                    <a:p>
                      <a:pPr marL="0" marR="0" lvl="0" indent="0" algn="ctr" rtl="0">
                        <a:spcBef>
                          <a:spcPts val="0"/>
                        </a:spcBef>
                        <a:spcAft>
                          <a:spcPts val="0"/>
                        </a:spcAft>
                        <a:buNone/>
                      </a:pPr>
                      <a:endParaRPr sz="1200" b="0">
                        <a:solidFill>
                          <a:srgbClr val="002060"/>
                        </a:solidFill>
                        <a:latin typeface="Arial Rounded MT Bold" panose="020F0704030504030204" pitchFamily="34" charset="0"/>
                        <a:ea typeface="Arial Rounded"/>
                        <a:cs typeface="Arial Rounded"/>
                        <a:sym typeface="Arial Rounded"/>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b="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Google Shape;197;p2">
            <a:extLst>
              <a:ext uri="{FF2B5EF4-FFF2-40B4-BE49-F238E27FC236}">
                <a16:creationId xmlns:a16="http://schemas.microsoft.com/office/drawing/2014/main" id="{C6701BAE-FAA8-5B93-C839-F5615CC1CD90}"/>
              </a:ext>
            </a:extLst>
          </p:cNvPr>
          <p:cNvSpPr txBox="1"/>
          <p:nvPr/>
        </p:nvSpPr>
        <p:spPr>
          <a:xfrm>
            <a:off x="4440397" y="852189"/>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KS3-09-03</a:t>
            </a:r>
            <a:endParaRPr dirty="0">
              <a:latin typeface="Arial Rounded MT Bold" panose="020F0704030504030204" pitchFamily="34" charset="0"/>
            </a:endParaRPr>
          </a:p>
        </p:txBody>
      </p:sp>
      <p:sp>
        <p:nvSpPr>
          <p:cNvPr id="4" name="Google Shape;166;p2">
            <a:extLst>
              <a:ext uri="{FF2B5EF4-FFF2-40B4-BE49-F238E27FC236}">
                <a16:creationId xmlns:a16="http://schemas.microsoft.com/office/drawing/2014/main" id="{BC66783A-B625-472B-1A65-FEDE0BAB0928}"/>
              </a:ext>
            </a:extLst>
          </p:cNvPr>
          <p:cNvSpPr txBox="1"/>
          <p:nvPr/>
        </p:nvSpPr>
        <p:spPr>
          <a:xfrm>
            <a:off x="1049385" y="318590"/>
            <a:ext cx="490414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the stages of the menstrual cycle </a:t>
            </a:r>
            <a:endParaRPr dirty="0">
              <a:latin typeface="Arial Rounded MT Bold" panose="020F0704030504030204" pitchFamily="34" charset="0"/>
            </a:endParaRPr>
          </a:p>
        </p:txBody>
      </p:sp>
      <p:sp>
        <p:nvSpPr>
          <p:cNvPr id="9" name="Google Shape;166;p2">
            <a:extLst>
              <a:ext uri="{FF2B5EF4-FFF2-40B4-BE49-F238E27FC236}">
                <a16:creationId xmlns:a16="http://schemas.microsoft.com/office/drawing/2014/main" id="{0FE219EF-448D-4A7D-85A8-88E0AB0911C3}"/>
              </a:ext>
            </a:extLst>
          </p:cNvPr>
          <p:cNvSpPr txBox="1"/>
          <p:nvPr/>
        </p:nvSpPr>
        <p:spPr>
          <a:xfrm>
            <a:off x="1049385" y="315675"/>
            <a:ext cx="490414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the stages of the menstrual cycle </a:t>
            </a:r>
            <a:endParaRPr dirty="0">
              <a:latin typeface="Arial Rounded MT Bold" panose="020F0704030504030204" pitchFamily="34" charset="0"/>
            </a:endParaRPr>
          </a:p>
        </p:txBody>
      </p:sp>
      <p:sp>
        <p:nvSpPr>
          <p:cNvPr id="14" name="Rectangle 13">
            <a:extLst>
              <a:ext uri="{FF2B5EF4-FFF2-40B4-BE49-F238E27FC236}">
                <a16:creationId xmlns:a16="http://schemas.microsoft.com/office/drawing/2014/main" id="{7C15016E-AA4E-35DD-70D3-F17B7CF311B9}"/>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8A87E1D-641D-5298-4892-B50424825C49}"/>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8" name="Picture 7">
            <a:extLst>
              <a:ext uri="{FF2B5EF4-FFF2-40B4-BE49-F238E27FC236}">
                <a16:creationId xmlns:a16="http://schemas.microsoft.com/office/drawing/2014/main" id="{3D3FF904-8D06-C26C-FE67-7F07541CD14D}"/>
              </a:ext>
            </a:extLst>
          </p:cNvPr>
          <p:cNvPicPr>
            <a:picLocks noChangeAspect="1"/>
          </p:cNvPicPr>
          <p:nvPr/>
        </p:nvPicPr>
        <p:blipFill rotWithShape="1">
          <a:blip r:embed="rId3"/>
          <a:srcRect l="3114" t="13379" r="3460" b="3635"/>
          <a:stretch/>
        </p:blipFill>
        <p:spPr>
          <a:xfrm>
            <a:off x="0" y="0"/>
            <a:ext cx="6858000" cy="1332562"/>
          </a:xfrm>
          <a:prstGeom prst="rect">
            <a:avLst/>
          </a:prstGeom>
        </p:spPr>
      </p:pic>
      <p:graphicFrame>
        <p:nvGraphicFramePr>
          <p:cNvPr id="105" name="Google Shape;105;g229fbb4cab0_0_14"/>
          <p:cNvGraphicFramePr/>
          <p:nvPr>
            <p:extLst>
              <p:ext uri="{D42A27DB-BD31-4B8C-83A1-F6EECF244321}">
                <p14:modId xmlns:p14="http://schemas.microsoft.com/office/powerpoint/2010/main" val="1840600351"/>
              </p:ext>
            </p:extLst>
          </p:nvPr>
        </p:nvGraphicFramePr>
        <p:xfrm>
          <a:off x="171000" y="2494233"/>
          <a:ext cx="6516000" cy="7039447"/>
        </p:xfrm>
        <a:graphic>
          <a:graphicData uri="http://schemas.openxmlformats.org/drawingml/2006/table">
            <a:tbl>
              <a:tblPr firstRow="1" bandRow="1">
                <a:tableStyleId>{5940675A-B579-460E-94D1-54222C63F5DA}</a:tableStyleId>
              </a:tblPr>
              <a:tblGrid>
                <a:gridCol w="3258000">
                  <a:extLst>
                    <a:ext uri="{9D8B030D-6E8A-4147-A177-3AD203B41FA5}">
                      <a16:colId xmlns:a16="http://schemas.microsoft.com/office/drawing/2014/main" val="20000"/>
                    </a:ext>
                  </a:extLst>
                </a:gridCol>
                <a:gridCol w="3258000">
                  <a:extLst>
                    <a:ext uri="{9D8B030D-6E8A-4147-A177-3AD203B41FA5}">
                      <a16:colId xmlns:a16="http://schemas.microsoft.com/office/drawing/2014/main" val="20001"/>
                    </a:ext>
                  </a:extLst>
                </a:gridCol>
              </a:tblGrid>
              <a:tr h="1926270">
                <a:tc>
                  <a:txBody>
                    <a:bodyPr/>
                    <a:lstStyle/>
                    <a:p>
                      <a:pPr marL="0" marR="0" lvl="0" indent="0" algn="l" rtl="0">
                        <a:spcBef>
                          <a:spcPts val="0"/>
                        </a:spcBef>
                        <a:spcAft>
                          <a:spcPts val="0"/>
                        </a:spcAft>
                        <a:buNone/>
                      </a:pPr>
                      <a:r>
                        <a:rPr lang="en-US" sz="1200" dirty="0">
                          <a:solidFill>
                            <a:srgbClr val="FF0000"/>
                          </a:solidFill>
                          <a:latin typeface="Arial Rounded MT Bold" panose="020F0704030504030204" pitchFamily="34" charset="0"/>
                        </a:rPr>
                        <a:t>Needs images similar to diagram below, as example for students/ teachers, in each box</a:t>
                      </a:r>
                      <a:endParaRPr sz="120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0"/>
                  </a:ext>
                </a:extLst>
              </a:tr>
              <a:tr h="420083">
                <a:tc>
                  <a:txBody>
                    <a:bodyPr/>
                    <a:lstStyle/>
                    <a:p>
                      <a:pPr marL="0" marR="0" lvl="0" indent="0" algn="l" rtl="0">
                        <a:spcBef>
                          <a:spcPts val="0"/>
                        </a:spcBef>
                        <a:spcAft>
                          <a:spcPts val="0"/>
                        </a:spcAft>
                        <a:buNone/>
                      </a:pPr>
                      <a:r>
                        <a:rPr lang="en-US" sz="1200">
                          <a:solidFill>
                            <a:srgbClr val="002060"/>
                          </a:solidFill>
                          <a:latin typeface="Arial Rounded MT Bold" panose="020F0704030504030204" pitchFamily="34" charset="0"/>
                        </a:rPr>
                        <a:t>Day 1-7 (approximately)</a:t>
                      </a: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200">
                          <a:solidFill>
                            <a:srgbClr val="002060"/>
                          </a:solidFill>
                          <a:latin typeface="Arial Rounded MT Bold" panose="020F0704030504030204" pitchFamily="34" charset="0"/>
                        </a:rPr>
                        <a:t>Day 8-13</a:t>
                      </a: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1"/>
                  </a:ext>
                </a:extLst>
              </a:tr>
              <a:tr h="1926270">
                <a:tc>
                  <a:txBody>
                    <a:bodyPr/>
                    <a:lstStyle/>
                    <a:p>
                      <a:pPr marL="0" marR="0" lvl="0" indent="0" algn="l" rtl="0">
                        <a:spcBef>
                          <a:spcPts val="0"/>
                        </a:spcBef>
                        <a:spcAft>
                          <a:spcPts val="0"/>
                        </a:spcAft>
                        <a:buNone/>
                      </a:pP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2"/>
                  </a:ext>
                </a:extLst>
              </a:tr>
              <a:tr h="420277">
                <a:tc>
                  <a:txBody>
                    <a:bodyPr/>
                    <a:lstStyle/>
                    <a:p>
                      <a:pPr marL="0" marR="0" lvl="0" indent="0" algn="l" rtl="0">
                        <a:spcBef>
                          <a:spcPts val="0"/>
                        </a:spcBef>
                        <a:spcAft>
                          <a:spcPts val="0"/>
                        </a:spcAft>
                        <a:buNone/>
                      </a:pPr>
                      <a:r>
                        <a:rPr lang="en-US" sz="1200">
                          <a:solidFill>
                            <a:srgbClr val="002060"/>
                          </a:solidFill>
                          <a:latin typeface="Arial Rounded MT Bold" panose="020F0704030504030204" pitchFamily="34" charset="0"/>
                        </a:rPr>
                        <a:t>Day 14-17</a:t>
                      </a: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200">
                          <a:solidFill>
                            <a:srgbClr val="002060"/>
                          </a:solidFill>
                          <a:latin typeface="Arial Rounded MT Bold" panose="020F0704030504030204" pitchFamily="34" charset="0"/>
                        </a:rPr>
                        <a:t>Day 18-25</a:t>
                      </a:r>
                      <a:endParaRPr sz="120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3"/>
                  </a:ext>
                </a:extLst>
              </a:tr>
              <a:tr h="1926270">
                <a:tc>
                  <a:txBody>
                    <a:bodyPr/>
                    <a:lstStyle/>
                    <a:p>
                      <a:pPr marL="0" marR="0" lvl="0" indent="0" algn="l" rtl="0">
                        <a:spcBef>
                          <a:spcPts val="0"/>
                        </a:spcBef>
                        <a:spcAft>
                          <a:spcPts val="0"/>
                        </a:spcAft>
                        <a:buNone/>
                      </a:pPr>
                      <a:endParaRPr sz="120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4"/>
                  </a:ext>
                </a:extLst>
              </a:tr>
              <a:tr h="420277">
                <a:tc>
                  <a:txBody>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rPr>
                        <a:t>Day 26-28</a:t>
                      </a:r>
                      <a:endParaRPr sz="120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20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6" name="Google Shape;106;g229fbb4cab0_0_14"/>
          <p:cNvPicPr preferRelativeResize="0"/>
          <p:nvPr/>
        </p:nvPicPr>
        <p:blipFill>
          <a:blip r:embed="rId4">
            <a:alphaModFix/>
          </a:blip>
          <a:stretch>
            <a:fillRect/>
          </a:stretch>
        </p:blipFill>
        <p:spPr>
          <a:xfrm>
            <a:off x="1927352" y="3721348"/>
            <a:ext cx="4099918" cy="4034224"/>
          </a:xfrm>
          <a:prstGeom prst="rect">
            <a:avLst/>
          </a:prstGeom>
          <a:noFill/>
          <a:ln>
            <a:noFill/>
          </a:ln>
        </p:spPr>
      </p:pic>
      <p:sp>
        <p:nvSpPr>
          <p:cNvPr id="2" name="Google Shape;88;p1">
            <a:extLst>
              <a:ext uri="{FF2B5EF4-FFF2-40B4-BE49-F238E27FC236}">
                <a16:creationId xmlns:a16="http://schemas.microsoft.com/office/drawing/2014/main" id="{76F24B4B-F782-6E29-2411-31F02338EF18}"/>
              </a:ext>
            </a:extLst>
          </p:cNvPr>
          <p:cNvSpPr/>
          <p:nvPr/>
        </p:nvSpPr>
        <p:spPr>
          <a:xfrm>
            <a:off x="170999" y="1530527"/>
            <a:ext cx="6516001" cy="822779"/>
          </a:xfrm>
          <a:prstGeom prst="roundRect">
            <a:avLst>
              <a:gd name="adj" fmla="val 1666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Draw a storyboard to show what happens at each stage of the menstrual cycle, from day 1 to day 28. </a:t>
            </a:r>
            <a:endParaRPr sz="1200" dirty="0">
              <a:solidFill>
                <a:srgbClr val="002060"/>
              </a:solidFill>
              <a:latin typeface="Arial Rounded MT Bold" panose="020F0704030504030204" pitchFamily="34" charset="0"/>
            </a:endParaRPr>
          </a:p>
          <a:p>
            <a:pPr marL="0" marR="0" lvl="0" indent="0" algn="ctr"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You should pay particular attention to how the lining of the uterus changes and what happens to the egg during each stage.</a:t>
            </a:r>
            <a:endParaRPr sz="1200" dirty="0">
              <a:solidFill>
                <a:srgbClr val="002060"/>
              </a:solidFill>
              <a:latin typeface="Arial Rounded MT Bold" panose="020F0704030504030204" pitchFamily="34" charset="0"/>
            </a:endParaRPr>
          </a:p>
        </p:txBody>
      </p:sp>
      <p:sp>
        <p:nvSpPr>
          <p:cNvPr id="4" name="Google Shape;197;p2">
            <a:extLst>
              <a:ext uri="{FF2B5EF4-FFF2-40B4-BE49-F238E27FC236}">
                <a16:creationId xmlns:a16="http://schemas.microsoft.com/office/drawing/2014/main" id="{085198B8-C2DD-150E-1B58-BAAE31ACF22D}"/>
              </a:ext>
            </a:extLst>
          </p:cNvPr>
          <p:cNvSpPr txBox="1"/>
          <p:nvPr/>
        </p:nvSpPr>
        <p:spPr>
          <a:xfrm>
            <a:off x="4440397" y="852189"/>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KS3-09-03</a:t>
            </a:r>
            <a:endParaRPr dirty="0">
              <a:latin typeface="Arial Rounded MT Bold" panose="020F0704030504030204" pitchFamily="34" charset="0"/>
            </a:endParaRPr>
          </a:p>
        </p:txBody>
      </p:sp>
      <p:sp>
        <p:nvSpPr>
          <p:cNvPr id="5" name="Google Shape;166;p2">
            <a:extLst>
              <a:ext uri="{FF2B5EF4-FFF2-40B4-BE49-F238E27FC236}">
                <a16:creationId xmlns:a16="http://schemas.microsoft.com/office/drawing/2014/main" id="{3E9D9CDD-F8A3-80FC-948B-D5DA6F634E52}"/>
              </a:ext>
            </a:extLst>
          </p:cNvPr>
          <p:cNvSpPr txBox="1"/>
          <p:nvPr/>
        </p:nvSpPr>
        <p:spPr>
          <a:xfrm>
            <a:off x="1123127" y="269952"/>
            <a:ext cx="556387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the stages of the menstrual cycle</a:t>
            </a:r>
          </a:p>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                                                                                                                        ANSWERS  </a:t>
            </a:r>
            <a:endParaRPr dirty="0">
              <a:latin typeface="Arial Rounded MT Bold" panose="020F0704030504030204" pitchFamily="34" charset="0"/>
            </a:endParaRPr>
          </a:p>
        </p:txBody>
      </p:sp>
      <p:sp>
        <p:nvSpPr>
          <p:cNvPr id="9" name="Rectangle 8">
            <a:extLst>
              <a:ext uri="{FF2B5EF4-FFF2-40B4-BE49-F238E27FC236}">
                <a16:creationId xmlns:a16="http://schemas.microsoft.com/office/drawing/2014/main" id="{D0171491-859E-66AE-285E-D83D025DA75A}"/>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43209BC-2951-10E4-ABCB-E213E0F8FF36}"/>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aphicFrame>
        <p:nvGraphicFramePr>
          <p:cNvPr id="122" name="Google Shape;122;g229fbb4cab0_0_7"/>
          <p:cNvGraphicFramePr/>
          <p:nvPr>
            <p:extLst>
              <p:ext uri="{D42A27DB-BD31-4B8C-83A1-F6EECF244321}">
                <p14:modId xmlns:p14="http://schemas.microsoft.com/office/powerpoint/2010/main" val="1617096819"/>
              </p:ext>
            </p:extLst>
          </p:nvPr>
        </p:nvGraphicFramePr>
        <p:xfrm>
          <a:off x="198000" y="2332868"/>
          <a:ext cx="6480000" cy="7093381"/>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0000"/>
                    </a:ext>
                  </a:extLst>
                </a:gridCol>
                <a:gridCol w="963750">
                  <a:extLst>
                    <a:ext uri="{9D8B030D-6E8A-4147-A177-3AD203B41FA5}">
                      <a16:colId xmlns:a16="http://schemas.microsoft.com/office/drawing/2014/main" val="20001"/>
                    </a:ext>
                  </a:extLst>
                </a:gridCol>
                <a:gridCol w="2513400">
                  <a:extLst>
                    <a:ext uri="{9D8B030D-6E8A-4147-A177-3AD203B41FA5}">
                      <a16:colId xmlns:a16="http://schemas.microsoft.com/office/drawing/2014/main" val="20002"/>
                    </a:ext>
                  </a:extLst>
                </a:gridCol>
                <a:gridCol w="1922850">
                  <a:extLst>
                    <a:ext uri="{9D8B030D-6E8A-4147-A177-3AD203B41FA5}">
                      <a16:colId xmlns:a16="http://schemas.microsoft.com/office/drawing/2014/main" val="20003"/>
                    </a:ext>
                  </a:extLst>
                </a:gridCol>
              </a:tblGrid>
              <a:tr h="435448">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Name</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Image</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dirty="0">
                          <a:solidFill>
                            <a:srgbClr val="002060"/>
                          </a:solidFill>
                          <a:latin typeface="Arial Rounded MT Bold" panose="020F0704030504030204" pitchFamily="34" charset="0"/>
                          <a:sym typeface="Arial Rounded"/>
                        </a:rPr>
                        <a:t>Advantages</a:t>
                      </a:r>
                      <a:endParaRPr sz="1200" b="0" dirty="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b="0">
                          <a:solidFill>
                            <a:srgbClr val="002060"/>
                          </a:solidFill>
                          <a:latin typeface="Arial Rounded MT Bold" panose="020F0704030504030204" pitchFamily="34" charset="0"/>
                          <a:sym typeface="Arial Rounded"/>
                        </a:rPr>
                        <a:t>Disadvantages</a:t>
                      </a:r>
                      <a:endParaRPr sz="120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0"/>
                  </a:ext>
                </a:extLst>
              </a:tr>
              <a:tr h="1190834">
                <a:tc>
                  <a:txBody>
                    <a:bodyPr/>
                    <a:lstStyle/>
                    <a:p>
                      <a:pPr marL="0" marR="0" lvl="0" indent="0" algn="ctr" rtl="0">
                        <a:spcBef>
                          <a:spcPts val="0"/>
                        </a:spcBef>
                        <a:spcAft>
                          <a:spcPts val="0"/>
                        </a:spcAft>
                        <a:buNone/>
                      </a:pPr>
                      <a:r>
                        <a:rPr lang="en-US" sz="1050" b="0" dirty="0">
                          <a:solidFill>
                            <a:srgbClr val="002060"/>
                          </a:solidFill>
                          <a:latin typeface="Arial Rounded MT Bold" panose="020F0704030504030204" pitchFamily="34" charset="0"/>
                          <a:sym typeface="Arial Rounded"/>
                        </a:rPr>
                        <a:t>Sanitary pads</a:t>
                      </a:r>
                      <a:endParaRPr sz="1050" b="0" dirty="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-some women find these more comfortable</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 volume and flow rate is more visible</a:t>
                      </a: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-can be uncomfortable</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 produces waste for landfill</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 the wearer cannot participate in swimming</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-can be an irritant</a:t>
                      </a: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1"/>
                  </a:ext>
                </a:extLst>
              </a:tr>
              <a:tr h="1032058">
                <a:tc>
                  <a:txBody>
                    <a:bodyPr/>
                    <a:lstStyle/>
                    <a:p>
                      <a:pPr marL="0" marR="0" lvl="0" indent="0" algn="ctr" rtl="0">
                        <a:spcBef>
                          <a:spcPts val="0"/>
                        </a:spcBef>
                        <a:spcAft>
                          <a:spcPts val="0"/>
                        </a:spcAft>
                        <a:buNone/>
                      </a:pPr>
                      <a:r>
                        <a:rPr lang="en-US" sz="1050" b="0">
                          <a:solidFill>
                            <a:srgbClr val="002060"/>
                          </a:solidFill>
                          <a:latin typeface="Arial Rounded MT Bold" panose="020F0704030504030204" pitchFamily="34" charset="0"/>
                          <a:sym typeface="Arial Rounded"/>
                        </a:rPr>
                        <a:t>Tampons</a:t>
                      </a:r>
                      <a:endParaRPr sz="105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a:solidFill>
                            <a:srgbClr val="FF0000"/>
                          </a:solidFill>
                          <a:latin typeface="Arial Rounded MT Bold" panose="020F0704030504030204" pitchFamily="34" charset="0"/>
                        </a:rPr>
                        <a:t>-some women find these more comfortable</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-the wearer can still participate in swimming </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-more discrete</a:t>
                      </a:r>
                      <a:endParaRPr sz="1050" b="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a:solidFill>
                            <a:srgbClr val="FF0000"/>
                          </a:solidFill>
                          <a:latin typeface="Arial Rounded MT Bold" panose="020F0704030504030204" pitchFamily="34" charset="0"/>
                        </a:rPr>
                        <a:t>-volume and flow rate less clear</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 produces waste for landfill</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 easy to forget, leading to toxic shock</a:t>
                      </a:r>
                      <a:endParaRPr sz="1050" b="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2"/>
                  </a:ext>
                </a:extLst>
              </a:tr>
              <a:tr h="1508388">
                <a:tc>
                  <a:txBody>
                    <a:bodyPr/>
                    <a:lstStyle/>
                    <a:p>
                      <a:pPr marL="0" marR="0" lvl="0" indent="0" algn="ctr" rtl="0">
                        <a:spcBef>
                          <a:spcPts val="0"/>
                        </a:spcBef>
                        <a:spcAft>
                          <a:spcPts val="0"/>
                        </a:spcAft>
                        <a:buNone/>
                      </a:pPr>
                      <a:r>
                        <a:rPr lang="en-US" sz="1050" b="0">
                          <a:solidFill>
                            <a:srgbClr val="002060"/>
                          </a:solidFill>
                          <a:latin typeface="Arial Rounded MT Bold" panose="020F0704030504030204" pitchFamily="34" charset="0"/>
                          <a:sym typeface="Arial Rounded"/>
                        </a:rPr>
                        <a:t>Menstrual cups</a:t>
                      </a:r>
                      <a:endParaRPr sz="105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dirty="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-some women find these more comfortable</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-variety of shapes/sizes </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-no waste is produced</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-can be used for longer than pads/tampons</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-very clear indication of volume</a:t>
                      </a:r>
                      <a:endParaRPr sz="1050" b="0" dirty="0">
                        <a:solidFill>
                          <a:srgbClr val="FF0000"/>
                        </a:solidFill>
                        <a:latin typeface="Arial Rounded MT Bold" panose="020F0704030504030204" pitchFamily="34" charset="0"/>
                      </a:endParaRPr>
                    </a:p>
                    <a:p>
                      <a:pPr marL="0" lvl="0" indent="0" algn="l" rtl="0">
                        <a:spcBef>
                          <a:spcPts val="0"/>
                        </a:spcBef>
                        <a:spcAft>
                          <a:spcPts val="0"/>
                        </a:spcAft>
                        <a:buClr>
                          <a:schemeClr val="dk1"/>
                        </a:buClr>
                        <a:buFont typeface="Arial"/>
                        <a:buNone/>
                      </a:pPr>
                      <a:r>
                        <a:rPr lang="en-US" sz="1050" b="0" dirty="0">
                          <a:solidFill>
                            <a:srgbClr val="FF0000"/>
                          </a:solidFill>
                          <a:latin typeface="Arial Rounded MT Bold" panose="020F0704030504030204" pitchFamily="34" charset="0"/>
                        </a:rPr>
                        <a:t>-the wearer can still participate in swimming </a:t>
                      </a: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-needs practice to insert</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-more expensive to purchase initially</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 some women don’t want to see the blood</a:t>
                      </a: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3"/>
                  </a:ext>
                </a:extLst>
              </a:tr>
              <a:tr h="1984718">
                <a:tc>
                  <a:txBody>
                    <a:bodyPr/>
                    <a:lstStyle/>
                    <a:p>
                      <a:pPr marL="0" marR="0" lvl="0" indent="0" algn="ctr" rtl="0">
                        <a:spcBef>
                          <a:spcPts val="0"/>
                        </a:spcBef>
                        <a:spcAft>
                          <a:spcPts val="0"/>
                        </a:spcAft>
                        <a:buNone/>
                      </a:pPr>
                      <a:r>
                        <a:rPr lang="en-US" sz="1050" b="0">
                          <a:solidFill>
                            <a:srgbClr val="002060"/>
                          </a:solidFill>
                          <a:latin typeface="Arial Rounded MT Bold" panose="020F0704030504030204" pitchFamily="34" charset="0"/>
                          <a:sym typeface="Arial Rounded"/>
                        </a:rPr>
                        <a:t>Period underwear</a:t>
                      </a:r>
                      <a:endParaRPr sz="1050" b="0">
                        <a:solidFill>
                          <a:srgbClr val="002060"/>
                        </a:solidFill>
                        <a:latin typeface="Arial Rounded MT Bold" panose="020F0704030504030204" pitchFamily="34" charset="0"/>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a:solidFill>
                            <a:srgbClr val="FF0000"/>
                          </a:solidFill>
                          <a:latin typeface="Arial Rounded MT Bold" panose="020F0704030504030204" pitchFamily="34" charset="0"/>
                        </a:rPr>
                        <a:t>-some women find these more comfortable</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-can be worn in the lead up to the start of the period and during it</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-can be worn for longer time</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-no waste produced</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-provides protection against leaks</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-swimming versions are available</a:t>
                      </a:r>
                      <a:endParaRPr sz="1050" b="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a:solidFill>
                            <a:srgbClr val="FF0000"/>
                          </a:solidFill>
                          <a:latin typeface="Arial Rounded MT Bold" panose="020F0704030504030204" pitchFamily="34" charset="0"/>
                        </a:rPr>
                        <a:t>-more discrete</a:t>
                      </a:r>
                      <a:endParaRPr sz="1050" b="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-costs more initially</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r>
                        <a:rPr lang="en-US" sz="1050" b="0" dirty="0">
                          <a:solidFill>
                            <a:srgbClr val="FF0000"/>
                          </a:solidFill>
                          <a:latin typeface="Arial Rounded MT Bold" panose="020F0704030504030204" pitchFamily="34" charset="0"/>
                        </a:rPr>
                        <a:t>-needs to be washed after use</a:t>
                      </a:r>
                      <a:endParaRPr sz="1050" b="0" dirty="0">
                        <a:solidFill>
                          <a:srgbClr val="FF0000"/>
                        </a:solidFill>
                        <a:latin typeface="Arial Rounded MT Bold" panose="020F0704030504030204" pitchFamily="34" charset="0"/>
                      </a:endParaRPr>
                    </a:p>
                    <a:p>
                      <a:pPr marL="0" marR="0" lvl="0" indent="0" algn="l" rtl="0">
                        <a:spcBef>
                          <a:spcPts val="0"/>
                        </a:spcBef>
                        <a:spcAft>
                          <a:spcPts val="0"/>
                        </a:spcAft>
                        <a:buNone/>
                      </a:pP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4"/>
                  </a:ext>
                </a:extLst>
              </a:tr>
              <a:tr h="899181">
                <a:tc>
                  <a:txBody>
                    <a:bodyPr/>
                    <a:lstStyle/>
                    <a:p>
                      <a:pPr marL="0" marR="0" lvl="0" indent="0" algn="ctr" rtl="0">
                        <a:spcBef>
                          <a:spcPts val="0"/>
                        </a:spcBef>
                        <a:spcAft>
                          <a:spcPts val="0"/>
                        </a:spcAft>
                        <a:buNone/>
                      </a:pPr>
                      <a:r>
                        <a:rPr lang="en-US" sz="1050" b="0">
                          <a:solidFill>
                            <a:srgbClr val="002060"/>
                          </a:solidFill>
                          <a:latin typeface="Arial Rounded MT Bold" panose="020F0704030504030204" pitchFamily="34" charset="0"/>
                          <a:sym typeface="Arial Rounded"/>
                        </a:rPr>
                        <a:t>Other</a:t>
                      </a:r>
                      <a:endParaRPr sz="1050" b="0">
                        <a:solidFill>
                          <a:srgbClr val="002060"/>
                        </a:solidFill>
                        <a:latin typeface="Arial Rounded MT Bold" panose="020F0704030504030204" pitchFamily="34" charset="0"/>
                      </a:endParaRPr>
                    </a:p>
                    <a:p>
                      <a:pPr marL="0" marR="0" lvl="0" indent="0" algn="ctr" rtl="0">
                        <a:spcBef>
                          <a:spcPts val="0"/>
                        </a:spcBef>
                        <a:spcAft>
                          <a:spcPts val="0"/>
                        </a:spcAft>
                        <a:buNone/>
                      </a:pPr>
                      <a:endParaRPr sz="1050" b="0">
                        <a:solidFill>
                          <a:srgbClr val="002060"/>
                        </a:solidFill>
                        <a:latin typeface="Arial Rounded MT Bold" panose="020F0704030504030204" pitchFamily="34" charset="0"/>
                        <a:ea typeface="Arial Rounded"/>
                        <a:cs typeface="Arial Rounded"/>
                        <a:sym typeface="Arial Rounded"/>
                      </a:endParaRPr>
                    </a:p>
                  </a:txBody>
                  <a:tcPr marL="91450" marR="91450" marT="45725" marB="45725"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a:solidFill>
                          <a:srgbClr val="00206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marL="0" marR="0" lvl="0" indent="0" algn="l" rtl="0">
                        <a:spcBef>
                          <a:spcPts val="0"/>
                        </a:spcBef>
                        <a:spcAft>
                          <a:spcPts val="0"/>
                        </a:spcAft>
                        <a:buNone/>
                      </a:pPr>
                      <a:endParaRPr sz="1050" b="0" dirty="0">
                        <a:solidFill>
                          <a:srgbClr val="FF0000"/>
                        </a:solidFill>
                        <a:latin typeface="Arial Rounded MT Bold" panose="020F0704030504030204" pitchFamily="34" charset="0"/>
                      </a:endParaRPr>
                    </a:p>
                  </a:txBody>
                  <a:tcPr marL="91450" marR="91450" marT="45725" marB="45725">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Google Shape;113;p2">
            <a:extLst>
              <a:ext uri="{FF2B5EF4-FFF2-40B4-BE49-F238E27FC236}">
                <a16:creationId xmlns:a16="http://schemas.microsoft.com/office/drawing/2014/main" id="{C4D2B4CB-6B4C-1B67-9A85-DAE05789914E}"/>
              </a:ext>
            </a:extLst>
          </p:cNvPr>
          <p:cNvSpPr/>
          <p:nvPr/>
        </p:nvSpPr>
        <p:spPr>
          <a:xfrm>
            <a:off x="189000" y="1436058"/>
            <a:ext cx="6498000" cy="701584"/>
          </a:xfrm>
          <a:prstGeom prst="roundRect">
            <a:avLst>
              <a:gd name="adj" fmla="val 16667"/>
            </a:avLst>
          </a:prstGeom>
          <a:noFill/>
          <a:ln w="28575" cap="flat" cmpd="sng">
            <a:solidFill>
              <a:srgbClr val="807E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dirty="0">
                <a:solidFill>
                  <a:srgbClr val="002060"/>
                </a:solidFill>
                <a:latin typeface="Arial Rounded MT Bold" panose="020F0704030504030204" pitchFamily="34" charset="0"/>
                <a:ea typeface="Arial Rounded"/>
                <a:cs typeface="Arial Rounded"/>
                <a:sym typeface="Arial Rounded"/>
              </a:rPr>
              <a:t>Discuss the advantages and disadvantages of different sanitary products. You can use books, magazines or the internet to help. If you find any product that has not been mentioned, add it in the ‘Other’ box at the bottom of the table. </a:t>
            </a:r>
            <a:endParaRPr dirty="0">
              <a:solidFill>
                <a:srgbClr val="002060"/>
              </a:solidFill>
              <a:latin typeface="Arial Rounded MT Bold" panose="020F0704030504030204" pitchFamily="34" charset="0"/>
            </a:endParaRPr>
          </a:p>
        </p:txBody>
      </p:sp>
      <p:pic>
        <p:nvPicPr>
          <p:cNvPr id="9" name="Picture 8" descr="Icon&#10;&#10;Description automatically generated">
            <a:extLst>
              <a:ext uri="{FF2B5EF4-FFF2-40B4-BE49-F238E27FC236}">
                <a16:creationId xmlns:a16="http://schemas.microsoft.com/office/drawing/2014/main" id="{716688BE-830B-A18E-2102-E84219180066}"/>
              </a:ext>
            </a:extLst>
          </p:cNvPr>
          <p:cNvPicPr>
            <a:picLocks noChangeAspect="1"/>
          </p:cNvPicPr>
          <p:nvPr/>
        </p:nvPicPr>
        <p:blipFill rotWithShape="1">
          <a:blip r:embed="rId3"/>
          <a:srcRect l="31666" t="6845" r="29630" b="5908"/>
          <a:stretch/>
        </p:blipFill>
        <p:spPr>
          <a:xfrm>
            <a:off x="1422400" y="2984499"/>
            <a:ext cx="656440" cy="876301"/>
          </a:xfrm>
          <a:prstGeom prst="rect">
            <a:avLst/>
          </a:prstGeom>
        </p:spPr>
      </p:pic>
      <p:pic>
        <p:nvPicPr>
          <p:cNvPr id="11" name="Picture 10" descr="A picture containing indoor&#10;&#10;Description automatically generated">
            <a:extLst>
              <a:ext uri="{FF2B5EF4-FFF2-40B4-BE49-F238E27FC236}">
                <a16:creationId xmlns:a16="http://schemas.microsoft.com/office/drawing/2014/main" id="{9E18797E-AE27-4A05-39B5-D629CE2BD3A0}"/>
              </a:ext>
            </a:extLst>
          </p:cNvPr>
          <p:cNvPicPr>
            <a:picLocks noChangeAspect="1"/>
          </p:cNvPicPr>
          <p:nvPr/>
        </p:nvPicPr>
        <p:blipFill>
          <a:blip r:embed="rId4"/>
          <a:stretch>
            <a:fillRect/>
          </a:stretch>
        </p:blipFill>
        <p:spPr>
          <a:xfrm>
            <a:off x="1349781" y="4306959"/>
            <a:ext cx="801678" cy="450526"/>
          </a:xfrm>
          <a:prstGeom prst="rect">
            <a:avLst/>
          </a:prstGeom>
        </p:spPr>
      </p:pic>
      <p:pic>
        <p:nvPicPr>
          <p:cNvPr id="13" name="Picture 12" descr="A picture containing person, underwear&#10;&#10;Description automatically generated">
            <a:extLst>
              <a:ext uri="{FF2B5EF4-FFF2-40B4-BE49-F238E27FC236}">
                <a16:creationId xmlns:a16="http://schemas.microsoft.com/office/drawing/2014/main" id="{E8303D2F-2528-144B-438B-3B24DC8BEFEC}"/>
              </a:ext>
            </a:extLst>
          </p:cNvPr>
          <p:cNvPicPr>
            <a:picLocks noChangeAspect="1"/>
          </p:cNvPicPr>
          <p:nvPr/>
        </p:nvPicPr>
        <p:blipFill rotWithShape="1">
          <a:blip r:embed="rId5"/>
          <a:srcRect l="34721" t="23606" r="32828" b="21491"/>
          <a:stretch/>
        </p:blipFill>
        <p:spPr>
          <a:xfrm>
            <a:off x="1357945" y="5405928"/>
            <a:ext cx="785350" cy="88718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081184AB-5FBC-7BF3-2610-EA1AC35C3FA4}"/>
              </a:ext>
            </a:extLst>
          </p:cNvPr>
          <p:cNvPicPr>
            <a:picLocks noChangeAspect="1"/>
          </p:cNvPicPr>
          <p:nvPr/>
        </p:nvPicPr>
        <p:blipFill rotWithShape="1">
          <a:blip r:embed="rId6"/>
          <a:srcRect l="15595" r="14788"/>
          <a:stretch/>
        </p:blipFill>
        <p:spPr>
          <a:xfrm>
            <a:off x="1305697" y="6915870"/>
            <a:ext cx="881989" cy="1177659"/>
          </a:xfrm>
          <a:prstGeom prst="rect">
            <a:avLst/>
          </a:prstGeom>
        </p:spPr>
      </p:pic>
      <p:pic>
        <p:nvPicPr>
          <p:cNvPr id="8" name="Picture 7">
            <a:extLst>
              <a:ext uri="{FF2B5EF4-FFF2-40B4-BE49-F238E27FC236}">
                <a16:creationId xmlns:a16="http://schemas.microsoft.com/office/drawing/2014/main" id="{ED361943-1CA0-7A77-57A4-4D225C79782A}"/>
              </a:ext>
            </a:extLst>
          </p:cNvPr>
          <p:cNvPicPr>
            <a:picLocks noChangeAspect="1"/>
          </p:cNvPicPr>
          <p:nvPr/>
        </p:nvPicPr>
        <p:blipFill rotWithShape="1">
          <a:blip r:embed="rId7"/>
          <a:srcRect l="3114" t="13379" r="3460" b="3635"/>
          <a:stretch/>
        </p:blipFill>
        <p:spPr>
          <a:xfrm>
            <a:off x="-1" y="-1389"/>
            <a:ext cx="6858000" cy="1332562"/>
          </a:xfrm>
          <a:prstGeom prst="rect">
            <a:avLst/>
          </a:prstGeom>
        </p:spPr>
      </p:pic>
      <p:sp>
        <p:nvSpPr>
          <p:cNvPr id="10" name="Google Shape;197;p2">
            <a:extLst>
              <a:ext uri="{FF2B5EF4-FFF2-40B4-BE49-F238E27FC236}">
                <a16:creationId xmlns:a16="http://schemas.microsoft.com/office/drawing/2014/main" id="{76567C96-D4E9-B4DE-0EF4-433D715A5DAA}"/>
              </a:ext>
            </a:extLst>
          </p:cNvPr>
          <p:cNvSpPr txBox="1"/>
          <p:nvPr/>
        </p:nvSpPr>
        <p:spPr>
          <a:xfrm>
            <a:off x="4440397" y="852189"/>
            <a:ext cx="130561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lt1"/>
                </a:solidFill>
                <a:latin typeface="Arial Rounded MT Bold" panose="020F0704030504030204" pitchFamily="34" charset="0"/>
                <a:sym typeface="Arial Rounded"/>
              </a:rPr>
              <a:t>KS3-09-03</a:t>
            </a:r>
            <a:endParaRPr dirty="0">
              <a:latin typeface="Arial Rounded MT Bold" panose="020F0704030504030204" pitchFamily="34" charset="0"/>
            </a:endParaRPr>
          </a:p>
        </p:txBody>
      </p:sp>
      <p:sp>
        <p:nvSpPr>
          <p:cNvPr id="17" name="Rectangle 16">
            <a:extLst>
              <a:ext uri="{FF2B5EF4-FFF2-40B4-BE49-F238E27FC236}">
                <a16:creationId xmlns:a16="http://schemas.microsoft.com/office/drawing/2014/main" id="{D81981DA-71E5-DDA0-2AA5-FED8C37E9B49}"/>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B05EC26-0246-D17C-3EA0-52A711288034}"/>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20" name="Google Shape;166;p2">
            <a:extLst>
              <a:ext uri="{FF2B5EF4-FFF2-40B4-BE49-F238E27FC236}">
                <a16:creationId xmlns:a16="http://schemas.microsoft.com/office/drawing/2014/main" id="{72BF9DF0-4A7A-72B3-C39C-84FD3DD07926}"/>
              </a:ext>
            </a:extLst>
          </p:cNvPr>
          <p:cNvSpPr txBox="1"/>
          <p:nvPr/>
        </p:nvSpPr>
        <p:spPr>
          <a:xfrm>
            <a:off x="1123127" y="269952"/>
            <a:ext cx="556387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Mission Assignment: Describe the stages of the menstrual cycle</a:t>
            </a:r>
          </a:p>
          <a:p>
            <a:pPr marL="0" marR="0" lvl="0" indent="0" algn="l" rtl="0">
              <a:spcBef>
                <a:spcPts val="0"/>
              </a:spcBef>
              <a:spcAft>
                <a:spcPts val="0"/>
              </a:spcAft>
              <a:buNone/>
            </a:pPr>
            <a:r>
              <a:rPr lang="en-US" sz="1200" dirty="0">
                <a:solidFill>
                  <a:schemeClr val="lt1"/>
                </a:solidFill>
                <a:latin typeface="Arial Rounded MT Bold" panose="020F0704030504030204" pitchFamily="34" charset="0"/>
                <a:ea typeface="Arial Rounded"/>
                <a:cs typeface="Arial Rounded"/>
                <a:sym typeface="Arial Rounded"/>
              </a:rPr>
              <a:t>                                                                                                                        ANSWERS  </a:t>
            </a:r>
            <a:endParaRPr dirty="0">
              <a:latin typeface="Arial Rounded MT Bold" panose="020F07040305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526</Words>
  <Application>Microsoft Macintosh PowerPoint</Application>
  <PresentationFormat>A4 Paper (210x297 mm)</PresentationFormat>
  <Paragraphs>79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Rounded</vt:lpstr>
      <vt:lpstr>Arial Rounded MT Bold</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Mintey</dc:creator>
  <cp:lastModifiedBy>Developing Experts</cp:lastModifiedBy>
  <cp:revision>3</cp:revision>
  <dcterms:created xsi:type="dcterms:W3CDTF">2017-12-05T13:37:29Z</dcterms:created>
  <dcterms:modified xsi:type="dcterms:W3CDTF">2023-09-06T13:48:39Z</dcterms:modified>
</cp:coreProperties>
</file>