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21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3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7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9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38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84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2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87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88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57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12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B361-3620-4BF9-A784-F479B22D946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CB3CC-B3E5-41DD-8925-F906F4192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70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7E964D4B-1D39-0A8F-4396-4F5A78C81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AAE2D4-5271-F2A1-A811-100D0A600F0B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</a:t>
            </a:r>
            <a:r>
              <a:rPr lang="en-US" sz="800">
                <a:solidFill>
                  <a:schemeClr val="bg1"/>
                </a:solidFill>
                <a:latin typeface="Arial Rounded MT Bold" panose="020F0704030504030204" pitchFamily="34" charset="77"/>
              </a:rPr>
              <a:t>: COP26_03_02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3870C5-B3C1-5B35-1815-0FC695971AED}"/>
              </a:ext>
            </a:extLst>
          </p:cNvPr>
          <p:cNvSpPr txBox="1"/>
          <p:nvPr/>
        </p:nvSpPr>
        <p:spPr>
          <a:xfrm>
            <a:off x="1080301" y="139730"/>
            <a:ext cx="3558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what financial institutions must do to play their part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D93B626-B278-62C8-A89C-D66FD6A30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33" y="264409"/>
            <a:ext cx="1874193" cy="4952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D3F871A-154A-27D9-29F6-F5B709034F16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6FD32A-38DA-BEAD-3DC8-1F99A3E062C4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7180A-8A62-B941-9D2C-61514163427E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CBEF75-BC1C-FA02-EE36-F0C500D3AF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F77B8E-2385-2F3C-4B8C-8B8DDB677F90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740F51-EEC5-5A1D-8244-3A7ED73207F4}"/>
              </a:ext>
            </a:extLst>
          </p:cNvPr>
          <p:cNvSpPr txBox="1"/>
          <p:nvPr/>
        </p:nvSpPr>
        <p:spPr>
          <a:xfrm>
            <a:off x="155356" y="1311949"/>
            <a:ext cx="6524844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your school’s upstream emissions and how you can have a say in </a:t>
            </a:r>
            <a:r>
              <a:rPr lang="en-US" sz="1600" dirty="0" err="1">
                <a:solidFill>
                  <a:srgbClr val="807E80"/>
                </a:solidFill>
                <a:latin typeface="Arial Rounded MT Bold" panose="020F0704030504030204" pitchFamily="34" charset="77"/>
              </a:rPr>
              <a:t>minimising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them. Investigate the supply chain of your school and fill out the action plan below with your findings.</a:t>
            </a:r>
          </a:p>
        </p:txBody>
      </p:sp>
      <p:graphicFrame>
        <p:nvGraphicFramePr>
          <p:cNvPr id="14" name="Table 8">
            <a:extLst>
              <a:ext uri="{FF2B5EF4-FFF2-40B4-BE49-F238E27FC236}">
                <a16:creationId xmlns:a16="http://schemas.microsoft.com/office/drawing/2014/main" id="{F981A708-9BA3-F844-2907-43441E6F0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39652"/>
              </p:ext>
            </p:extLst>
          </p:nvPr>
        </p:nvGraphicFramePr>
        <p:xfrm>
          <a:off x="196408" y="2217220"/>
          <a:ext cx="6483792" cy="7090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948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1620948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  <a:gridCol w="1620948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  <a:gridCol w="1620948">
                  <a:extLst>
                    <a:ext uri="{9D8B030D-6E8A-4147-A177-3AD203B41FA5}">
                      <a16:colId xmlns:a16="http://schemas.microsoft.com/office/drawing/2014/main" val="4204299462"/>
                    </a:ext>
                  </a:extLst>
                </a:gridCol>
              </a:tblGrid>
              <a:tr h="9714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Upstream Emission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is responsible?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Action needed?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Priority level – 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low / medium / high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12061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energy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12490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water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12490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classroom equipment and are they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427347"/>
                  </a:ext>
                </a:extLst>
              </a:tr>
              <a:tr h="12490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catering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875956"/>
                  </a:ext>
                </a:extLst>
              </a:tr>
              <a:tr h="116607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Who supplies your transportation needs and is it supplied responsibly?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03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57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7E964D4B-1D39-0A8F-4396-4F5A78C81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AAE2D4-5271-F2A1-A811-100D0A600F0B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COP26_03_02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3870C5-B3C1-5B35-1815-0FC695971AED}"/>
              </a:ext>
            </a:extLst>
          </p:cNvPr>
          <p:cNvSpPr txBox="1"/>
          <p:nvPr/>
        </p:nvSpPr>
        <p:spPr>
          <a:xfrm>
            <a:off x="1080301" y="139730"/>
            <a:ext cx="3558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what financial institutions must do to play their part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D93B626-B278-62C8-A89C-D66FD6A30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33" y="264409"/>
            <a:ext cx="1874193" cy="4952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9BC068F-C1F6-D945-2F66-3850BDEB602B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218003-CDEE-35A5-EFE5-B98BCC25EB25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0676E9B-019B-E923-0F8C-0D745E3E0934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78961A-1282-43A9-D2CE-EF3F6A2667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3A67060-F7A3-04E3-28DF-9C2C90358122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6FC0AD-CE85-B1A1-9B5A-5FFDDC0FF1BD}"/>
              </a:ext>
            </a:extLst>
          </p:cNvPr>
          <p:cNvSpPr txBox="1"/>
          <p:nvPr/>
        </p:nvSpPr>
        <p:spPr>
          <a:xfrm>
            <a:off x="18029" y="1263594"/>
            <a:ext cx="683639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your school’s downstream emissions and how you can have a say in </a:t>
            </a:r>
            <a:r>
              <a:rPr lang="en-US" sz="1600" dirty="0" err="1">
                <a:solidFill>
                  <a:srgbClr val="807E80"/>
                </a:solidFill>
                <a:latin typeface="Arial Rounded MT Bold" panose="020F0704030504030204" pitchFamily="34" charset="77"/>
              </a:rPr>
              <a:t>minimising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them. Create an action plan that identifies areas of high emissions by the teachers, pupils or parents, and make suggestions to combat them.</a:t>
            </a:r>
          </a:p>
        </p:txBody>
      </p:sp>
      <p:graphicFrame>
        <p:nvGraphicFramePr>
          <p:cNvPr id="14" name="Table 8">
            <a:extLst>
              <a:ext uri="{FF2B5EF4-FFF2-40B4-BE49-F238E27FC236}">
                <a16:creationId xmlns:a16="http://schemas.microsoft.com/office/drawing/2014/main" id="{54027DAE-8731-CD39-F8F2-33DCA5164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301171"/>
              </p:ext>
            </p:extLst>
          </p:nvPr>
        </p:nvGraphicFramePr>
        <p:xfrm>
          <a:off x="196408" y="2415086"/>
          <a:ext cx="6483792" cy="689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264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2161264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  <a:gridCol w="2161264">
                  <a:extLst>
                    <a:ext uri="{9D8B030D-6E8A-4147-A177-3AD203B41FA5}">
                      <a16:colId xmlns:a16="http://schemas.microsoft.com/office/drawing/2014/main" val="4204299462"/>
                    </a:ext>
                  </a:extLst>
                </a:gridCol>
              </a:tblGrid>
              <a:tr h="94437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Downstream Emission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Action needed?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Priority level – 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low / medium / high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11725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121419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121419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427347"/>
                  </a:ext>
                </a:extLst>
              </a:tr>
              <a:tr h="121419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875956"/>
                  </a:ext>
                </a:extLst>
              </a:tr>
              <a:tr h="113353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03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99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205</Words>
  <Application>Microsoft Office PowerPoint</Application>
  <PresentationFormat>A4 Paper (210x297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2022-08-14T16:11:19Z</dcterms:created>
  <dcterms:modified xsi:type="dcterms:W3CDTF">2022-08-14T16:34:05Z</dcterms:modified>
</cp:coreProperties>
</file>