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80" autoAdjust="0"/>
    <p:restoredTop sz="94660"/>
  </p:normalViewPr>
  <p:slideViewPr>
    <p:cSldViewPr snapToGrid="0" showGuides="1">
      <p:cViewPr>
        <p:scale>
          <a:sx n="252" d="100"/>
          <a:sy n="252" d="100"/>
        </p:scale>
        <p:origin x="1272" y="-5752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E511C-B205-4157-A027-6382713760BD}" type="datetimeFigureOut">
              <a:rPr lang="en-GB" smtClean="0"/>
              <a:t>23/08/2023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831E2-F23D-47F8-8CAF-1A5EB14DFE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6949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E511C-B205-4157-A027-6382713760BD}" type="datetimeFigureOut">
              <a:rPr lang="en-GB" smtClean="0"/>
              <a:t>23/08/2023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831E2-F23D-47F8-8CAF-1A5EB14DFE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2731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E511C-B205-4157-A027-6382713760BD}" type="datetimeFigureOut">
              <a:rPr lang="en-GB" smtClean="0"/>
              <a:t>23/08/2023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831E2-F23D-47F8-8CAF-1A5EB14DFE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8952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E511C-B205-4157-A027-6382713760BD}" type="datetimeFigureOut">
              <a:rPr lang="en-GB" smtClean="0"/>
              <a:t>23/08/2023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831E2-F23D-47F8-8CAF-1A5EB14DFE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1968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E511C-B205-4157-A027-6382713760BD}" type="datetimeFigureOut">
              <a:rPr lang="en-GB" smtClean="0"/>
              <a:t>23/08/2023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831E2-F23D-47F8-8CAF-1A5EB14DFE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0669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E511C-B205-4157-A027-6382713760BD}" type="datetimeFigureOut">
              <a:rPr lang="en-GB" smtClean="0"/>
              <a:t>23/08/2023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831E2-F23D-47F8-8CAF-1A5EB14DFE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0772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E511C-B205-4157-A027-6382713760BD}" type="datetimeFigureOut">
              <a:rPr lang="en-GB" smtClean="0"/>
              <a:t>23/08/2023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831E2-F23D-47F8-8CAF-1A5EB14DFE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7959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E511C-B205-4157-A027-6382713760BD}" type="datetimeFigureOut">
              <a:rPr lang="en-GB" smtClean="0"/>
              <a:t>23/08/2023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831E2-F23D-47F8-8CAF-1A5EB14DFE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5229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E511C-B205-4157-A027-6382713760BD}" type="datetimeFigureOut">
              <a:rPr lang="en-GB" smtClean="0"/>
              <a:t>23/08/2023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831E2-F23D-47F8-8CAF-1A5EB14DFE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4174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E511C-B205-4157-A027-6382713760BD}" type="datetimeFigureOut">
              <a:rPr lang="en-GB" smtClean="0"/>
              <a:t>23/08/2023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831E2-F23D-47F8-8CAF-1A5EB14DFE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2711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E511C-B205-4157-A027-6382713760BD}" type="datetimeFigureOut">
              <a:rPr lang="en-GB" smtClean="0"/>
              <a:t>23/08/2023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831E2-F23D-47F8-8CAF-1A5EB14DFE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3258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E511C-B205-4157-A027-6382713760BD}" type="datetimeFigureOut">
              <a:rPr lang="en-GB" smtClean="0"/>
              <a:t>23/08/2023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831E2-F23D-47F8-8CAF-1A5EB14DFE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4932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jpe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jpe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8638EAD-D499-5030-B323-8FB11B7E779F}"/>
              </a:ext>
            </a:extLst>
          </p:cNvPr>
          <p:cNvSpPr/>
          <p:nvPr/>
        </p:nvSpPr>
        <p:spPr>
          <a:xfrm>
            <a:off x="-29368" y="9609205"/>
            <a:ext cx="6858002" cy="296795"/>
          </a:xfrm>
          <a:prstGeom prst="rect">
            <a:avLst/>
          </a:prstGeom>
          <a:solidFill>
            <a:srgbClr val="130E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143562-49B3-C3B6-A454-7CD4AAC6DEFA}"/>
              </a:ext>
            </a:extLst>
          </p:cNvPr>
          <p:cNvSpPr txBox="1"/>
          <p:nvPr/>
        </p:nvSpPr>
        <p:spPr>
          <a:xfrm>
            <a:off x="3761872" y="9678702"/>
            <a:ext cx="29425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Developing Experts Copyright 2023 All Rights Reserved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D0F144-7846-E6E8-B3DB-0C0E126735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4" t="13379" r="3460" b="3635"/>
          <a:stretch/>
        </p:blipFill>
        <p:spPr>
          <a:xfrm>
            <a:off x="0" y="0"/>
            <a:ext cx="6858000" cy="13325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AFC0A78-6A98-02BB-D23E-B205A0D1BF0F}"/>
              </a:ext>
            </a:extLst>
          </p:cNvPr>
          <p:cNvSpPr txBox="1"/>
          <p:nvPr/>
        </p:nvSpPr>
        <p:spPr>
          <a:xfrm>
            <a:off x="1020903" y="221289"/>
            <a:ext cx="47468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Mission Assignment: Describe an electric circuit and its parts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2D46FF-0B66-99F0-5538-AF5E7E30FB45}"/>
              </a:ext>
            </a:extLst>
          </p:cNvPr>
          <p:cNvSpPr txBox="1"/>
          <p:nvPr/>
        </p:nvSpPr>
        <p:spPr>
          <a:xfrm>
            <a:off x="4448232" y="841825"/>
            <a:ext cx="8354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KS3-22-01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10D036E-266B-E06B-E5DF-75BCA49DA66B}"/>
              </a:ext>
            </a:extLst>
          </p:cNvPr>
          <p:cNvSpPr/>
          <p:nvPr/>
        </p:nvSpPr>
        <p:spPr>
          <a:xfrm>
            <a:off x="158262" y="1479886"/>
            <a:ext cx="6546208" cy="555017"/>
          </a:xfrm>
          <a:prstGeom prst="round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FB383E6-423A-3F5D-1414-269BCDA761FD}"/>
              </a:ext>
            </a:extLst>
          </p:cNvPr>
          <p:cNvSpPr txBox="1"/>
          <p:nvPr/>
        </p:nvSpPr>
        <p:spPr>
          <a:xfrm>
            <a:off x="167360" y="1517064"/>
            <a:ext cx="6546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200" dirty="0">
                <a:solidFill>
                  <a:srgbClr val="002060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Circuit Symbols 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200" dirty="0">
                <a:solidFill>
                  <a:srgbClr val="002060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Identify the following circuit symbols. You may use a name more than once. </a:t>
            </a:r>
          </a:p>
        </p:txBody>
      </p:sp>
      <p:pic>
        <p:nvPicPr>
          <p:cNvPr id="33" name="Picture 32" descr="Logo, icon&#10;&#10;Description automatically generated">
            <a:extLst>
              <a:ext uri="{FF2B5EF4-FFF2-40B4-BE49-F238E27FC236}">
                <a16:creationId xmlns:a16="http://schemas.microsoft.com/office/drawing/2014/main" id="{DF4743BE-53D5-3949-04E8-C47EB29605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5032" y="224628"/>
            <a:ext cx="615703" cy="615703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D4FDDFA3-3E0A-B020-CF8A-484C54E414EB}"/>
              </a:ext>
            </a:extLst>
          </p:cNvPr>
          <p:cNvGrpSpPr/>
          <p:nvPr/>
        </p:nvGrpSpPr>
        <p:grpSpPr>
          <a:xfrm>
            <a:off x="320938" y="2154129"/>
            <a:ext cx="6159852" cy="3339389"/>
            <a:chOff x="511884" y="1798277"/>
            <a:chExt cx="6159852" cy="3339389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548EF3E0-1347-BE47-BB5B-E194CDB2AB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288" r="25152"/>
            <a:stretch/>
          </p:blipFill>
          <p:spPr>
            <a:xfrm>
              <a:off x="575773" y="2787656"/>
              <a:ext cx="961512" cy="914692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60F39ADF-184B-0FC4-6E06-0D996A49C7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655" t="20795" r="24773" b="21557"/>
            <a:stretch/>
          </p:blipFill>
          <p:spPr>
            <a:xfrm rot="16200000">
              <a:off x="5675752" y="1401231"/>
              <a:ext cx="598937" cy="1393030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702F48C9-910C-72DE-4DDE-CCEDC3BEBAB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7532" y="1798277"/>
              <a:ext cx="1197873" cy="598937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89C56A25-D30C-5586-05E8-5B7FDBB8816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9310" y="2933828"/>
              <a:ext cx="1393030" cy="696515"/>
            </a:xfrm>
            <a:prstGeom prst="rect">
              <a:avLst/>
            </a:prstGeom>
          </p:spPr>
        </p:pic>
        <p:pic>
          <p:nvPicPr>
            <p:cNvPr id="40" name="Picture 2" descr="Ammeter, Circuit, Ampere, Electronics, Amp, Meter">
              <a:extLst>
                <a:ext uri="{FF2B5EF4-FFF2-40B4-BE49-F238E27FC236}">
                  <a16:creationId xmlns:a16="http://schemas.microsoft.com/office/drawing/2014/main" id="{986FA617-CB4C-9613-69E4-A20B5EE7CD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7002" y="4216591"/>
              <a:ext cx="961512" cy="6381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4" descr="Buzzer, Symbol, Circuit">
              <a:extLst>
                <a:ext uri="{FF2B5EF4-FFF2-40B4-BE49-F238E27FC236}">
                  <a16:creationId xmlns:a16="http://schemas.microsoft.com/office/drawing/2014/main" id="{ADA780B5-4D79-0E55-5F0A-26D3D2753F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5236" y="4269437"/>
              <a:ext cx="706493" cy="5901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6" descr="Voltmeter, Electronics, Circuit, Electrical Circuit">
              <a:extLst>
                <a:ext uri="{FF2B5EF4-FFF2-40B4-BE49-F238E27FC236}">
                  <a16:creationId xmlns:a16="http://schemas.microsoft.com/office/drawing/2014/main" id="{0A1832E8-6ECC-65AE-18E7-89D1DDDA4E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069" y="4221514"/>
              <a:ext cx="961512" cy="6381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361C5973-47E3-7F0A-3813-FB2EE2D28B7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866935" y="4222560"/>
              <a:ext cx="1000893" cy="683943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80C2A954-59A7-0E74-26EC-579018B678F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453456" y="1856761"/>
              <a:ext cx="528603" cy="571881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CCC09A92-D4A8-F3A3-8530-29373D8F8A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11884" y="1850726"/>
              <a:ext cx="1056632" cy="571881"/>
            </a:xfrm>
            <a:prstGeom prst="rect">
              <a:avLst/>
            </a:prstGeom>
          </p:spPr>
        </p:pic>
        <p:pic>
          <p:nvPicPr>
            <p:cNvPr id="46" name="Picture 8" descr="Diode, Led, Symbol, Electronics, Light, Emitting">
              <a:extLst>
                <a:ext uri="{FF2B5EF4-FFF2-40B4-BE49-F238E27FC236}">
                  <a16:creationId xmlns:a16="http://schemas.microsoft.com/office/drawing/2014/main" id="{29C7A2B1-A5DB-AF74-5ECA-89FD952C07B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234" b="23201"/>
            <a:stretch/>
          </p:blipFill>
          <p:spPr bwMode="auto">
            <a:xfrm rot="16200000">
              <a:off x="4011645" y="2858212"/>
              <a:ext cx="696513" cy="8251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6F8F4F1A-EDAF-EB46-BB47-CC1B7C5F9EA8}"/>
                </a:ext>
              </a:extLst>
            </p:cNvPr>
            <p:cNvSpPr/>
            <p:nvPr/>
          </p:nvSpPr>
          <p:spPr>
            <a:xfrm>
              <a:off x="3310217" y="4768334"/>
              <a:ext cx="23756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schemeClr val="bg1">
                      <a:lumMod val="50000"/>
                    </a:schemeClr>
                  </a:solidFill>
                </a:rPr>
                <a:t> 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F61F9A41-452D-D3C5-06CA-9E9C3F46E908}"/>
                </a:ext>
              </a:extLst>
            </p:cNvPr>
            <p:cNvSpPr/>
            <p:nvPr/>
          </p:nvSpPr>
          <p:spPr>
            <a:xfrm>
              <a:off x="3310217" y="4768334"/>
              <a:ext cx="23756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schemeClr val="bg1">
                      <a:lumMod val="50000"/>
                    </a:schemeClr>
                  </a:solidFill>
                </a:rPr>
                <a:t> </a:t>
              </a:r>
            </a:p>
          </p:txBody>
        </p:sp>
        <p:pic>
          <p:nvPicPr>
            <p:cNvPr id="49" name="Picture 12" descr="Image result for circuits symbols bulb">
              <a:extLst>
                <a:ext uri="{FF2B5EF4-FFF2-40B4-BE49-F238E27FC236}">
                  <a16:creationId xmlns:a16="http://schemas.microsoft.com/office/drawing/2014/main" id="{07203CA1-7472-7E24-3C93-AF3AECF7ADA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974101" y="2855218"/>
              <a:ext cx="1536393" cy="7829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8CDB9D7D-8FD1-A919-9B86-C792792E0F6B}"/>
              </a:ext>
            </a:extLst>
          </p:cNvPr>
          <p:cNvCxnSpPr/>
          <p:nvPr/>
        </p:nvCxnSpPr>
        <p:spPr>
          <a:xfrm>
            <a:off x="295867" y="3057945"/>
            <a:ext cx="1138084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B1DB7226-6C29-DA76-DD9E-025800F13F27}"/>
              </a:ext>
            </a:extLst>
          </p:cNvPr>
          <p:cNvCxnSpPr/>
          <p:nvPr/>
        </p:nvCxnSpPr>
        <p:spPr>
          <a:xfrm>
            <a:off x="280212" y="4375117"/>
            <a:ext cx="1138084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F771C3E9-C5BE-AA9E-8E05-2F21327B0254}"/>
              </a:ext>
            </a:extLst>
          </p:cNvPr>
          <p:cNvCxnSpPr/>
          <p:nvPr/>
        </p:nvCxnSpPr>
        <p:spPr>
          <a:xfrm>
            <a:off x="1973424" y="3057945"/>
            <a:ext cx="1138084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BC61A825-9496-3C62-63BA-F9996E5E452F}"/>
              </a:ext>
            </a:extLst>
          </p:cNvPr>
          <p:cNvCxnSpPr/>
          <p:nvPr/>
        </p:nvCxnSpPr>
        <p:spPr>
          <a:xfrm>
            <a:off x="1957769" y="4375117"/>
            <a:ext cx="1138084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1DF3975C-FBFF-D3DF-68CC-63CC251C6CD7}"/>
              </a:ext>
            </a:extLst>
          </p:cNvPr>
          <p:cNvCxnSpPr/>
          <p:nvPr/>
        </p:nvCxnSpPr>
        <p:spPr>
          <a:xfrm>
            <a:off x="3622135" y="3050110"/>
            <a:ext cx="1138084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3C8AC87A-033D-157A-2C3F-7C0442626468}"/>
              </a:ext>
            </a:extLst>
          </p:cNvPr>
          <p:cNvCxnSpPr/>
          <p:nvPr/>
        </p:nvCxnSpPr>
        <p:spPr>
          <a:xfrm>
            <a:off x="3606480" y="4367282"/>
            <a:ext cx="1138084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3C49AFF7-E2A5-7D63-A707-68F834F315E8}"/>
              </a:ext>
            </a:extLst>
          </p:cNvPr>
          <p:cNvCxnSpPr/>
          <p:nvPr/>
        </p:nvCxnSpPr>
        <p:spPr>
          <a:xfrm>
            <a:off x="5272636" y="3050110"/>
            <a:ext cx="1138084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BF8C00A4-9E3E-3830-EEDF-17ED0F32B335}"/>
              </a:ext>
            </a:extLst>
          </p:cNvPr>
          <p:cNvCxnSpPr/>
          <p:nvPr/>
        </p:nvCxnSpPr>
        <p:spPr>
          <a:xfrm>
            <a:off x="5256981" y="4367282"/>
            <a:ext cx="1138084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ounded Rectangle 9">
            <a:extLst>
              <a:ext uri="{FF2B5EF4-FFF2-40B4-BE49-F238E27FC236}">
                <a16:creationId xmlns:a16="http://schemas.microsoft.com/office/drawing/2014/main" id="{D39C0A83-EF32-F386-6BBC-C3070C693AF8}"/>
              </a:ext>
            </a:extLst>
          </p:cNvPr>
          <p:cNvSpPr/>
          <p:nvPr/>
        </p:nvSpPr>
        <p:spPr>
          <a:xfrm>
            <a:off x="167360" y="5733973"/>
            <a:ext cx="6492206" cy="709196"/>
          </a:xfrm>
          <a:prstGeom prst="roundRect">
            <a:avLst>
              <a:gd name="adj" fmla="val 19223"/>
            </a:avLst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Word bank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Rounded MT Bold" panose="020F07040305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ammeter	     battery</a:t>
            </a:r>
            <a:r>
              <a:rPr lang="en-US" sz="12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	       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bulb           buzzer	      cell	       lamp</a:t>
            </a:r>
            <a:r>
              <a:rPr lang="en-US" sz="12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	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LED	motor	resistor	switch	voltmeter 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7D97632F-8F41-63A1-D0BD-6943983B4CDD}"/>
              </a:ext>
            </a:extLst>
          </p:cNvPr>
          <p:cNvSpPr/>
          <p:nvPr/>
        </p:nvSpPr>
        <p:spPr>
          <a:xfrm>
            <a:off x="144432" y="5617376"/>
            <a:ext cx="6546208" cy="925024"/>
          </a:xfrm>
          <a:prstGeom prst="round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Rounded Rectangle 9">
            <a:extLst>
              <a:ext uri="{FF2B5EF4-FFF2-40B4-BE49-F238E27FC236}">
                <a16:creationId xmlns:a16="http://schemas.microsoft.com/office/drawing/2014/main" id="{2EE0CB09-A717-D2AA-4309-C1C3EA986B79}"/>
              </a:ext>
            </a:extLst>
          </p:cNvPr>
          <p:cNvSpPr/>
          <p:nvPr/>
        </p:nvSpPr>
        <p:spPr>
          <a:xfrm>
            <a:off x="158262" y="6575268"/>
            <a:ext cx="6516000" cy="3202844"/>
          </a:xfrm>
          <a:prstGeom prst="roundRect">
            <a:avLst>
              <a:gd name="adj" fmla="val 0"/>
            </a:avLst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What three things do all circuits need to work?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______________________________________________________________________________________________________________________________________________________________________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Rounded MT Bold" panose="020F070403050403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A student connects a bulb and a cell together with one piece of wire in a line. Explain why the bulb does </a:t>
            </a:r>
            <a:r>
              <a:rPr lang="en-US" sz="1200" i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not </a:t>
            </a:r>
            <a:r>
              <a:rPr lang="en-US" sz="12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light up.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 </a:t>
            </a:r>
          </a:p>
          <a:p>
            <a:pPr defTabSz="914400">
              <a:defRPr/>
            </a:pPr>
            <a:r>
              <a:rPr lang="en-US" sz="12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pPr defTabSz="914400">
              <a:defRPr/>
            </a:pPr>
            <a:endParaRPr lang="en-US" sz="12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Look at the symbol for a switch above. Suggest why it has been drawn this way and what it shows.</a:t>
            </a:r>
          </a:p>
          <a:p>
            <a:pPr defTabSz="914400">
              <a:defRPr/>
            </a:pPr>
            <a:r>
              <a:rPr lang="en-US" sz="12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C5CE1ED-5386-A30F-FFB0-F372CE121B62}"/>
              </a:ext>
            </a:extLst>
          </p:cNvPr>
          <p:cNvCxnSpPr/>
          <p:nvPr/>
        </p:nvCxnSpPr>
        <p:spPr>
          <a:xfrm>
            <a:off x="280212" y="5485465"/>
            <a:ext cx="1138084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EB4FF5A-8405-D414-3AF5-53C495790E58}"/>
              </a:ext>
            </a:extLst>
          </p:cNvPr>
          <p:cNvCxnSpPr/>
          <p:nvPr/>
        </p:nvCxnSpPr>
        <p:spPr>
          <a:xfrm>
            <a:off x="1957769" y="5485465"/>
            <a:ext cx="1138084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2B3F94F-821B-B2E4-0F40-B2706247B4C8}"/>
              </a:ext>
            </a:extLst>
          </p:cNvPr>
          <p:cNvCxnSpPr/>
          <p:nvPr/>
        </p:nvCxnSpPr>
        <p:spPr>
          <a:xfrm>
            <a:off x="3606480" y="5477630"/>
            <a:ext cx="1138084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D8E1FD1-E5D6-7113-9052-A8945327F707}"/>
              </a:ext>
            </a:extLst>
          </p:cNvPr>
          <p:cNvCxnSpPr/>
          <p:nvPr/>
        </p:nvCxnSpPr>
        <p:spPr>
          <a:xfrm>
            <a:off x="5256981" y="5477630"/>
            <a:ext cx="1138084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1023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A37BC24-34B4-D24E-46CC-A7A7B8FE7C32}"/>
              </a:ext>
            </a:extLst>
          </p:cNvPr>
          <p:cNvSpPr/>
          <p:nvPr/>
        </p:nvSpPr>
        <p:spPr>
          <a:xfrm>
            <a:off x="-29368" y="9609205"/>
            <a:ext cx="6858002" cy="296795"/>
          </a:xfrm>
          <a:prstGeom prst="rect">
            <a:avLst/>
          </a:prstGeom>
          <a:solidFill>
            <a:srgbClr val="130E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961D14-0765-8FFD-EDEF-22748F137C43}"/>
              </a:ext>
            </a:extLst>
          </p:cNvPr>
          <p:cNvSpPr txBox="1"/>
          <p:nvPr/>
        </p:nvSpPr>
        <p:spPr>
          <a:xfrm>
            <a:off x="3761872" y="9678702"/>
            <a:ext cx="29425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Developing Experts Copyright 2023 All Rights Reserved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DCC725-55E6-2DC5-6282-C8468847DC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4" t="13379" r="3460" b="3635"/>
          <a:stretch/>
        </p:blipFill>
        <p:spPr>
          <a:xfrm>
            <a:off x="0" y="0"/>
            <a:ext cx="6858000" cy="133256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2496AA0-E7FF-E5E1-2425-5E653E36DE96}"/>
              </a:ext>
            </a:extLst>
          </p:cNvPr>
          <p:cNvSpPr txBox="1"/>
          <p:nvPr/>
        </p:nvSpPr>
        <p:spPr>
          <a:xfrm>
            <a:off x="1020903" y="221289"/>
            <a:ext cx="47468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Mission Assignment: Describe an electric circuit and its parts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0AF8F1-3771-D8E7-9FF0-079E2E741D39}"/>
              </a:ext>
            </a:extLst>
          </p:cNvPr>
          <p:cNvSpPr txBox="1"/>
          <p:nvPr/>
        </p:nvSpPr>
        <p:spPr>
          <a:xfrm>
            <a:off x="4448232" y="841825"/>
            <a:ext cx="8354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KS3-22-01</a:t>
            </a:r>
          </a:p>
        </p:txBody>
      </p:sp>
      <p:pic>
        <p:nvPicPr>
          <p:cNvPr id="9" name="Picture 8" descr="Logo, icon&#10;&#10;Description automatically generated">
            <a:extLst>
              <a:ext uri="{FF2B5EF4-FFF2-40B4-BE49-F238E27FC236}">
                <a16:creationId xmlns:a16="http://schemas.microsoft.com/office/drawing/2014/main" id="{AC84196B-6A7F-738E-B32F-CB4212EB2B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5032" y="224628"/>
            <a:ext cx="615703" cy="615703"/>
          </a:xfrm>
          <a:prstGeom prst="rect">
            <a:avLst/>
          </a:prstGeom>
        </p:spPr>
      </p:pic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67BBA9EA-8DC6-C793-BE15-0786494C89D0}"/>
              </a:ext>
            </a:extLst>
          </p:cNvPr>
          <p:cNvSpPr/>
          <p:nvPr/>
        </p:nvSpPr>
        <p:spPr>
          <a:xfrm>
            <a:off x="158262" y="1479887"/>
            <a:ext cx="6546208" cy="387014"/>
          </a:xfrm>
          <a:prstGeom prst="round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C119F07-5A17-D083-179B-C62DDE23D646}"/>
              </a:ext>
            </a:extLst>
          </p:cNvPr>
          <p:cNvSpPr txBox="1"/>
          <p:nvPr/>
        </p:nvSpPr>
        <p:spPr>
          <a:xfrm>
            <a:off x="155896" y="1531621"/>
            <a:ext cx="65462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200" dirty="0">
                <a:solidFill>
                  <a:srgbClr val="002060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Circuit Symbols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148DF6F-4DA2-1144-3BD9-4CD0C3A48DE3}"/>
              </a:ext>
            </a:extLst>
          </p:cNvPr>
          <p:cNvSpPr txBox="1"/>
          <p:nvPr/>
        </p:nvSpPr>
        <p:spPr>
          <a:xfrm>
            <a:off x="126530" y="1959089"/>
            <a:ext cx="654620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Rounded MT Bold" panose="020F07040305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Build the following circuits from the diagrams below.</a:t>
            </a:r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Rounded MT Bold" panose="020F07040305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9E8CD6C-5B29-307C-091F-ECCDB96F0A87}"/>
              </a:ext>
            </a:extLst>
          </p:cNvPr>
          <p:cNvGrpSpPr/>
          <p:nvPr/>
        </p:nvGrpSpPr>
        <p:grpSpPr>
          <a:xfrm>
            <a:off x="466725" y="2276117"/>
            <a:ext cx="5924550" cy="3605710"/>
            <a:chOff x="466725" y="1484585"/>
            <a:chExt cx="5924550" cy="3605710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CE76C712-8D07-8922-8875-5A4060F94366}"/>
                </a:ext>
              </a:extLst>
            </p:cNvPr>
            <p:cNvGrpSpPr/>
            <p:nvPr/>
          </p:nvGrpSpPr>
          <p:grpSpPr>
            <a:xfrm>
              <a:off x="466725" y="1484585"/>
              <a:ext cx="5924550" cy="3605710"/>
              <a:chOff x="352425" y="1522685"/>
              <a:chExt cx="5924550" cy="3605710"/>
            </a:xfrm>
          </p:grpSpPr>
          <p:pic>
            <p:nvPicPr>
              <p:cNvPr id="48" name="Picture 47">
                <a:extLst>
                  <a:ext uri="{FF2B5EF4-FFF2-40B4-BE49-F238E27FC236}">
                    <a16:creationId xmlns:a16="http://schemas.microsoft.com/office/drawing/2014/main" id="{16CD169C-781A-3DFD-25CE-F98E873D218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/>
            </p:blipFill>
            <p:spPr>
              <a:xfrm>
                <a:off x="447675" y="1522685"/>
                <a:ext cx="1524000" cy="1905000"/>
              </a:xfrm>
              <a:prstGeom prst="rect">
                <a:avLst/>
              </a:prstGeom>
            </p:spPr>
          </p:pic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id="{379411C3-32DF-72DE-CC80-896CCAC3FE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62475" y="1522685"/>
                <a:ext cx="1714500" cy="1905000"/>
              </a:xfrm>
              <a:prstGeom prst="rect">
                <a:avLst/>
              </a:prstGeom>
            </p:spPr>
          </p:pic>
          <p:pic>
            <p:nvPicPr>
              <p:cNvPr id="50" name="Picture 49">
                <a:extLst>
                  <a:ext uri="{FF2B5EF4-FFF2-40B4-BE49-F238E27FC236}">
                    <a16:creationId xmlns:a16="http://schemas.microsoft.com/office/drawing/2014/main" id="{86F464B6-BB8F-B716-D06A-841046D3D5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50757" y="1522685"/>
                <a:ext cx="1524000" cy="1905000"/>
              </a:xfrm>
              <a:prstGeom prst="rect">
                <a:avLst/>
              </a:prstGeom>
            </p:spPr>
          </p:pic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id="{915DE1FC-34CA-D3DB-77BE-47C9A45E25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2425" y="3223395"/>
                <a:ext cx="1714500" cy="1905000"/>
              </a:xfrm>
              <a:prstGeom prst="rect">
                <a:avLst/>
              </a:prstGeom>
            </p:spPr>
          </p:pic>
          <p:pic>
            <p:nvPicPr>
              <p:cNvPr id="52" name="Picture 51">
                <a:extLst>
                  <a:ext uri="{FF2B5EF4-FFF2-40B4-BE49-F238E27FC236}">
                    <a16:creationId xmlns:a16="http://schemas.microsoft.com/office/drawing/2014/main" id="{03C99424-458F-E342-5A25-F613ACC84D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52975" y="3223395"/>
                <a:ext cx="1524000" cy="1905000"/>
              </a:xfrm>
              <a:prstGeom prst="rect">
                <a:avLst/>
              </a:prstGeom>
            </p:spPr>
          </p:pic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ACEEC90B-9330-704C-A2BA-4B93523EC3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50757" y="3223395"/>
                <a:ext cx="1524000" cy="1905000"/>
              </a:xfrm>
              <a:prstGeom prst="rect">
                <a:avLst/>
              </a:prstGeom>
            </p:spPr>
          </p:pic>
        </p:grpSp>
        <p:sp>
          <p:nvSpPr>
            <p:cNvPr id="42" name="Rectangle 11">
              <a:extLst>
                <a:ext uri="{FF2B5EF4-FFF2-40B4-BE49-F238E27FC236}">
                  <a16:creationId xmlns:a16="http://schemas.microsoft.com/office/drawing/2014/main" id="{A6DE1D1A-7BCA-73D9-0053-E85E9D387F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725" y="1573880"/>
              <a:ext cx="298207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Rounded MT Bold" panose="020F0704030504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a</a:t>
              </a:r>
              <a:endParaRPr kumimoji="0" lang="en-GB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Rectangle 11">
              <a:extLst>
                <a:ext uri="{FF2B5EF4-FFF2-40B4-BE49-F238E27FC236}">
                  <a16:creationId xmlns:a16="http://schemas.microsoft.com/office/drawing/2014/main" id="{A22C38E8-884E-E2E5-CDE0-1A14599E58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5057" y="1573828"/>
              <a:ext cx="298207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Rounded MT Bold" panose="020F0704030504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</a:t>
              </a:r>
              <a:endParaRPr kumimoji="0" lang="en-GB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Rectangle 11">
              <a:extLst>
                <a:ext uri="{FF2B5EF4-FFF2-40B4-BE49-F238E27FC236}">
                  <a16:creationId xmlns:a16="http://schemas.microsoft.com/office/drawing/2014/main" id="{7A1EEE4E-14E7-2078-9888-58499E220B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7275" y="1541194"/>
              <a:ext cx="298207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altLang="en-US" sz="1200" dirty="0">
                  <a:solidFill>
                    <a:srgbClr val="002060"/>
                  </a:solidFill>
                  <a:latin typeface="Arial Rounded MT Bold" panose="020F0704030504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</a:t>
              </a:r>
              <a:endParaRPr kumimoji="0" lang="en-GB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Rectangle 11">
              <a:extLst>
                <a:ext uri="{FF2B5EF4-FFF2-40B4-BE49-F238E27FC236}">
                  <a16:creationId xmlns:a16="http://schemas.microsoft.com/office/drawing/2014/main" id="{125A02AC-D9E1-0822-F6E9-AEB3300FA1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346" y="3384171"/>
              <a:ext cx="298207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altLang="en-US" sz="1200" dirty="0">
                  <a:solidFill>
                    <a:srgbClr val="002060"/>
                  </a:solidFill>
                  <a:latin typeface="Arial Rounded MT Bold" panose="020F0704030504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</a:t>
              </a:r>
              <a:endParaRPr kumimoji="0" lang="en-GB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Rectangle 11">
              <a:extLst>
                <a:ext uri="{FF2B5EF4-FFF2-40B4-BE49-F238E27FC236}">
                  <a16:creationId xmlns:a16="http://schemas.microsoft.com/office/drawing/2014/main" id="{F98F451E-C17C-102D-DED1-46D84769CE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7678" y="3384119"/>
              <a:ext cx="298207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altLang="en-US" sz="1200" dirty="0">
                  <a:solidFill>
                    <a:srgbClr val="002060"/>
                  </a:solidFill>
                  <a:latin typeface="Arial Rounded MT Bold" panose="020F0704030504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e</a:t>
              </a:r>
              <a:endParaRPr kumimoji="0" lang="en-GB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Rectangle 11">
              <a:extLst>
                <a:ext uri="{FF2B5EF4-FFF2-40B4-BE49-F238E27FC236}">
                  <a16:creationId xmlns:a16="http://schemas.microsoft.com/office/drawing/2014/main" id="{22C2CDC5-AF66-8720-6C34-0AEE55F9DE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9896" y="3351485"/>
              <a:ext cx="298207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Rounded MT Bold" panose="020F0704030504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f</a:t>
              </a:r>
              <a:endParaRPr kumimoji="0" lang="en-GB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4" name="Rectangle 11">
            <a:extLst>
              <a:ext uri="{FF2B5EF4-FFF2-40B4-BE49-F238E27FC236}">
                <a16:creationId xmlns:a16="http://schemas.microsoft.com/office/drawing/2014/main" id="{E9F4874F-412C-27F1-99A5-A3BA2A72C7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530" y="5829390"/>
            <a:ext cx="6575573" cy="3600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Rounded MT Bold" panose="020F07040305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Describe each circuit you have built. Include any observations that you make.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altLang="en-US" sz="1200" dirty="0">
              <a:solidFill>
                <a:srgbClr val="002060"/>
              </a:solidFill>
              <a:latin typeface="Arial Rounded MT Bold" panose="020F07040305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  <a:defRPr/>
            </a:pPr>
            <a:r>
              <a:rPr lang="en-GB" altLang="en-US" sz="1200" dirty="0">
                <a:solidFill>
                  <a:srgbClr val="002060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______________________________________________________________________________________________________________________________________________________________</a:t>
            </a:r>
          </a:p>
          <a:p>
            <a:pPr marL="342900" lvl="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  <a:defRPr/>
            </a:pPr>
            <a:endParaRPr lang="en-GB" altLang="en-US" sz="1200" dirty="0">
              <a:solidFill>
                <a:srgbClr val="002060"/>
              </a:solidFill>
              <a:latin typeface="Arial Rounded MT Bold" panose="020F07040305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  <a:defRPr/>
            </a:pPr>
            <a:r>
              <a:rPr lang="en-GB" altLang="en-US" sz="1200" dirty="0">
                <a:solidFill>
                  <a:srgbClr val="002060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______________________________________________________________________________________________________________________________________________________________</a:t>
            </a:r>
          </a:p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  <a:defRPr/>
            </a:pPr>
            <a:endParaRPr lang="en-GB" altLang="en-US" sz="1200" dirty="0">
              <a:solidFill>
                <a:srgbClr val="002060"/>
              </a:solidFill>
              <a:latin typeface="Arial Rounded MT Bold" panose="020F07040305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  <a:defRPr/>
            </a:pPr>
            <a:r>
              <a:rPr lang="en-GB" altLang="en-US" sz="1200" dirty="0">
                <a:solidFill>
                  <a:srgbClr val="002060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______________________________________________________________________________________________________________________________________________________________</a:t>
            </a:r>
          </a:p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  <a:defRPr/>
            </a:pPr>
            <a:endParaRPr lang="en-GB" altLang="en-US" sz="1200" dirty="0">
              <a:solidFill>
                <a:srgbClr val="002060"/>
              </a:solidFill>
              <a:latin typeface="Arial Rounded MT Bold" panose="020F07040305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  <a:defRPr/>
            </a:pPr>
            <a:r>
              <a:rPr lang="en-GB" altLang="en-US" sz="1200" dirty="0">
                <a:solidFill>
                  <a:srgbClr val="002060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______________________________________________________________________________________________________________________________________________________________</a:t>
            </a:r>
          </a:p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  <a:defRPr/>
            </a:pPr>
            <a:endParaRPr lang="en-GB" altLang="en-US" sz="1200" dirty="0">
              <a:solidFill>
                <a:srgbClr val="002060"/>
              </a:solidFill>
              <a:latin typeface="Arial Rounded MT Bold" panose="020F07040305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  <a:defRPr/>
            </a:pPr>
            <a:r>
              <a:rPr lang="en-GB" altLang="en-US" sz="1200" dirty="0">
                <a:solidFill>
                  <a:srgbClr val="002060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______________________________________________________________________________________________________________________________________________________________</a:t>
            </a:r>
          </a:p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  <a:defRPr/>
            </a:pPr>
            <a:endParaRPr lang="en-GB" altLang="en-US" sz="1200" dirty="0">
              <a:solidFill>
                <a:srgbClr val="002060"/>
              </a:solidFill>
              <a:latin typeface="Arial Rounded MT Bold" panose="020F07040305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  <a:defRPr/>
            </a:pPr>
            <a:r>
              <a:rPr lang="en-GB" altLang="en-US" sz="1200" dirty="0">
                <a:solidFill>
                  <a:srgbClr val="002060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______________________________________________________________________________________________________________________________________________________________</a:t>
            </a:r>
            <a:endParaRPr lang="en-GB" altLang="en-US" sz="1200" dirty="0">
              <a:solidFill>
                <a:srgbClr val="002060"/>
              </a:solidFill>
              <a:latin typeface="Arial Rounded MT Bold" panose="020F07040305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037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AD20F90-B2FD-5CDE-8BD7-DBBF4FDA95E5}"/>
              </a:ext>
            </a:extLst>
          </p:cNvPr>
          <p:cNvSpPr/>
          <p:nvPr/>
        </p:nvSpPr>
        <p:spPr>
          <a:xfrm>
            <a:off x="-29368" y="9609205"/>
            <a:ext cx="6858002" cy="296795"/>
          </a:xfrm>
          <a:prstGeom prst="rect">
            <a:avLst/>
          </a:prstGeom>
          <a:solidFill>
            <a:srgbClr val="130E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6F04C6-E71D-36D2-F5C3-9A5900642425}"/>
              </a:ext>
            </a:extLst>
          </p:cNvPr>
          <p:cNvSpPr txBox="1"/>
          <p:nvPr/>
        </p:nvSpPr>
        <p:spPr>
          <a:xfrm>
            <a:off x="3761872" y="9678702"/>
            <a:ext cx="29425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Developing Experts Copyright 2023 All Rights Reserved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36667C-2927-E491-7C12-072936F9FE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4" t="13379" r="3460" b="3635"/>
          <a:stretch/>
        </p:blipFill>
        <p:spPr>
          <a:xfrm>
            <a:off x="0" y="0"/>
            <a:ext cx="6858000" cy="133256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5B424E7-E941-DB1F-5D73-E361A94AFAC6}"/>
              </a:ext>
            </a:extLst>
          </p:cNvPr>
          <p:cNvSpPr txBox="1"/>
          <p:nvPr/>
        </p:nvSpPr>
        <p:spPr>
          <a:xfrm>
            <a:off x="1020903" y="221289"/>
            <a:ext cx="47468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Mission Assignment: Describe an electric circuit and its parts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9F19A6-0C43-8B3D-A82F-650557C0255D}"/>
              </a:ext>
            </a:extLst>
          </p:cNvPr>
          <p:cNvSpPr txBox="1"/>
          <p:nvPr/>
        </p:nvSpPr>
        <p:spPr>
          <a:xfrm>
            <a:off x="4448232" y="841825"/>
            <a:ext cx="8354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KS3-22-01</a:t>
            </a:r>
          </a:p>
        </p:txBody>
      </p:sp>
      <p:pic>
        <p:nvPicPr>
          <p:cNvPr id="7" name="Picture 6" descr="Logo, icon&#10;&#10;Description automatically generated">
            <a:extLst>
              <a:ext uri="{FF2B5EF4-FFF2-40B4-BE49-F238E27FC236}">
                <a16:creationId xmlns:a16="http://schemas.microsoft.com/office/drawing/2014/main" id="{2AA39E20-02B4-357C-2C1D-3A5DA358AD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5032" y="224628"/>
            <a:ext cx="615703" cy="615703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5847EC4-4A52-4D7E-AE2D-318458C5936A}"/>
              </a:ext>
            </a:extLst>
          </p:cNvPr>
          <p:cNvSpPr/>
          <p:nvPr/>
        </p:nvSpPr>
        <p:spPr>
          <a:xfrm>
            <a:off x="158262" y="1479887"/>
            <a:ext cx="6546208" cy="387014"/>
          </a:xfrm>
          <a:prstGeom prst="round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5F5759-5768-8C04-A177-D2466156D705}"/>
              </a:ext>
            </a:extLst>
          </p:cNvPr>
          <p:cNvSpPr txBox="1"/>
          <p:nvPr/>
        </p:nvSpPr>
        <p:spPr>
          <a:xfrm>
            <a:off x="155896" y="1531621"/>
            <a:ext cx="65462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200" dirty="0">
                <a:solidFill>
                  <a:srgbClr val="002060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Circuit Symbols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59E3DA-428E-72CA-4683-43DE2FC766BA}"/>
              </a:ext>
            </a:extLst>
          </p:cNvPr>
          <p:cNvSpPr txBox="1"/>
          <p:nvPr/>
        </p:nvSpPr>
        <p:spPr>
          <a:xfrm>
            <a:off x="126530" y="1959089"/>
            <a:ext cx="654620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200" dirty="0">
                <a:solidFill>
                  <a:srgbClr val="002060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 the box below, design your own circuit. </a:t>
            </a:r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Rounded MT Bold" panose="020F07040305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045798D7-8278-F2C5-C4E2-C27CFD327B4E}"/>
              </a:ext>
            </a:extLst>
          </p:cNvPr>
          <p:cNvSpPr/>
          <p:nvPr/>
        </p:nvSpPr>
        <p:spPr>
          <a:xfrm>
            <a:off x="153530" y="2394857"/>
            <a:ext cx="6519206" cy="4354286"/>
          </a:xfrm>
          <a:prstGeom prst="roundRect">
            <a:avLst>
              <a:gd name="adj" fmla="val 3542"/>
            </a:avLst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11">
            <a:extLst>
              <a:ext uri="{FF2B5EF4-FFF2-40B4-BE49-F238E27FC236}">
                <a16:creationId xmlns:a16="http://schemas.microsoft.com/office/drawing/2014/main" id="{F4EE30C1-2727-BFFC-2BB7-F9F103BC0B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530" y="6825675"/>
            <a:ext cx="6546206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200" dirty="0">
                <a:solidFill>
                  <a:srgbClr val="002060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Before you build your circuit, make a prediction of what will happen to each component.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Rounded MT Bold" panose="020F07040305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200" dirty="0">
                <a:solidFill>
                  <a:srgbClr val="002060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Rounded MT Bold" panose="020F07040305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Rounded MT Bold" panose="020F07040305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Was your prediction correct? Why?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altLang="en-US" sz="1200" dirty="0">
              <a:solidFill>
                <a:srgbClr val="002060"/>
              </a:solidFill>
              <a:latin typeface="Arial Rounded MT Bold" panose="020F07040305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200" dirty="0">
                <a:solidFill>
                  <a:srgbClr val="002060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328236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8638EAD-D499-5030-B323-8FB11B7E779F}"/>
              </a:ext>
            </a:extLst>
          </p:cNvPr>
          <p:cNvSpPr/>
          <p:nvPr/>
        </p:nvSpPr>
        <p:spPr>
          <a:xfrm>
            <a:off x="-29368" y="9609205"/>
            <a:ext cx="6858002" cy="296795"/>
          </a:xfrm>
          <a:prstGeom prst="rect">
            <a:avLst/>
          </a:prstGeom>
          <a:solidFill>
            <a:srgbClr val="130E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143562-49B3-C3B6-A454-7CD4AAC6DEFA}"/>
              </a:ext>
            </a:extLst>
          </p:cNvPr>
          <p:cNvSpPr txBox="1"/>
          <p:nvPr/>
        </p:nvSpPr>
        <p:spPr>
          <a:xfrm>
            <a:off x="3761872" y="9678702"/>
            <a:ext cx="29425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Developing Experts Copyright 2023 All Rights Reserved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D0F144-7846-E6E8-B3DB-0C0E126735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4" t="13379" r="3460" b="3635"/>
          <a:stretch/>
        </p:blipFill>
        <p:spPr>
          <a:xfrm>
            <a:off x="0" y="0"/>
            <a:ext cx="6858000" cy="13325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AFC0A78-6A98-02BB-D23E-B205A0D1BF0F}"/>
              </a:ext>
            </a:extLst>
          </p:cNvPr>
          <p:cNvSpPr txBox="1"/>
          <p:nvPr/>
        </p:nvSpPr>
        <p:spPr>
          <a:xfrm>
            <a:off x="1020903" y="221289"/>
            <a:ext cx="474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Mission Assignment: Describe an electric circuit and its parts</a:t>
            </a:r>
          </a:p>
          <a:p>
            <a:pPr algn="r"/>
            <a:r>
              <a:rPr lang="en-GB" sz="1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ANSWERS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2D46FF-0B66-99F0-5538-AF5E7E30FB45}"/>
              </a:ext>
            </a:extLst>
          </p:cNvPr>
          <p:cNvSpPr txBox="1"/>
          <p:nvPr/>
        </p:nvSpPr>
        <p:spPr>
          <a:xfrm>
            <a:off x="4448232" y="841825"/>
            <a:ext cx="8354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KS3-22-01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10D036E-266B-E06B-E5DF-75BCA49DA66B}"/>
              </a:ext>
            </a:extLst>
          </p:cNvPr>
          <p:cNvSpPr/>
          <p:nvPr/>
        </p:nvSpPr>
        <p:spPr>
          <a:xfrm>
            <a:off x="158262" y="1479886"/>
            <a:ext cx="6546208" cy="555017"/>
          </a:xfrm>
          <a:prstGeom prst="round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FB383E6-423A-3F5D-1414-269BCDA761FD}"/>
              </a:ext>
            </a:extLst>
          </p:cNvPr>
          <p:cNvSpPr txBox="1"/>
          <p:nvPr/>
        </p:nvSpPr>
        <p:spPr>
          <a:xfrm>
            <a:off x="167360" y="1517064"/>
            <a:ext cx="6546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200" dirty="0">
                <a:solidFill>
                  <a:srgbClr val="002060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Circuit Symbols 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200" dirty="0">
                <a:solidFill>
                  <a:srgbClr val="002060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Identify the following circuit symbols. You may use a name more than once. </a:t>
            </a:r>
          </a:p>
        </p:txBody>
      </p:sp>
      <p:pic>
        <p:nvPicPr>
          <p:cNvPr id="33" name="Picture 32" descr="Logo, icon&#10;&#10;Description automatically generated">
            <a:extLst>
              <a:ext uri="{FF2B5EF4-FFF2-40B4-BE49-F238E27FC236}">
                <a16:creationId xmlns:a16="http://schemas.microsoft.com/office/drawing/2014/main" id="{DF4743BE-53D5-3949-04E8-C47EB29605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5032" y="224628"/>
            <a:ext cx="615703" cy="615703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D4FDDFA3-3E0A-B020-CF8A-484C54E414EB}"/>
              </a:ext>
            </a:extLst>
          </p:cNvPr>
          <p:cNvGrpSpPr/>
          <p:nvPr/>
        </p:nvGrpSpPr>
        <p:grpSpPr>
          <a:xfrm>
            <a:off x="320938" y="2154129"/>
            <a:ext cx="6159852" cy="3339389"/>
            <a:chOff x="511884" y="1798277"/>
            <a:chExt cx="6159852" cy="3339389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548EF3E0-1347-BE47-BB5B-E194CDB2AB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288" r="25152"/>
            <a:stretch/>
          </p:blipFill>
          <p:spPr>
            <a:xfrm>
              <a:off x="575773" y="2787656"/>
              <a:ext cx="961512" cy="914692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60F39ADF-184B-0FC4-6E06-0D996A49C7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655" t="20795" r="24773" b="21557"/>
            <a:stretch/>
          </p:blipFill>
          <p:spPr>
            <a:xfrm rot="16200000">
              <a:off x="5675752" y="1401231"/>
              <a:ext cx="598937" cy="1393030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702F48C9-910C-72DE-4DDE-CCEDC3BEBAB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7532" y="1798277"/>
              <a:ext cx="1197873" cy="598937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89C56A25-D30C-5586-05E8-5B7FDBB8816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9310" y="2933828"/>
              <a:ext cx="1393030" cy="696515"/>
            </a:xfrm>
            <a:prstGeom prst="rect">
              <a:avLst/>
            </a:prstGeom>
          </p:spPr>
        </p:pic>
        <p:pic>
          <p:nvPicPr>
            <p:cNvPr id="40" name="Picture 2" descr="Ammeter, Circuit, Ampere, Electronics, Amp, Meter">
              <a:extLst>
                <a:ext uri="{FF2B5EF4-FFF2-40B4-BE49-F238E27FC236}">
                  <a16:creationId xmlns:a16="http://schemas.microsoft.com/office/drawing/2014/main" id="{986FA617-CB4C-9613-69E4-A20B5EE7CD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7002" y="4216591"/>
              <a:ext cx="961512" cy="6381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4" descr="Buzzer, Symbol, Circuit">
              <a:extLst>
                <a:ext uri="{FF2B5EF4-FFF2-40B4-BE49-F238E27FC236}">
                  <a16:creationId xmlns:a16="http://schemas.microsoft.com/office/drawing/2014/main" id="{ADA780B5-4D79-0E55-5F0A-26D3D2753F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5236" y="4269437"/>
              <a:ext cx="706493" cy="5901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6" descr="Voltmeter, Electronics, Circuit, Electrical Circuit">
              <a:extLst>
                <a:ext uri="{FF2B5EF4-FFF2-40B4-BE49-F238E27FC236}">
                  <a16:creationId xmlns:a16="http://schemas.microsoft.com/office/drawing/2014/main" id="{0A1832E8-6ECC-65AE-18E7-89D1DDDA4E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069" y="4221514"/>
              <a:ext cx="961512" cy="6381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361C5973-47E3-7F0A-3813-FB2EE2D28B7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866935" y="4222560"/>
              <a:ext cx="1000893" cy="683943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80C2A954-59A7-0E74-26EC-579018B678F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453456" y="1856761"/>
              <a:ext cx="528603" cy="571881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CCC09A92-D4A8-F3A3-8530-29373D8F8A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11884" y="1850726"/>
              <a:ext cx="1056632" cy="571881"/>
            </a:xfrm>
            <a:prstGeom prst="rect">
              <a:avLst/>
            </a:prstGeom>
          </p:spPr>
        </p:pic>
        <p:pic>
          <p:nvPicPr>
            <p:cNvPr id="46" name="Picture 8" descr="Diode, Led, Symbol, Electronics, Light, Emitting">
              <a:extLst>
                <a:ext uri="{FF2B5EF4-FFF2-40B4-BE49-F238E27FC236}">
                  <a16:creationId xmlns:a16="http://schemas.microsoft.com/office/drawing/2014/main" id="{29C7A2B1-A5DB-AF74-5ECA-89FD952C07B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234" b="23201"/>
            <a:stretch/>
          </p:blipFill>
          <p:spPr bwMode="auto">
            <a:xfrm rot="16200000">
              <a:off x="4011645" y="2858212"/>
              <a:ext cx="696513" cy="8251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6F8F4F1A-EDAF-EB46-BB47-CC1B7C5F9EA8}"/>
                </a:ext>
              </a:extLst>
            </p:cNvPr>
            <p:cNvSpPr/>
            <p:nvPr/>
          </p:nvSpPr>
          <p:spPr>
            <a:xfrm>
              <a:off x="3310217" y="4768334"/>
              <a:ext cx="23756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schemeClr val="bg1">
                      <a:lumMod val="50000"/>
                    </a:schemeClr>
                  </a:solidFill>
                </a:rPr>
                <a:t> 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F61F9A41-452D-D3C5-06CA-9E9C3F46E908}"/>
                </a:ext>
              </a:extLst>
            </p:cNvPr>
            <p:cNvSpPr/>
            <p:nvPr/>
          </p:nvSpPr>
          <p:spPr>
            <a:xfrm>
              <a:off x="3310217" y="4768334"/>
              <a:ext cx="23756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schemeClr val="bg1">
                      <a:lumMod val="50000"/>
                    </a:schemeClr>
                  </a:solidFill>
                </a:rPr>
                <a:t> </a:t>
              </a:r>
            </a:p>
          </p:txBody>
        </p:sp>
        <p:pic>
          <p:nvPicPr>
            <p:cNvPr id="49" name="Picture 12" descr="Image result for circuits symbols bulb">
              <a:extLst>
                <a:ext uri="{FF2B5EF4-FFF2-40B4-BE49-F238E27FC236}">
                  <a16:creationId xmlns:a16="http://schemas.microsoft.com/office/drawing/2014/main" id="{07203CA1-7472-7E24-3C93-AF3AECF7ADA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974101" y="2855218"/>
              <a:ext cx="1536393" cy="7829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8CDB9D7D-8FD1-A919-9B86-C792792E0F6B}"/>
              </a:ext>
            </a:extLst>
          </p:cNvPr>
          <p:cNvCxnSpPr/>
          <p:nvPr/>
        </p:nvCxnSpPr>
        <p:spPr>
          <a:xfrm>
            <a:off x="295867" y="3057945"/>
            <a:ext cx="1138084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B1DB7226-6C29-DA76-DD9E-025800F13F27}"/>
              </a:ext>
            </a:extLst>
          </p:cNvPr>
          <p:cNvCxnSpPr/>
          <p:nvPr/>
        </p:nvCxnSpPr>
        <p:spPr>
          <a:xfrm>
            <a:off x="280212" y="4375117"/>
            <a:ext cx="1138084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F771C3E9-C5BE-AA9E-8E05-2F21327B0254}"/>
              </a:ext>
            </a:extLst>
          </p:cNvPr>
          <p:cNvCxnSpPr/>
          <p:nvPr/>
        </p:nvCxnSpPr>
        <p:spPr>
          <a:xfrm>
            <a:off x="1973424" y="3057945"/>
            <a:ext cx="1138084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BC61A825-9496-3C62-63BA-F9996E5E452F}"/>
              </a:ext>
            </a:extLst>
          </p:cNvPr>
          <p:cNvCxnSpPr/>
          <p:nvPr/>
        </p:nvCxnSpPr>
        <p:spPr>
          <a:xfrm>
            <a:off x="1957769" y="4375117"/>
            <a:ext cx="1138084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1DF3975C-FBFF-D3DF-68CC-63CC251C6CD7}"/>
              </a:ext>
            </a:extLst>
          </p:cNvPr>
          <p:cNvCxnSpPr/>
          <p:nvPr/>
        </p:nvCxnSpPr>
        <p:spPr>
          <a:xfrm>
            <a:off x="3622135" y="3050110"/>
            <a:ext cx="1138084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3C8AC87A-033D-157A-2C3F-7C0442626468}"/>
              </a:ext>
            </a:extLst>
          </p:cNvPr>
          <p:cNvCxnSpPr/>
          <p:nvPr/>
        </p:nvCxnSpPr>
        <p:spPr>
          <a:xfrm>
            <a:off x="3606480" y="4367282"/>
            <a:ext cx="1138084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3C49AFF7-E2A5-7D63-A707-68F834F315E8}"/>
              </a:ext>
            </a:extLst>
          </p:cNvPr>
          <p:cNvCxnSpPr/>
          <p:nvPr/>
        </p:nvCxnSpPr>
        <p:spPr>
          <a:xfrm>
            <a:off x="5272636" y="3050110"/>
            <a:ext cx="1138084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BF8C00A4-9E3E-3830-EEDF-17ED0F32B335}"/>
              </a:ext>
            </a:extLst>
          </p:cNvPr>
          <p:cNvCxnSpPr/>
          <p:nvPr/>
        </p:nvCxnSpPr>
        <p:spPr>
          <a:xfrm>
            <a:off x="5256981" y="4367282"/>
            <a:ext cx="1138084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ounded Rectangle 9">
            <a:extLst>
              <a:ext uri="{FF2B5EF4-FFF2-40B4-BE49-F238E27FC236}">
                <a16:creationId xmlns:a16="http://schemas.microsoft.com/office/drawing/2014/main" id="{D39C0A83-EF32-F386-6BBC-C3070C693AF8}"/>
              </a:ext>
            </a:extLst>
          </p:cNvPr>
          <p:cNvSpPr/>
          <p:nvPr/>
        </p:nvSpPr>
        <p:spPr>
          <a:xfrm>
            <a:off x="167360" y="5733973"/>
            <a:ext cx="6492206" cy="709196"/>
          </a:xfrm>
          <a:prstGeom prst="roundRect">
            <a:avLst>
              <a:gd name="adj" fmla="val 19223"/>
            </a:avLst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Word bank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Rounded MT Bold" panose="020F07040305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ammeter	     battery</a:t>
            </a:r>
            <a:r>
              <a:rPr lang="en-US" sz="12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	       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bulb           buzzer	      cell	       lamp</a:t>
            </a:r>
            <a:r>
              <a:rPr lang="en-US" sz="12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	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LED	motor	resistor	switch	voltmeter 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7D97632F-8F41-63A1-D0BD-6943983B4CDD}"/>
              </a:ext>
            </a:extLst>
          </p:cNvPr>
          <p:cNvSpPr/>
          <p:nvPr/>
        </p:nvSpPr>
        <p:spPr>
          <a:xfrm>
            <a:off x="144432" y="5617376"/>
            <a:ext cx="6546208" cy="925024"/>
          </a:xfrm>
          <a:prstGeom prst="round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Rounded Rectangle 9">
            <a:extLst>
              <a:ext uri="{FF2B5EF4-FFF2-40B4-BE49-F238E27FC236}">
                <a16:creationId xmlns:a16="http://schemas.microsoft.com/office/drawing/2014/main" id="{2EE0CB09-A717-D2AA-4309-C1C3EA986B79}"/>
              </a:ext>
            </a:extLst>
          </p:cNvPr>
          <p:cNvSpPr/>
          <p:nvPr/>
        </p:nvSpPr>
        <p:spPr>
          <a:xfrm>
            <a:off x="158262" y="6575268"/>
            <a:ext cx="6516000" cy="3202844"/>
          </a:xfrm>
          <a:prstGeom prst="roundRect">
            <a:avLst>
              <a:gd name="adj" fmla="val 0"/>
            </a:avLst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What three things do all circuits need to work?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______________________________________________________________________________________________________________________________________________________________________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Rounded MT Bold" panose="020F070403050403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A student connects a bulb and a cell together with one piece of wire in a line. Explain why the bulb does </a:t>
            </a:r>
            <a:r>
              <a:rPr lang="en-US" sz="1200" i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not </a:t>
            </a:r>
            <a:r>
              <a:rPr lang="en-US" sz="12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light up.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 </a:t>
            </a:r>
          </a:p>
          <a:p>
            <a:pPr defTabSz="914400">
              <a:defRPr/>
            </a:pPr>
            <a:r>
              <a:rPr lang="en-US" sz="12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pPr defTabSz="914400">
              <a:defRPr/>
            </a:pPr>
            <a:endParaRPr lang="en-US" sz="12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Look at the symbol for a switch above. Suggest why it has been drawn this way and what it shows.</a:t>
            </a:r>
          </a:p>
          <a:p>
            <a:pPr defTabSz="914400">
              <a:defRPr/>
            </a:pPr>
            <a:r>
              <a:rPr lang="en-US" sz="12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C5CE1ED-5386-A30F-FFB0-F372CE121B62}"/>
              </a:ext>
            </a:extLst>
          </p:cNvPr>
          <p:cNvCxnSpPr/>
          <p:nvPr/>
        </p:nvCxnSpPr>
        <p:spPr>
          <a:xfrm>
            <a:off x="280212" y="5485465"/>
            <a:ext cx="1138084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EB4FF5A-8405-D414-3AF5-53C495790E58}"/>
              </a:ext>
            </a:extLst>
          </p:cNvPr>
          <p:cNvCxnSpPr/>
          <p:nvPr/>
        </p:nvCxnSpPr>
        <p:spPr>
          <a:xfrm>
            <a:off x="1957769" y="5485465"/>
            <a:ext cx="1138084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2B3F94F-821B-B2E4-0F40-B2706247B4C8}"/>
              </a:ext>
            </a:extLst>
          </p:cNvPr>
          <p:cNvCxnSpPr/>
          <p:nvPr/>
        </p:nvCxnSpPr>
        <p:spPr>
          <a:xfrm>
            <a:off x="3606480" y="5477630"/>
            <a:ext cx="1138084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D8E1FD1-E5D6-7113-9052-A8945327F707}"/>
              </a:ext>
            </a:extLst>
          </p:cNvPr>
          <p:cNvCxnSpPr/>
          <p:nvPr/>
        </p:nvCxnSpPr>
        <p:spPr>
          <a:xfrm>
            <a:off x="5256981" y="5477630"/>
            <a:ext cx="1138084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223356E-421E-256F-0CF0-A8F86B9BB272}"/>
              </a:ext>
            </a:extLst>
          </p:cNvPr>
          <p:cNvSpPr txBox="1"/>
          <p:nvPr/>
        </p:nvSpPr>
        <p:spPr>
          <a:xfrm>
            <a:off x="-314234" y="6682145"/>
            <a:ext cx="492225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defTabSz="914400">
              <a:defRPr/>
            </a:pPr>
            <a:r>
              <a:rPr lang="en-US" sz="12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A power source, a component and conductors.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4594E4A-6700-8168-2A55-DA4951467BF8}"/>
              </a:ext>
            </a:extLst>
          </p:cNvPr>
          <p:cNvSpPr txBox="1"/>
          <p:nvPr/>
        </p:nvSpPr>
        <p:spPr>
          <a:xfrm>
            <a:off x="-314234" y="7644400"/>
            <a:ext cx="70048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defTabSz="914400">
              <a:defRPr/>
            </a:pPr>
            <a:r>
              <a:rPr lang="en-US" sz="12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The circuit must be connected in a continuous loop. Connecting components in a line is an incomplete circuit.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EED9337-D4FF-8F0D-859E-688047E366CA}"/>
              </a:ext>
            </a:extLst>
          </p:cNvPr>
          <p:cNvSpPr txBox="1"/>
          <p:nvPr/>
        </p:nvSpPr>
        <p:spPr>
          <a:xfrm>
            <a:off x="-314234" y="8740858"/>
            <a:ext cx="6973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defTabSz="914400">
              <a:defRPr/>
            </a:pPr>
            <a:r>
              <a:rPr lang="en-US" sz="12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The switch symbol is an open switch. It shows two wires that are not touching to show there is a break in the circuit and that it won’t turn on.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5201308-F566-95B1-CBC9-69D13EBACAE3}"/>
              </a:ext>
            </a:extLst>
          </p:cNvPr>
          <p:cNvSpPr txBox="1"/>
          <p:nvPr/>
        </p:nvSpPr>
        <p:spPr>
          <a:xfrm>
            <a:off x="-29369" y="2786125"/>
            <a:ext cx="6857999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defTabSz="914400">
              <a:defRPr/>
            </a:pPr>
            <a:r>
              <a:rPr lang="en-US" sz="12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battery	              cell		switch		resistor</a:t>
            </a:r>
          </a:p>
          <a:p>
            <a:pPr lvl="1" defTabSz="914400">
              <a:defRPr/>
            </a:pPr>
            <a:endParaRPr lang="en-US" sz="12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  <a:p>
            <a:pPr lvl="1" defTabSz="914400">
              <a:defRPr/>
            </a:pPr>
            <a:endParaRPr lang="en-US" sz="12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  <a:p>
            <a:pPr lvl="1" defTabSz="914400">
              <a:defRPr/>
            </a:pPr>
            <a:endParaRPr lang="en-US" sz="12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  <a:p>
            <a:pPr lvl="1" defTabSz="914400">
              <a:defRPr/>
            </a:pPr>
            <a:endParaRPr lang="en-US" sz="12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  <a:p>
            <a:pPr lvl="1" defTabSz="914400">
              <a:defRPr/>
            </a:pPr>
            <a:endParaRPr lang="en-US" sz="12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  <a:p>
            <a:pPr lvl="1" defTabSz="914400">
              <a:defRPr/>
            </a:pPr>
            <a:endParaRPr lang="en-US" sz="5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  <a:p>
            <a:pPr lvl="1" defTabSz="914400">
              <a:defRPr/>
            </a:pPr>
            <a:endParaRPr lang="en-US" sz="11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  <a:p>
            <a:pPr lvl="1" defTabSz="914400">
              <a:defRPr/>
            </a:pPr>
            <a:r>
              <a:rPr lang="en-US" sz="12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bulb	</a:t>
            </a:r>
            <a:r>
              <a:rPr lang="en-US" sz="1200">
                <a:solidFill>
                  <a:srgbClr val="FF0000"/>
                </a:solidFill>
                <a:latin typeface="Arial Rounded MT Bold" panose="020F0704030504030204" pitchFamily="34" charset="0"/>
              </a:rPr>
              <a:t>                               bulb  </a:t>
            </a:r>
            <a:r>
              <a:rPr lang="en-US" sz="12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		        LED	                variable resistor</a:t>
            </a:r>
          </a:p>
          <a:p>
            <a:pPr lvl="1" defTabSz="914400">
              <a:defRPr/>
            </a:pPr>
            <a:endParaRPr lang="en-US" sz="12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  <a:p>
            <a:pPr lvl="1" defTabSz="914400">
              <a:defRPr/>
            </a:pPr>
            <a:endParaRPr lang="en-US" sz="12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  <a:p>
            <a:pPr lvl="1" defTabSz="914400">
              <a:defRPr/>
            </a:pPr>
            <a:endParaRPr lang="en-US" sz="12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  <a:p>
            <a:pPr lvl="1" defTabSz="914400">
              <a:defRPr/>
            </a:pPr>
            <a:endParaRPr lang="en-US" sz="12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  <a:p>
            <a:pPr lvl="1" defTabSz="914400">
              <a:defRPr/>
            </a:pPr>
            <a:endParaRPr lang="en-US" sz="12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  <a:p>
            <a:pPr lvl="1" defTabSz="914400">
              <a:defRPr/>
            </a:pPr>
            <a:r>
              <a:rPr lang="en-US" sz="12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voltmeter	    ammeter		motor		buzzer	</a:t>
            </a:r>
          </a:p>
        </p:txBody>
      </p:sp>
    </p:spTree>
    <p:extLst>
      <p:ext uri="{BB962C8B-B14F-4D97-AF65-F5344CB8AC3E}">
        <p14:creationId xmlns:p14="http://schemas.microsoft.com/office/powerpoint/2010/main" val="28988547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119</TotalTime>
  <Words>457</Words>
  <Application>Microsoft Macintosh PowerPoint</Application>
  <PresentationFormat>A4 Paper (210x297 mm)</PresentationFormat>
  <Paragraphs>93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Arial Rounded MT Bold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Developing Experts</dc:creator>
  <cp:lastModifiedBy>Developing Experts</cp:lastModifiedBy>
  <cp:revision>3</cp:revision>
  <dcterms:created xsi:type="dcterms:W3CDTF">2023-07-03T14:17:28Z</dcterms:created>
  <dcterms:modified xsi:type="dcterms:W3CDTF">2023-08-23T14:59:29Z</dcterms:modified>
</cp:coreProperties>
</file>