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9CAF"/>
    <a:srgbClr val="38D4D6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9"/>
    <p:restoredTop sz="94692"/>
  </p:normalViewPr>
  <p:slideViewPr>
    <p:cSldViewPr snapToGrid="0" snapToObjects="1">
      <p:cViewPr>
        <p:scale>
          <a:sx n="150" d="100"/>
          <a:sy n="150" d="100"/>
        </p:scale>
        <p:origin x="14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417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411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760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322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927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34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936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481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470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861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755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8D636-7D53-2A40-B66B-27F3A360C27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602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6F887CF-AEE7-0346-B8E5-2599EE52B9CE}"/>
              </a:ext>
            </a:extLst>
          </p:cNvPr>
          <p:cNvSpPr txBox="1"/>
          <p:nvPr/>
        </p:nvSpPr>
        <p:spPr>
          <a:xfrm>
            <a:off x="2340400" y="9644390"/>
            <a:ext cx="21771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Developing Experts All rights reserved © 2021</a:t>
            </a:r>
          </a:p>
        </p:txBody>
      </p:sp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13991914-2AFE-474F-8934-46690A05B0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" r="68037" b="-1158"/>
          <a:stretch/>
        </p:blipFill>
        <p:spPr>
          <a:xfrm>
            <a:off x="192048" y="194375"/>
            <a:ext cx="668564" cy="653369"/>
          </a:xfrm>
          <a:prstGeom prst="rect">
            <a:avLst/>
          </a:prstGeom>
        </p:spPr>
      </p:pic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345D05D2-E61A-6C4C-8A78-623B39AB04E3}"/>
              </a:ext>
            </a:extLst>
          </p:cNvPr>
          <p:cNvSpPr/>
          <p:nvPr/>
        </p:nvSpPr>
        <p:spPr>
          <a:xfrm>
            <a:off x="192048" y="194375"/>
            <a:ext cx="6473904" cy="646066"/>
          </a:xfrm>
          <a:prstGeom prst="roundRect">
            <a:avLst/>
          </a:prstGeom>
          <a:noFill/>
          <a:ln>
            <a:solidFill>
              <a:srgbClr val="38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C7B26C-52DA-E745-AF6F-CAACB5B039CC}"/>
              </a:ext>
            </a:extLst>
          </p:cNvPr>
          <p:cNvSpPr/>
          <p:nvPr/>
        </p:nvSpPr>
        <p:spPr>
          <a:xfrm>
            <a:off x="860612" y="193341"/>
            <a:ext cx="29654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/>
              <a:t>KS4-17-05: Using Resources - </a:t>
            </a:r>
            <a:r>
              <a:rPr lang="en-US" sz="1200" dirty="0"/>
              <a:t>Explore rusting</a:t>
            </a:r>
          </a:p>
          <a:p>
            <a:endParaRPr lang="en-US" sz="1200" dirty="0"/>
          </a:p>
          <a:p>
            <a:endParaRPr lang="en-US" sz="1200" dirty="0"/>
          </a:p>
        </p:txBody>
      </p:sp>
      <p:pic>
        <p:nvPicPr>
          <p:cNvPr id="1026" name="Picture 2" descr="Thames Water - The UK&amp;#39;s largest water and wastewater company">
            <a:extLst>
              <a:ext uri="{FF2B5EF4-FFF2-40B4-BE49-F238E27FC236}">
                <a16:creationId xmlns:a16="http://schemas.microsoft.com/office/drawing/2014/main" id="{CA48918A-A0F2-BA47-86D6-887FCDE73E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6519" y="193341"/>
            <a:ext cx="647100" cy="64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CBD930B-03CE-9C4B-B329-540DED6C5F81}"/>
              </a:ext>
            </a:extLst>
          </p:cNvPr>
          <p:cNvSpPr/>
          <p:nvPr/>
        </p:nvSpPr>
        <p:spPr>
          <a:xfrm>
            <a:off x="860612" y="380579"/>
            <a:ext cx="42761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rgbClr val="38D4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Describe what's meant by the word corrosion</a:t>
            </a:r>
          </a:p>
          <a:p>
            <a:r>
              <a:rPr lang="en-US" sz="800" dirty="0">
                <a:solidFill>
                  <a:srgbClr val="38D4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Describe the conditions required for rusting</a:t>
            </a:r>
          </a:p>
          <a:p>
            <a:r>
              <a:rPr lang="en-US" sz="800" dirty="0">
                <a:solidFill>
                  <a:srgbClr val="38D4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Describe how to prevent corrosion, including sacrificial protection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689D65C-2391-8845-9899-55E9DE882D53}"/>
              </a:ext>
            </a:extLst>
          </p:cNvPr>
          <p:cNvSpPr txBox="1"/>
          <p:nvPr/>
        </p:nvSpPr>
        <p:spPr>
          <a:xfrm>
            <a:off x="137722" y="1193607"/>
            <a:ext cx="672027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What is corrosion?</a:t>
            </a:r>
          </a:p>
          <a:p>
            <a:r>
              <a:rPr lang="en-US" sz="1200" dirty="0"/>
              <a:t>____________________________________________________________________________________</a:t>
            </a:r>
          </a:p>
          <a:p>
            <a:endParaRPr lang="en-US" sz="200" dirty="0"/>
          </a:p>
          <a:p>
            <a:r>
              <a:rPr lang="en-US" sz="1200" dirty="0"/>
              <a:t>What is needed for rusting to occur?</a:t>
            </a:r>
          </a:p>
          <a:p>
            <a:r>
              <a:rPr lang="en-US" sz="1200" dirty="0"/>
              <a:t>____________________________________________________________________________________</a:t>
            </a:r>
          </a:p>
          <a:p>
            <a:endParaRPr lang="en-US" sz="200" dirty="0"/>
          </a:p>
          <a:p>
            <a:r>
              <a:rPr lang="en-US" sz="1200" dirty="0"/>
              <a:t>What is the equation for rusting?</a:t>
            </a:r>
          </a:p>
          <a:p>
            <a:r>
              <a:rPr lang="en-US" sz="1200" dirty="0"/>
              <a:t>____________________________________________________________________________________</a:t>
            </a:r>
          </a:p>
          <a:p>
            <a:endParaRPr lang="en-US" sz="200" dirty="0"/>
          </a:p>
          <a:p>
            <a:r>
              <a:rPr lang="en-US" sz="1200" dirty="0"/>
              <a:t>What can happen to iron products as a result of corrosion?</a:t>
            </a:r>
          </a:p>
          <a:p>
            <a:r>
              <a:rPr lang="en-US" sz="1200" dirty="0"/>
              <a:t>____________________________________________________________________________________</a:t>
            </a:r>
          </a:p>
          <a:p>
            <a:endParaRPr lang="en-US" sz="200" dirty="0"/>
          </a:p>
          <a:p>
            <a:r>
              <a:rPr lang="en-US" sz="1200" dirty="0"/>
              <a:t>List 4 ways in which rusting can be prevented.</a:t>
            </a:r>
          </a:p>
          <a:p>
            <a:r>
              <a:rPr lang="en-US" sz="1200" dirty="0"/>
              <a:t>____________________________________________________________________________________</a:t>
            </a:r>
          </a:p>
          <a:p>
            <a:endParaRPr lang="en-US" sz="200" dirty="0"/>
          </a:p>
          <a:p>
            <a:r>
              <a:rPr lang="en-US" sz="1200" dirty="0"/>
              <a:t>What is meant by the term galvanised?</a:t>
            </a:r>
          </a:p>
          <a:p>
            <a:r>
              <a:rPr lang="en-US" sz="1200" dirty="0"/>
              <a:t>____________________________________________________________________________________</a:t>
            </a:r>
          </a:p>
          <a:p>
            <a:endParaRPr lang="en-US" sz="200" dirty="0"/>
          </a:p>
          <a:p>
            <a:r>
              <a:rPr lang="en-US" sz="1200" dirty="0"/>
              <a:t>Which metal is more reactive – zinc or iron?</a:t>
            </a:r>
          </a:p>
          <a:p>
            <a:r>
              <a:rPr lang="en-US" sz="1200" dirty="0"/>
              <a:t>____________________________________________________________________________________</a:t>
            </a:r>
          </a:p>
          <a:p>
            <a:endParaRPr lang="en-US" sz="200" dirty="0"/>
          </a:p>
          <a:p>
            <a:r>
              <a:rPr lang="en-US" sz="1200" dirty="0"/>
              <a:t>Name an alternative metal which could be used as sacrificial protection instead of zinc.</a:t>
            </a:r>
          </a:p>
          <a:p>
            <a:r>
              <a:rPr lang="en-US" sz="1200" dirty="0"/>
              <a:t>____________________________________________________________________________________</a:t>
            </a:r>
          </a:p>
          <a:p>
            <a:endParaRPr lang="en-US" sz="200" dirty="0"/>
          </a:p>
          <a:p>
            <a:r>
              <a:rPr lang="en-US" sz="1200" dirty="0"/>
              <a:t>What happens in terms of electrons during oxidation?</a:t>
            </a:r>
          </a:p>
          <a:p>
            <a:r>
              <a:rPr lang="en-US" sz="1200" dirty="0"/>
              <a:t>____________________________________________________________________________________</a:t>
            </a:r>
          </a:p>
          <a:p>
            <a:endParaRPr lang="en-US" sz="200" dirty="0"/>
          </a:p>
          <a:p>
            <a:r>
              <a:rPr lang="en-US" sz="1200" dirty="0"/>
              <a:t>Provide an example which shows how Thames Water prevent rusting.</a:t>
            </a:r>
          </a:p>
          <a:p>
            <a:r>
              <a:rPr lang="en-US" sz="1200" dirty="0"/>
              <a:t>____________________________________________________________________________________</a:t>
            </a:r>
          </a:p>
        </p:txBody>
      </p:sp>
      <p:graphicFrame>
        <p:nvGraphicFramePr>
          <p:cNvPr id="5" name="Table 8">
            <a:extLst>
              <a:ext uri="{FF2B5EF4-FFF2-40B4-BE49-F238E27FC236}">
                <a16:creationId xmlns:a16="http://schemas.microsoft.com/office/drawing/2014/main" id="{9C3E73DB-AC94-8F4F-8050-5BF87B8A9B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60091"/>
              </p:ext>
            </p:extLst>
          </p:nvPr>
        </p:nvGraphicFramePr>
        <p:xfrm>
          <a:off x="199715" y="5689113"/>
          <a:ext cx="6473904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7167">
                  <a:extLst>
                    <a:ext uri="{9D8B030D-6E8A-4147-A177-3AD203B41FA5}">
                      <a16:colId xmlns:a16="http://schemas.microsoft.com/office/drawing/2014/main" val="4012863897"/>
                    </a:ext>
                  </a:extLst>
                </a:gridCol>
                <a:gridCol w="1888769">
                  <a:extLst>
                    <a:ext uri="{9D8B030D-6E8A-4147-A177-3AD203B41FA5}">
                      <a16:colId xmlns:a16="http://schemas.microsoft.com/office/drawing/2014/main" val="3015342447"/>
                    </a:ext>
                  </a:extLst>
                </a:gridCol>
                <a:gridCol w="2157968">
                  <a:extLst>
                    <a:ext uri="{9D8B030D-6E8A-4147-A177-3AD203B41FA5}">
                      <a16:colId xmlns:a16="http://schemas.microsoft.com/office/drawing/2014/main" val="1372580728"/>
                    </a:ext>
                  </a:extLst>
                </a:gridCol>
              </a:tblGrid>
              <a:tr h="324919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279CAF"/>
                          </a:solidFill>
                        </a:rPr>
                        <a:t>Test tube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279CAF"/>
                          </a:solidFill>
                        </a:rPr>
                        <a:t>Mass of nail in grammes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279CAF"/>
                          </a:solidFill>
                        </a:rPr>
                        <a:t>Mass of nail after 7 days in grammes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3511162"/>
                  </a:ext>
                </a:extLst>
              </a:tr>
              <a:tr h="194951">
                <a:tc>
                  <a:txBody>
                    <a:bodyPr/>
                    <a:lstStyle/>
                    <a:p>
                      <a:r>
                        <a:rPr lang="en-US" sz="1200" dirty="0"/>
                        <a:t>1. Iron nail + water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8.5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8.95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517905"/>
                  </a:ext>
                </a:extLst>
              </a:tr>
              <a:tr h="19495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2. Iron nail + dry 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8.45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8.45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4969242"/>
                  </a:ext>
                </a:extLst>
              </a:tr>
              <a:tr h="19495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3. Iron nail + boiled water + oil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8.51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8.51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8762025"/>
                  </a:ext>
                </a:extLst>
              </a:tr>
              <a:tr h="37814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4. Painted iron nail + scratch + water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9.4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9.52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154897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B1B097C-52ED-3149-9DDF-9ED04C9E9DD9}"/>
              </a:ext>
            </a:extLst>
          </p:cNvPr>
          <p:cNvSpPr txBox="1"/>
          <p:nvPr/>
        </p:nvSpPr>
        <p:spPr>
          <a:xfrm>
            <a:off x="137722" y="5324517"/>
            <a:ext cx="1270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279CAF"/>
                </a:solidFill>
              </a:rPr>
              <a:t>Interpreting data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0B96BEA-04B0-694F-A634-A4768AF88703}"/>
              </a:ext>
            </a:extLst>
          </p:cNvPr>
          <p:cNvSpPr/>
          <p:nvPr/>
        </p:nvSpPr>
        <p:spPr>
          <a:xfrm>
            <a:off x="137723" y="7528426"/>
            <a:ext cx="672027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Which nail most increased in mass?</a:t>
            </a:r>
          </a:p>
          <a:p>
            <a:r>
              <a:rPr lang="en-US" sz="1200" dirty="0"/>
              <a:t>____________________________________________________________________________________</a:t>
            </a:r>
          </a:p>
          <a:p>
            <a:endParaRPr lang="en-US" sz="200" dirty="0"/>
          </a:p>
          <a:p>
            <a:r>
              <a:rPr lang="en-US" sz="1200" dirty="0"/>
              <a:t>Which nail/s did not increase in mass?</a:t>
            </a:r>
          </a:p>
          <a:p>
            <a:r>
              <a:rPr lang="en-US" sz="1200" dirty="0"/>
              <a:t>____________________________________________________________________________________</a:t>
            </a:r>
          </a:p>
          <a:p>
            <a:endParaRPr lang="en-US" sz="200" dirty="0"/>
          </a:p>
          <a:p>
            <a:r>
              <a:rPr lang="en-US" sz="1200" dirty="0"/>
              <a:t>Explain why the nail in test tube 2 did not increase in mass</a:t>
            </a:r>
          </a:p>
          <a:p>
            <a:r>
              <a:rPr lang="en-US" sz="1200" dirty="0"/>
              <a:t>____________________________________________________________________________________</a:t>
            </a:r>
          </a:p>
          <a:p>
            <a:endParaRPr lang="en-US" sz="200" dirty="0"/>
          </a:p>
          <a:p>
            <a:r>
              <a:rPr lang="en-US" sz="1200" dirty="0"/>
              <a:t>By how much did the nail in test tube 4 increase in mass?</a:t>
            </a:r>
          </a:p>
          <a:p>
            <a:r>
              <a:rPr lang="en-US" sz="1200" dirty="0"/>
              <a:t>____________________________________________________________________________________</a:t>
            </a:r>
          </a:p>
          <a:p>
            <a:endParaRPr lang="en-US" sz="200" dirty="0"/>
          </a:p>
          <a:p>
            <a:r>
              <a:rPr lang="en-US" sz="1200" dirty="0"/>
              <a:t>Explain why the nail in test tube 4 did not increase in mass</a:t>
            </a:r>
          </a:p>
          <a:p>
            <a:r>
              <a:rPr lang="en-US" sz="1200" dirty="0"/>
              <a:t>____________________________________________________________________________________</a:t>
            </a:r>
          </a:p>
          <a:p>
            <a:endParaRPr lang="en-US" sz="12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9C01195-7D14-214D-A452-6A4AED1528E6}"/>
              </a:ext>
            </a:extLst>
          </p:cNvPr>
          <p:cNvSpPr txBox="1"/>
          <p:nvPr/>
        </p:nvSpPr>
        <p:spPr>
          <a:xfrm>
            <a:off x="137722" y="897787"/>
            <a:ext cx="1837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279CAF"/>
                </a:solidFill>
              </a:rPr>
              <a:t>Quickfire Question Round</a:t>
            </a:r>
          </a:p>
        </p:txBody>
      </p:sp>
    </p:spTree>
    <p:extLst>
      <p:ext uri="{BB962C8B-B14F-4D97-AF65-F5344CB8AC3E}">
        <p14:creationId xmlns:p14="http://schemas.microsoft.com/office/powerpoint/2010/main" val="3188578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6F887CF-AEE7-0346-B8E5-2599EE52B9CE}"/>
              </a:ext>
            </a:extLst>
          </p:cNvPr>
          <p:cNvSpPr txBox="1"/>
          <p:nvPr/>
        </p:nvSpPr>
        <p:spPr>
          <a:xfrm>
            <a:off x="2340400" y="9644390"/>
            <a:ext cx="21771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Developing Experts All rights reserved © 2021</a:t>
            </a:r>
          </a:p>
        </p:txBody>
      </p:sp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13991914-2AFE-474F-8934-46690A05B0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" r="68037" b="-1158"/>
          <a:stretch/>
        </p:blipFill>
        <p:spPr>
          <a:xfrm>
            <a:off x="192048" y="194375"/>
            <a:ext cx="668564" cy="653369"/>
          </a:xfrm>
          <a:prstGeom prst="rect">
            <a:avLst/>
          </a:prstGeom>
        </p:spPr>
      </p:pic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345D05D2-E61A-6C4C-8A78-623B39AB04E3}"/>
              </a:ext>
            </a:extLst>
          </p:cNvPr>
          <p:cNvSpPr/>
          <p:nvPr/>
        </p:nvSpPr>
        <p:spPr>
          <a:xfrm>
            <a:off x="192048" y="194375"/>
            <a:ext cx="6473904" cy="646066"/>
          </a:xfrm>
          <a:prstGeom prst="roundRect">
            <a:avLst/>
          </a:prstGeom>
          <a:noFill/>
          <a:ln>
            <a:solidFill>
              <a:srgbClr val="38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C7B26C-52DA-E745-AF6F-CAACB5B039CC}"/>
              </a:ext>
            </a:extLst>
          </p:cNvPr>
          <p:cNvSpPr/>
          <p:nvPr/>
        </p:nvSpPr>
        <p:spPr>
          <a:xfrm>
            <a:off x="860612" y="193341"/>
            <a:ext cx="29654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/>
              <a:t>KS4-17-05: Using Resources - </a:t>
            </a:r>
            <a:r>
              <a:rPr lang="en-US" sz="1200" dirty="0"/>
              <a:t>Explore rusting</a:t>
            </a:r>
          </a:p>
          <a:p>
            <a:endParaRPr lang="en-US" sz="1200" dirty="0"/>
          </a:p>
          <a:p>
            <a:endParaRPr lang="en-US" sz="1200" dirty="0"/>
          </a:p>
        </p:txBody>
      </p:sp>
      <p:pic>
        <p:nvPicPr>
          <p:cNvPr id="1026" name="Picture 2" descr="Thames Water - The UK&amp;#39;s largest water and wastewater company">
            <a:extLst>
              <a:ext uri="{FF2B5EF4-FFF2-40B4-BE49-F238E27FC236}">
                <a16:creationId xmlns:a16="http://schemas.microsoft.com/office/drawing/2014/main" id="{CA48918A-A0F2-BA47-86D6-887FCDE73E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6519" y="193341"/>
            <a:ext cx="647100" cy="64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CBD930B-03CE-9C4B-B329-540DED6C5F81}"/>
              </a:ext>
            </a:extLst>
          </p:cNvPr>
          <p:cNvSpPr/>
          <p:nvPr/>
        </p:nvSpPr>
        <p:spPr>
          <a:xfrm>
            <a:off x="860612" y="380579"/>
            <a:ext cx="42761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rgbClr val="38D4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Describe what's meant by the word corrosion</a:t>
            </a:r>
          </a:p>
          <a:p>
            <a:r>
              <a:rPr lang="en-US" sz="800" dirty="0">
                <a:solidFill>
                  <a:srgbClr val="38D4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Describe the conditions required for rusting</a:t>
            </a:r>
          </a:p>
          <a:p>
            <a:r>
              <a:rPr lang="en-US" sz="800" dirty="0">
                <a:solidFill>
                  <a:srgbClr val="38D4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Describe how to prevent corrosion, including sacrificial protection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FEF487-4322-E14D-BFDB-B3277B26862C}"/>
              </a:ext>
            </a:extLst>
          </p:cNvPr>
          <p:cNvSpPr/>
          <p:nvPr/>
        </p:nvSpPr>
        <p:spPr>
          <a:xfrm>
            <a:off x="115847" y="847744"/>
            <a:ext cx="6649020" cy="4915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</a:pPr>
            <a:r>
              <a:rPr lang="en-GB" sz="1200" b="1" dirty="0">
                <a:solidFill>
                  <a:srgbClr val="279CAF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Define the following terms using suitable examples:</a:t>
            </a:r>
            <a:endParaRPr lang="en-GB" sz="1200" b="1" dirty="0">
              <a:solidFill>
                <a:srgbClr val="279CAF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300"/>
              </a:lnSpc>
            </a:pPr>
            <a:r>
              <a:rPr lang="en-GB" sz="1200" dirty="0"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ts val="1300"/>
              </a:lnSpc>
            </a:pPr>
            <a:r>
              <a:rPr lang="en-GB" sz="1200" dirty="0">
                <a:ea typeface="Times New Roman" panose="02020603050405020304" pitchFamily="18" charset="0"/>
                <a:cs typeface="Arial" panose="020B0604020202020204" pitchFamily="34" charset="0"/>
              </a:rPr>
              <a:t>Corrosion: </a:t>
            </a:r>
          </a:p>
          <a:p>
            <a:pPr lvl="0">
              <a:lnSpc>
                <a:spcPts val="1300"/>
              </a:lnSpc>
            </a:pPr>
            <a:r>
              <a:rPr lang="en-GB" sz="1200" dirty="0">
                <a:ea typeface="Times New Roman" panose="02020603050405020304" pitchFamily="18" charset="0"/>
                <a:cs typeface="Arial" panose="020B0604020202020204" pitchFamily="34" charset="0"/>
              </a:rPr>
              <a:t>____________________________________________________________________________________</a:t>
            </a:r>
            <a:endParaRPr lang="en-GB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ts val="1300"/>
              </a:lnSpc>
            </a:pPr>
            <a:r>
              <a:rPr lang="en-GB" sz="1200" dirty="0">
                <a:ea typeface="Times New Roman" panose="02020603050405020304" pitchFamily="18" charset="0"/>
                <a:cs typeface="Arial" panose="020B0604020202020204" pitchFamily="34" charset="0"/>
              </a:rPr>
              <a:t>____________________________________________________________________________________</a:t>
            </a:r>
            <a:endParaRPr lang="en-GB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ts val="1300"/>
              </a:lnSpc>
            </a:pPr>
            <a:endParaRPr lang="en-GB" sz="2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lnSpc>
                <a:spcPts val="1300"/>
              </a:lnSpc>
            </a:pPr>
            <a:r>
              <a:rPr lang="en-GB" sz="1200" dirty="0">
                <a:ea typeface="Times New Roman" panose="02020603050405020304" pitchFamily="18" charset="0"/>
                <a:cs typeface="Arial" panose="020B0604020202020204" pitchFamily="34" charset="0"/>
              </a:rPr>
              <a:t>Rusting:</a:t>
            </a:r>
          </a:p>
          <a:p>
            <a:pPr lvl="0">
              <a:lnSpc>
                <a:spcPts val="1300"/>
              </a:lnSpc>
            </a:pPr>
            <a:r>
              <a:rPr lang="en-GB" sz="1200" dirty="0">
                <a:ea typeface="Times New Roman" panose="02020603050405020304" pitchFamily="18" charset="0"/>
                <a:cs typeface="Arial" panose="020B0604020202020204" pitchFamily="34" charset="0"/>
              </a:rPr>
              <a:t>____________________________________________________________________________________</a:t>
            </a:r>
          </a:p>
          <a:p>
            <a:pPr>
              <a:lnSpc>
                <a:spcPts val="1300"/>
              </a:lnSpc>
            </a:pPr>
            <a:r>
              <a:rPr lang="en-GB" sz="1200" dirty="0">
                <a:ea typeface="Times New Roman" panose="02020603050405020304" pitchFamily="18" charset="0"/>
                <a:cs typeface="Arial" panose="020B0604020202020204" pitchFamily="34" charset="0"/>
              </a:rPr>
              <a:t>____________________________________________________________________________________</a:t>
            </a:r>
            <a:endParaRPr lang="en-GB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ts val="1300"/>
              </a:lnSpc>
            </a:pPr>
            <a:endParaRPr lang="en-GB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ts val="1300"/>
              </a:lnSpc>
            </a:pPr>
            <a:r>
              <a:rPr lang="en-GB" sz="1200" dirty="0">
                <a:ea typeface="Times New Roman" panose="02020603050405020304" pitchFamily="18" charset="0"/>
                <a:cs typeface="Arial" panose="020B0604020202020204" pitchFamily="34" charset="0"/>
              </a:rPr>
              <a:t>Sacrificial Protection: ____________________________________________________________________________________</a:t>
            </a:r>
            <a:endParaRPr lang="en-GB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ts val="1300"/>
              </a:lnSpc>
            </a:pPr>
            <a:r>
              <a:rPr lang="en-GB" sz="1200" dirty="0">
                <a:ea typeface="Times New Roman" panose="02020603050405020304" pitchFamily="18" charset="0"/>
                <a:cs typeface="Arial" panose="020B0604020202020204" pitchFamily="34" charset="0"/>
              </a:rPr>
              <a:t>____________________________________________________________________________________</a:t>
            </a:r>
            <a:endParaRPr lang="en-GB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9540">
              <a:lnSpc>
                <a:spcPts val="1300"/>
              </a:lnSpc>
            </a:pPr>
            <a:r>
              <a:rPr lang="en-GB" sz="1200" dirty="0"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300"/>
              </a:lnSpc>
            </a:pPr>
            <a:r>
              <a:rPr lang="en-GB" sz="1200" b="1" dirty="0">
                <a:solidFill>
                  <a:srgbClr val="279CAF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Describe how to prevent corrosion using the examples:</a:t>
            </a:r>
            <a:endParaRPr lang="en-GB" sz="1200" b="1" dirty="0">
              <a:solidFill>
                <a:srgbClr val="279CAF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300"/>
              </a:lnSpc>
            </a:pPr>
            <a:r>
              <a:rPr lang="en-GB" sz="1200" dirty="0"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Oxide coating on aluminium: </a:t>
            </a:r>
            <a:r>
              <a:rPr lang="en-GB" sz="1200" dirty="0">
                <a:ea typeface="Times New Roman" panose="02020603050405020304" pitchFamily="18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</a:t>
            </a:r>
            <a:endParaRPr lang="en-GB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GB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Zinc on iron: </a:t>
            </a:r>
            <a:r>
              <a:rPr lang="en-GB" sz="1200" dirty="0">
                <a:ea typeface="Times New Roman" panose="02020603050405020304" pitchFamily="18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</a:t>
            </a:r>
            <a:endParaRPr lang="en-GB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GB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Magnesium on steel: </a:t>
            </a:r>
            <a:r>
              <a:rPr lang="en-GB" sz="1200" dirty="0">
                <a:ea typeface="Times New Roman" panose="02020603050405020304" pitchFamily="18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</a:t>
            </a:r>
            <a:endParaRPr lang="en-GB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A73AEFBA-1B40-6243-9830-6FE6748F8952}"/>
              </a:ext>
            </a:extLst>
          </p:cNvPr>
          <p:cNvSpPr/>
          <p:nvPr/>
        </p:nvSpPr>
        <p:spPr>
          <a:xfrm>
            <a:off x="192046" y="5770047"/>
            <a:ext cx="6473905" cy="3840475"/>
          </a:xfrm>
          <a:prstGeom prst="roundRect">
            <a:avLst>
              <a:gd name="adj" fmla="val 5550"/>
            </a:avLst>
          </a:prstGeom>
          <a:noFill/>
          <a:ln>
            <a:solidFill>
              <a:srgbClr val="38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330348-B3E9-1745-950E-5406A55CA1CD}"/>
              </a:ext>
            </a:extLst>
          </p:cNvPr>
          <p:cNvSpPr/>
          <p:nvPr/>
        </p:nvSpPr>
        <p:spPr>
          <a:xfrm>
            <a:off x="511761" y="5796612"/>
            <a:ext cx="58344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solidFill>
                  <a:srgbClr val="279CAF"/>
                </a:solidFill>
                <a:ea typeface="Times New Roman" panose="02020603050405020304" pitchFamily="18" charset="0"/>
              </a:rPr>
              <a:t>Draw and label an example which explains how corrosion can be prevented using a sacrificial barrier.</a:t>
            </a:r>
            <a:r>
              <a:rPr lang="en-GB" sz="1200" b="1" dirty="0">
                <a:solidFill>
                  <a:srgbClr val="279CAF"/>
                </a:solidFill>
              </a:rPr>
              <a:t> </a:t>
            </a:r>
            <a:endParaRPr lang="en-US" sz="1200" b="1" dirty="0">
              <a:solidFill>
                <a:srgbClr val="279CA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068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</TotalTime>
  <Words>369</Words>
  <Application>Microsoft Macintosh PowerPoint</Application>
  <PresentationFormat>A4 Paper (210x297 mm)</PresentationFormat>
  <Paragraphs>89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CordiaUPC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Sarah Mintey</cp:lastModifiedBy>
  <cp:revision>12</cp:revision>
  <dcterms:created xsi:type="dcterms:W3CDTF">2021-07-22T08:01:10Z</dcterms:created>
  <dcterms:modified xsi:type="dcterms:W3CDTF">2021-07-22T14:09:37Z</dcterms:modified>
</cp:coreProperties>
</file>