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
  </p:notesMasterIdLst>
  <p:sldIdLst>
    <p:sldId id="259" r:id="rId2"/>
    <p:sldId id="257" r:id="rId3"/>
    <p:sldId id="258" r:id="rId4"/>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A3B4"/>
    <a:srgbClr val="2FA2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94"/>
    <p:restoredTop sz="95872"/>
  </p:normalViewPr>
  <p:slideViewPr>
    <p:cSldViewPr snapToGrid="0" snapToObjects="1">
      <p:cViewPr varScale="1">
        <p:scale>
          <a:sx n="75" d="100"/>
          <a:sy n="75" d="100"/>
        </p:scale>
        <p:origin x="302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7706AE-DE1A-1541-84A6-749C272C0DDB}" type="datetimeFigureOut">
              <a:rPr lang="en-US" smtClean="0"/>
              <a:t>12/19/21</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BB1595-6957-3C44-8D0B-2BDFC33EF1A8}" type="slidenum">
              <a:rPr lang="en-US" smtClean="0"/>
              <a:t>‹#›</a:t>
            </a:fld>
            <a:endParaRPr lang="en-US"/>
          </a:p>
        </p:txBody>
      </p:sp>
    </p:spTree>
    <p:extLst>
      <p:ext uri="{BB962C8B-B14F-4D97-AF65-F5344CB8AC3E}">
        <p14:creationId xmlns:p14="http://schemas.microsoft.com/office/powerpoint/2010/main" val="403216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0613" y="1143000"/>
            <a:ext cx="213677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629907-7E8F-4848-9F13-545BE661B045}" type="slidenum">
              <a:rPr lang="en-US" smtClean="0"/>
              <a:t>1</a:t>
            </a:fld>
            <a:endParaRPr lang="en-US"/>
          </a:p>
        </p:txBody>
      </p:sp>
    </p:spTree>
    <p:extLst>
      <p:ext uri="{BB962C8B-B14F-4D97-AF65-F5344CB8AC3E}">
        <p14:creationId xmlns:p14="http://schemas.microsoft.com/office/powerpoint/2010/main" val="38335587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0613" y="1143000"/>
            <a:ext cx="213677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629907-7E8F-4848-9F13-545BE661B045}" type="slidenum">
              <a:rPr lang="en-US" smtClean="0"/>
              <a:t>2</a:t>
            </a:fld>
            <a:endParaRPr lang="en-US"/>
          </a:p>
        </p:txBody>
      </p:sp>
    </p:spTree>
    <p:extLst>
      <p:ext uri="{BB962C8B-B14F-4D97-AF65-F5344CB8AC3E}">
        <p14:creationId xmlns:p14="http://schemas.microsoft.com/office/powerpoint/2010/main" val="27061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60613" y="1143000"/>
            <a:ext cx="213677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3629907-7E8F-4848-9F13-545BE661B045}" type="slidenum">
              <a:rPr lang="en-US" smtClean="0"/>
              <a:t>3</a:t>
            </a:fld>
            <a:endParaRPr lang="en-US"/>
          </a:p>
        </p:txBody>
      </p:sp>
    </p:spTree>
    <p:extLst>
      <p:ext uri="{BB962C8B-B14F-4D97-AF65-F5344CB8AC3E}">
        <p14:creationId xmlns:p14="http://schemas.microsoft.com/office/powerpoint/2010/main" val="3552073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15D316-DA6D-284E-A458-A44DD1407708}" type="datetimeFigureOut">
              <a:rPr lang="en-US" smtClean="0"/>
              <a:t>12/19/21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78AF0-1013-D841-8B3B-C6B2497E9E94}" type="slidenum">
              <a:rPr lang="en-US" smtClean="0"/>
              <a:t>‹#›</a:t>
            </a:fld>
            <a:endParaRPr lang="en-US"/>
          </a:p>
        </p:txBody>
      </p:sp>
    </p:spTree>
    <p:extLst>
      <p:ext uri="{BB962C8B-B14F-4D97-AF65-F5344CB8AC3E}">
        <p14:creationId xmlns:p14="http://schemas.microsoft.com/office/powerpoint/2010/main" val="436172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15D316-DA6D-284E-A458-A44DD1407708}" type="datetimeFigureOut">
              <a:rPr lang="en-US" smtClean="0"/>
              <a:t>12/19/21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78AF0-1013-D841-8B3B-C6B2497E9E94}" type="slidenum">
              <a:rPr lang="en-US" smtClean="0"/>
              <a:t>‹#›</a:t>
            </a:fld>
            <a:endParaRPr lang="en-US"/>
          </a:p>
        </p:txBody>
      </p:sp>
    </p:spTree>
    <p:extLst>
      <p:ext uri="{BB962C8B-B14F-4D97-AF65-F5344CB8AC3E}">
        <p14:creationId xmlns:p14="http://schemas.microsoft.com/office/powerpoint/2010/main" val="1106393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15D316-DA6D-284E-A458-A44DD1407708}" type="datetimeFigureOut">
              <a:rPr lang="en-US" smtClean="0"/>
              <a:t>12/19/21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78AF0-1013-D841-8B3B-C6B2497E9E94}" type="slidenum">
              <a:rPr lang="en-US" smtClean="0"/>
              <a:t>‹#›</a:t>
            </a:fld>
            <a:endParaRPr lang="en-US"/>
          </a:p>
        </p:txBody>
      </p:sp>
    </p:spTree>
    <p:extLst>
      <p:ext uri="{BB962C8B-B14F-4D97-AF65-F5344CB8AC3E}">
        <p14:creationId xmlns:p14="http://schemas.microsoft.com/office/powerpoint/2010/main" val="87797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15D316-DA6D-284E-A458-A44DD1407708}" type="datetimeFigureOut">
              <a:rPr lang="en-US" smtClean="0"/>
              <a:t>12/19/21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78AF0-1013-D841-8B3B-C6B2497E9E94}" type="slidenum">
              <a:rPr lang="en-US" smtClean="0"/>
              <a:t>‹#›</a:t>
            </a:fld>
            <a:endParaRPr lang="en-US"/>
          </a:p>
        </p:txBody>
      </p:sp>
    </p:spTree>
    <p:extLst>
      <p:ext uri="{BB962C8B-B14F-4D97-AF65-F5344CB8AC3E}">
        <p14:creationId xmlns:p14="http://schemas.microsoft.com/office/powerpoint/2010/main" val="1382343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15D316-DA6D-284E-A458-A44DD1407708}" type="datetimeFigureOut">
              <a:rPr lang="en-US" smtClean="0"/>
              <a:t>12/19/21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B178AF0-1013-D841-8B3B-C6B2497E9E94}" type="slidenum">
              <a:rPr lang="en-US" smtClean="0"/>
              <a:t>‹#›</a:t>
            </a:fld>
            <a:endParaRPr lang="en-US"/>
          </a:p>
        </p:txBody>
      </p:sp>
    </p:spTree>
    <p:extLst>
      <p:ext uri="{BB962C8B-B14F-4D97-AF65-F5344CB8AC3E}">
        <p14:creationId xmlns:p14="http://schemas.microsoft.com/office/powerpoint/2010/main" val="1572472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15D316-DA6D-284E-A458-A44DD1407708}" type="datetimeFigureOut">
              <a:rPr lang="en-US" smtClean="0"/>
              <a:t>12/19/21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78AF0-1013-D841-8B3B-C6B2497E9E94}" type="slidenum">
              <a:rPr lang="en-US" smtClean="0"/>
              <a:t>‹#›</a:t>
            </a:fld>
            <a:endParaRPr lang="en-US"/>
          </a:p>
        </p:txBody>
      </p:sp>
    </p:spTree>
    <p:extLst>
      <p:ext uri="{BB962C8B-B14F-4D97-AF65-F5344CB8AC3E}">
        <p14:creationId xmlns:p14="http://schemas.microsoft.com/office/powerpoint/2010/main" val="1614135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15D316-DA6D-284E-A458-A44DD1407708}" type="datetimeFigureOut">
              <a:rPr lang="en-US" smtClean="0"/>
              <a:t>12/19/21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B178AF0-1013-D841-8B3B-C6B2497E9E94}" type="slidenum">
              <a:rPr lang="en-US" smtClean="0"/>
              <a:t>‹#›</a:t>
            </a:fld>
            <a:endParaRPr lang="en-US"/>
          </a:p>
        </p:txBody>
      </p:sp>
    </p:spTree>
    <p:extLst>
      <p:ext uri="{BB962C8B-B14F-4D97-AF65-F5344CB8AC3E}">
        <p14:creationId xmlns:p14="http://schemas.microsoft.com/office/powerpoint/2010/main" val="1766894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15D316-DA6D-284E-A458-A44DD1407708}" type="datetimeFigureOut">
              <a:rPr lang="en-US" smtClean="0"/>
              <a:t>12/19/21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B178AF0-1013-D841-8B3B-C6B2497E9E94}" type="slidenum">
              <a:rPr lang="en-US" smtClean="0"/>
              <a:t>‹#›</a:t>
            </a:fld>
            <a:endParaRPr lang="en-US"/>
          </a:p>
        </p:txBody>
      </p:sp>
    </p:spTree>
    <p:extLst>
      <p:ext uri="{BB962C8B-B14F-4D97-AF65-F5344CB8AC3E}">
        <p14:creationId xmlns:p14="http://schemas.microsoft.com/office/powerpoint/2010/main" val="791452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15D316-DA6D-284E-A458-A44DD1407708}" type="datetimeFigureOut">
              <a:rPr lang="en-US" smtClean="0"/>
              <a:t>12/19/21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B178AF0-1013-D841-8B3B-C6B2497E9E94}" type="slidenum">
              <a:rPr lang="en-US" smtClean="0"/>
              <a:t>‹#›</a:t>
            </a:fld>
            <a:endParaRPr lang="en-US"/>
          </a:p>
        </p:txBody>
      </p:sp>
    </p:spTree>
    <p:extLst>
      <p:ext uri="{BB962C8B-B14F-4D97-AF65-F5344CB8AC3E}">
        <p14:creationId xmlns:p14="http://schemas.microsoft.com/office/powerpoint/2010/main" val="436189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B15D316-DA6D-284E-A458-A44DD1407708}" type="datetimeFigureOut">
              <a:rPr lang="en-US" smtClean="0"/>
              <a:t>12/19/21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78AF0-1013-D841-8B3B-C6B2497E9E94}" type="slidenum">
              <a:rPr lang="en-US" smtClean="0"/>
              <a:t>‹#›</a:t>
            </a:fld>
            <a:endParaRPr lang="en-US"/>
          </a:p>
        </p:txBody>
      </p:sp>
    </p:spTree>
    <p:extLst>
      <p:ext uri="{BB962C8B-B14F-4D97-AF65-F5344CB8AC3E}">
        <p14:creationId xmlns:p14="http://schemas.microsoft.com/office/powerpoint/2010/main" val="16702308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9B15D316-DA6D-284E-A458-A44DD1407708}" type="datetimeFigureOut">
              <a:rPr lang="en-US" smtClean="0"/>
              <a:t>12/19/21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B178AF0-1013-D841-8B3B-C6B2497E9E94}" type="slidenum">
              <a:rPr lang="en-US" smtClean="0"/>
              <a:t>‹#›</a:t>
            </a:fld>
            <a:endParaRPr lang="en-US"/>
          </a:p>
        </p:txBody>
      </p:sp>
    </p:spTree>
    <p:extLst>
      <p:ext uri="{BB962C8B-B14F-4D97-AF65-F5344CB8AC3E}">
        <p14:creationId xmlns:p14="http://schemas.microsoft.com/office/powerpoint/2010/main" val="1810356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B15D316-DA6D-284E-A458-A44DD1407708}" type="datetimeFigureOut">
              <a:rPr lang="en-US" smtClean="0"/>
              <a:t>12/19/21</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B178AF0-1013-D841-8B3B-C6B2497E9E94}" type="slidenum">
              <a:rPr lang="en-US" smtClean="0"/>
              <a:t>‹#›</a:t>
            </a:fld>
            <a:endParaRPr lang="en-US"/>
          </a:p>
        </p:txBody>
      </p:sp>
    </p:spTree>
    <p:extLst>
      <p:ext uri="{BB962C8B-B14F-4D97-AF65-F5344CB8AC3E}">
        <p14:creationId xmlns:p14="http://schemas.microsoft.com/office/powerpoint/2010/main" val="6385084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39906" y="9555021"/>
            <a:ext cx="4178191" cy="410882"/>
          </a:xfrm>
          <a:prstGeom prst="rect">
            <a:avLst/>
          </a:prstGeom>
        </p:spPr>
        <p:txBody>
          <a:bodyPr wrap="square">
            <a:spAutoFit/>
          </a:bodyPr>
          <a:lstStyle/>
          <a:p>
            <a:pPr algn="ctr">
              <a:tabLst>
                <a:tab pos="2541404" algn="ctr"/>
                <a:tab pos="5082810" algn="r"/>
                <a:tab pos="2305502" algn="l"/>
                <a:tab pos="2541404" algn="ctr"/>
                <a:tab pos="5082810" algn="r"/>
              </a:tabLst>
            </a:pPr>
            <a:r>
              <a:rPr lang="en-US" sz="1000" dirty="0">
                <a:solidFill>
                  <a:srgbClr val="2FA2B4"/>
                </a:solidFill>
                <a:latin typeface="Arial Rounded MT Bold" charset="0"/>
                <a:ea typeface="Arial Rounded MT Bold" charset="0"/>
                <a:cs typeface="Arial Rounded MT Bold" charset="0"/>
              </a:rPr>
              <a:t>Developing Experts Ltd. © 2022</a:t>
            </a:r>
            <a:r>
              <a:rPr lang="en-US" sz="1000" dirty="0">
                <a:solidFill>
                  <a:srgbClr val="2FA2B4"/>
                </a:solidFill>
                <a:latin typeface="Arial Rounded MT Bold" charset="0"/>
                <a:ea typeface="ＭＳ 明朝" charset="-128"/>
                <a:cs typeface="Times New Roman" charset="0"/>
              </a:rPr>
              <a:t>.</a:t>
            </a:r>
            <a:endParaRPr lang="en-US" sz="1000" dirty="0">
              <a:solidFill>
                <a:srgbClr val="2FA2B4"/>
              </a:solidFill>
              <a:latin typeface="Cambria" charset="0"/>
              <a:ea typeface="ＭＳ 明朝" charset="-128"/>
              <a:cs typeface="Times New Roman" charset="0"/>
            </a:endParaRPr>
          </a:p>
          <a:p>
            <a:pPr algn="ctr">
              <a:tabLst>
                <a:tab pos="2541404" algn="ctr"/>
                <a:tab pos="5082810" algn="r"/>
                <a:tab pos="2305502" algn="l"/>
                <a:tab pos="2541404" algn="ctr"/>
                <a:tab pos="5082810" algn="r"/>
              </a:tabLst>
            </a:pPr>
            <a:endParaRPr lang="en-US" sz="1020" dirty="0">
              <a:solidFill>
                <a:srgbClr val="2FA2B4"/>
              </a:solidFill>
              <a:latin typeface="Cambria" charset="0"/>
              <a:ea typeface="ＭＳ 明朝" charset="-128"/>
              <a:cs typeface="Times New Roman" charset="0"/>
            </a:endParaRPr>
          </a:p>
        </p:txBody>
      </p:sp>
      <p:sp>
        <p:nvSpPr>
          <p:cNvPr id="6" name="Rounded Rectangle 5"/>
          <p:cNvSpPr/>
          <p:nvPr/>
        </p:nvSpPr>
        <p:spPr>
          <a:xfrm>
            <a:off x="199281" y="290925"/>
            <a:ext cx="6459648" cy="167972"/>
          </a:xfrm>
          <a:prstGeom prst="roundRect">
            <a:avLst/>
          </a:prstGeom>
          <a:solidFill>
            <a:srgbClr val="2FA2B4"/>
          </a:solidFill>
          <a:ln>
            <a:solidFill>
              <a:srgbClr val="2FA2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12" dirty="0">
                <a:latin typeface="Arial Rounded MT Bold" charset="0"/>
                <a:ea typeface="Arial Rounded MT Bold" charset="0"/>
                <a:cs typeface="Arial Rounded MT Bold" charset="0"/>
              </a:rPr>
              <a:t>S03.06.04 Handout </a:t>
            </a:r>
          </a:p>
        </p:txBody>
      </p:sp>
      <p:sp>
        <p:nvSpPr>
          <p:cNvPr id="11" name="Rounded Rectangular Callout 10"/>
          <p:cNvSpPr/>
          <p:nvPr/>
        </p:nvSpPr>
        <p:spPr>
          <a:xfrm rot="10800000" flipV="1">
            <a:off x="1146216" y="582448"/>
            <a:ext cx="5512499" cy="635647"/>
          </a:xfrm>
          <a:prstGeom prst="wedgeRoundRectCallout">
            <a:avLst>
              <a:gd name="adj1" fmla="val 53676"/>
              <a:gd name="adj2" fmla="val -26446"/>
              <a:gd name="adj3" fmla="val 16667"/>
            </a:avLst>
          </a:prstGeom>
          <a:noFill/>
          <a:ln w="19050">
            <a:solidFill>
              <a:srgbClr val="2FA2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rgbClr val="2FA2B4"/>
                </a:solidFill>
                <a:latin typeface="Arial Rounded MT Bold" charset="0"/>
                <a:ea typeface="Arial Rounded MT Bold" charset="0"/>
                <a:cs typeface="Arial Rounded MT Bold" charset="0"/>
              </a:rPr>
              <a:t>Know what a periscope is </a:t>
            </a:r>
            <a:br>
              <a:rPr lang="en-US" sz="2000" dirty="0">
                <a:solidFill>
                  <a:srgbClr val="2FA2B4"/>
                </a:solidFill>
                <a:latin typeface="Arial Rounded MT Bold" charset="0"/>
                <a:ea typeface="Arial Rounded MT Bold" charset="0"/>
                <a:cs typeface="Arial Rounded MT Bold" charset="0"/>
              </a:rPr>
            </a:br>
            <a:r>
              <a:rPr lang="en-US" sz="2000" dirty="0">
                <a:solidFill>
                  <a:srgbClr val="2FA2B4"/>
                </a:solidFill>
                <a:latin typeface="Arial Rounded MT Bold" charset="0"/>
                <a:ea typeface="Arial Rounded MT Bold" charset="0"/>
                <a:cs typeface="Arial Rounded MT Bold" charset="0"/>
              </a:rPr>
              <a:t>and how it is used</a:t>
            </a:r>
          </a:p>
        </p:txBody>
      </p:sp>
      <p:sp>
        <p:nvSpPr>
          <p:cNvPr id="17" name="Rounded Rectangle 16"/>
          <p:cNvSpPr/>
          <p:nvPr/>
        </p:nvSpPr>
        <p:spPr>
          <a:xfrm>
            <a:off x="199281" y="1313488"/>
            <a:ext cx="6459648" cy="380969"/>
          </a:xfrm>
          <a:prstGeom prst="roundRect">
            <a:avLst/>
          </a:prstGeom>
          <a:noFill/>
          <a:ln w="19050">
            <a:solidFill>
              <a:srgbClr val="2FA2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1600" dirty="0">
                <a:solidFill>
                  <a:srgbClr val="2FA2B4"/>
                </a:solidFill>
                <a:latin typeface="Arial Rounded MT Bold" charset="0"/>
                <a:ea typeface="Arial Rounded MT Bold" charset="0"/>
                <a:cs typeface="Arial Rounded MT Bold" charset="0"/>
              </a:rPr>
              <a:t>Make your own periscope following the instructions below.</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9281" y="582448"/>
            <a:ext cx="635647" cy="635647"/>
          </a:xfrm>
          <a:prstGeom prst="rect">
            <a:avLst/>
          </a:prstGeom>
        </p:spPr>
      </p:pic>
      <p:sp>
        <p:nvSpPr>
          <p:cNvPr id="3" name="Rectangle 2">
            <a:extLst>
              <a:ext uri="{FF2B5EF4-FFF2-40B4-BE49-F238E27FC236}">
                <a16:creationId xmlns:a16="http://schemas.microsoft.com/office/drawing/2014/main" id="{846E13FB-5515-4F93-9DE7-F716AA11D58C}"/>
              </a:ext>
            </a:extLst>
          </p:cNvPr>
          <p:cNvSpPr/>
          <p:nvPr/>
        </p:nvSpPr>
        <p:spPr>
          <a:xfrm>
            <a:off x="3663311" y="4424558"/>
            <a:ext cx="1440000" cy="5040000"/>
          </a:xfrm>
          <a:prstGeom prst="rect">
            <a:avLst/>
          </a:prstGeom>
          <a:noFill/>
          <a:ln>
            <a:solidFill>
              <a:srgbClr val="30A3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5669EEB2-C4B9-485A-8518-6AFA54D7A613}"/>
              </a:ext>
            </a:extLst>
          </p:cNvPr>
          <p:cNvSpPr/>
          <p:nvPr/>
        </p:nvSpPr>
        <p:spPr>
          <a:xfrm>
            <a:off x="264179" y="6578772"/>
            <a:ext cx="1440000" cy="2880000"/>
          </a:xfrm>
          <a:prstGeom prst="rect">
            <a:avLst/>
          </a:prstGeom>
          <a:noFill/>
          <a:ln>
            <a:solidFill>
              <a:srgbClr val="30A3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74D14C2B-D058-484E-9327-6B99A86D0CEB}"/>
              </a:ext>
            </a:extLst>
          </p:cNvPr>
          <p:cNvSpPr/>
          <p:nvPr/>
        </p:nvSpPr>
        <p:spPr>
          <a:xfrm>
            <a:off x="264179" y="4845587"/>
            <a:ext cx="1440000" cy="1440000"/>
          </a:xfrm>
          <a:prstGeom prst="rect">
            <a:avLst/>
          </a:prstGeom>
          <a:noFill/>
          <a:ln>
            <a:solidFill>
              <a:srgbClr val="30A3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107334E-FDBF-4C87-BB65-2B8FE9AF1C46}"/>
              </a:ext>
            </a:extLst>
          </p:cNvPr>
          <p:cNvSpPr/>
          <p:nvPr/>
        </p:nvSpPr>
        <p:spPr>
          <a:xfrm>
            <a:off x="1963745" y="4845587"/>
            <a:ext cx="1440000" cy="1440000"/>
          </a:xfrm>
          <a:prstGeom prst="rect">
            <a:avLst/>
          </a:prstGeom>
          <a:noFill/>
          <a:ln>
            <a:solidFill>
              <a:srgbClr val="30A3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46B102B5-D5B3-480F-BAE7-402B2F01FCE4}"/>
              </a:ext>
            </a:extLst>
          </p:cNvPr>
          <p:cNvSpPr/>
          <p:nvPr/>
        </p:nvSpPr>
        <p:spPr>
          <a:xfrm>
            <a:off x="1963745" y="6578772"/>
            <a:ext cx="1440000" cy="2880000"/>
          </a:xfrm>
          <a:prstGeom prst="rect">
            <a:avLst/>
          </a:prstGeom>
          <a:noFill/>
          <a:ln>
            <a:solidFill>
              <a:srgbClr val="30A3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D4EDDEB-AF9A-42A1-9121-781EC6C7A270}"/>
              </a:ext>
            </a:extLst>
          </p:cNvPr>
          <p:cNvSpPr/>
          <p:nvPr/>
        </p:nvSpPr>
        <p:spPr>
          <a:xfrm>
            <a:off x="5218715" y="4424558"/>
            <a:ext cx="1440000" cy="5040000"/>
          </a:xfrm>
          <a:prstGeom prst="rect">
            <a:avLst/>
          </a:prstGeom>
          <a:noFill/>
          <a:ln>
            <a:solidFill>
              <a:srgbClr val="30A3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E745B405-A913-4C70-A655-579127863B2E}"/>
              </a:ext>
            </a:extLst>
          </p:cNvPr>
          <p:cNvSpPr txBox="1"/>
          <p:nvPr/>
        </p:nvSpPr>
        <p:spPr>
          <a:xfrm>
            <a:off x="5218715" y="1774428"/>
            <a:ext cx="1440214" cy="1451431"/>
          </a:xfrm>
          <a:prstGeom prst="roundRect">
            <a:avLst/>
          </a:prstGeom>
          <a:noFill/>
          <a:ln>
            <a:solidFill>
              <a:srgbClr val="30A3B4"/>
            </a:solidFill>
          </a:ln>
        </p:spPr>
        <p:txBody>
          <a:bodyPr wrap="square" rtlCol="0">
            <a:spAutoFit/>
          </a:bodyPr>
          <a:lstStyle/>
          <a:p>
            <a:r>
              <a:rPr lang="en-US" sz="1600" b="1" dirty="0">
                <a:solidFill>
                  <a:srgbClr val="30A3B4"/>
                </a:solidFill>
                <a:latin typeface="Arial Rounded MT Bold" panose="020F0704030504030204" pitchFamily="34" charset="0"/>
              </a:rPr>
              <a:t>Resources:</a:t>
            </a:r>
          </a:p>
          <a:p>
            <a:r>
              <a:rPr lang="en-US" sz="1600" b="1" dirty="0">
                <a:solidFill>
                  <a:srgbClr val="30A3B4"/>
                </a:solidFill>
                <a:latin typeface="Arial Rounded MT Bold" panose="020F0704030504030204" pitchFamily="34" charset="0"/>
              </a:rPr>
              <a:t>Scissors</a:t>
            </a:r>
            <a:br>
              <a:rPr lang="en-US" sz="1600" b="1" dirty="0">
                <a:solidFill>
                  <a:srgbClr val="30A3B4"/>
                </a:solidFill>
                <a:latin typeface="Arial Rounded MT Bold" panose="020F0704030504030204" pitchFamily="34" charset="0"/>
              </a:rPr>
            </a:br>
            <a:r>
              <a:rPr lang="en-US" sz="1600" b="1" dirty="0">
                <a:solidFill>
                  <a:srgbClr val="30A3B4"/>
                </a:solidFill>
                <a:latin typeface="Arial Rounded MT Bold" panose="020F0704030504030204" pitchFamily="34" charset="0"/>
              </a:rPr>
              <a:t>Cardboard</a:t>
            </a:r>
          </a:p>
          <a:p>
            <a:r>
              <a:rPr lang="en-US" sz="1600" b="1" dirty="0">
                <a:solidFill>
                  <a:srgbClr val="30A3B4"/>
                </a:solidFill>
                <a:latin typeface="Arial Rounded MT Bold" panose="020F0704030504030204" pitchFamily="34" charset="0"/>
              </a:rPr>
              <a:t>Mirrors</a:t>
            </a:r>
          </a:p>
          <a:p>
            <a:r>
              <a:rPr lang="en-US" sz="1600" b="1" dirty="0">
                <a:solidFill>
                  <a:srgbClr val="30A3B4"/>
                </a:solidFill>
                <a:latin typeface="Arial Rounded MT Bold" panose="020F0704030504030204" pitchFamily="34" charset="0"/>
              </a:rPr>
              <a:t>Tape </a:t>
            </a:r>
          </a:p>
        </p:txBody>
      </p:sp>
      <p:sp>
        <p:nvSpPr>
          <p:cNvPr id="16" name="TextBox 15">
            <a:extLst>
              <a:ext uri="{FF2B5EF4-FFF2-40B4-BE49-F238E27FC236}">
                <a16:creationId xmlns:a16="http://schemas.microsoft.com/office/drawing/2014/main" id="{48E68C7F-6B04-4B5F-BBC0-8AEE6103B150}"/>
              </a:ext>
            </a:extLst>
          </p:cNvPr>
          <p:cNvSpPr txBox="1"/>
          <p:nvPr/>
        </p:nvSpPr>
        <p:spPr>
          <a:xfrm>
            <a:off x="199281" y="1747838"/>
            <a:ext cx="5019434" cy="2954655"/>
          </a:xfrm>
          <a:prstGeom prst="rect">
            <a:avLst/>
          </a:prstGeom>
          <a:noFill/>
        </p:spPr>
        <p:txBody>
          <a:bodyPr wrap="square" rtlCol="0">
            <a:spAutoFit/>
          </a:bodyPr>
          <a:lstStyle/>
          <a:p>
            <a:r>
              <a:rPr lang="en-US" sz="1400" b="1" dirty="0">
                <a:solidFill>
                  <a:srgbClr val="30A3B4"/>
                </a:solidFill>
                <a:latin typeface="Arial Rounded MT Bold" panose="020F0704030504030204" pitchFamily="34" charset="0"/>
              </a:rPr>
              <a:t>Instructions:</a:t>
            </a:r>
          </a:p>
          <a:p>
            <a:pPr marL="342900" indent="-342900">
              <a:buAutoNum type="arabicParenR"/>
            </a:pPr>
            <a:r>
              <a:rPr lang="en-US" sz="1400" b="1" dirty="0">
                <a:solidFill>
                  <a:srgbClr val="30A3B4"/>
                </a:solidFill>
                <a:latin typeface="Arial Rounded MT Bold" panose="020F0704030504030204" pitchFamily="34" charset="0"/>
              </a:rPr>
              <a:t>Cut out the templates on pages 1 and 2 of this Handout.</a:t>
            </a:r>
          </a:p>
          <a:p>
            <a:pPr marL="342900" indent="-342900">
              <a:buAutoNum type="arabicParenR"/>
            </a:pPr>
            <a:r>
              <a:rPr lang="en-US" sz="1400" b="1" dirty="0">
                <a:solidFill>
                  <a:srgbClr val="30A3B4"/>
                </a:solidFill>
                <a:latin typeface="Arial Rounded MT Bold" panose="020F0704030504030204" pitchFamily="34" charset="0"/>
              </a:rPr>
              <a:t>Using these pieces as a template, cut out eight pieces of cardboard. </a:t>
            </a:r>
          </a:p>
          <a:p>
            <a:pPr marL="342900" indent="-342900">
              <a:buAutoNum type="arabicParenR"/>
            </a:pPr>
            <a:r>
              <a:rPr lang="en-US" sz="1400" b="1" dirty="0">
                <a:solidFill>
                  <a:srgbClr val="30A3B4"/>
                </a:solidFill>
                <a:latin typeface="Arial Rounded MT Bold" panose="020F0704030504030204" pitchFamily="34" charset="0"/>
              </a:rPr>
              <a:t>Assemble your periscope, using the tape to stick the pieces of cardboard together. Watch the Mission Assignment video to help you do this. </a:t>
            </a:r>
          </a:p>
          <a:p>
            <a:pPr marL="342900" indent="-342900">
              <a:buAutoNum type="arabicParenR"/>
            </a:pPr>
            <a:r>
              <a:rPr lang="en-US" sz="1400" b="1" dirty="0">
                <a:solidFill>
                  <a:srgbClr val="30A3B4"/>
                </a:solidFill>
                <a:latin typeface="Arial Rounded MT Bold" panose="020F0704030504030204" pitchFamily="34" charset="0"/>
              </a:rPr>
              <a:t>When you are about to stick your mirrors in your periscope, make sure you stick both sides of the mirror down and that the mirrors are placed at the correct angles.</a:t>
            </a:r>
          </a:p>
          <a:p>
            <a:endParaRPr lang="en-US" b="1" dirty="0"/>
          </a:p>
        </p:txBody>
      </p:sp>
    </p:spTree>
    <p:extLst>
      <p:ext uri="{BB962C8B-B14F-4D97-AF65-F5344CB8AC3E}">
        <p14:creationId xmlns:p14="http://schemas.microsoft.com/office/powerpoint/2010/main" val="1319705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39906" y="9555021"/>
            <a:ext cx="4178191" cy="410882"/>
          </a:xfrm>
          <a:prstGeom prst="rect">
            <a:avLst/>
          </a:prstGeom>
        </p:spPr>
        <p:txBody>
          <a:bodyPr wrap="square">
            <a:spAutoFit/>
          </a:bodyPr>
          <a:lstStyle/>
          <a:p>
            <a:pPr algn="ctr">
              <a:tabLst>
                <a:tab pos="2541404" algn="ctr"/>
                <a:tab pos="5082810" algn="r"/>
                <a:tab pos="2305502" algn="l"/>
                <a:tab pos="2541404" algn="ctr"/>
                <a:tab pos="5082810" algn="r"/>
              </a:tabLst>
            </a:pPr>
            <a:r>
              <a:rPr lang="en-US" sz="1000" dirty="0">
                <a:solidFill>
                  <a:srgbClr val="2FA2B4"/>
                </a:solidFill>
                <a:latin typeface="Arial Rounded MT Bold" charset="0"/>
                <a:ea typeface="Arial Rounded MT Bold" charset="0"/>
                <a:cs typeface="Arial Rounded MT Bold" charset="0"/>
              </a:rPr>
              <a:t>Developing Experts Ltd. © 2022</a:t>
            </a:r>
            <a:r>
              <a:rPr lang="en-US" sz="1000" dirty="0">
                <a:solidFill>
                  <a:srgbClr val="2FA2B4"/>
                </a:solidFill>
                <a:latin typeface="Arial Rounded MT Bold" charset="0"/>
                <a:ea typeface="ＭＳ 明朝" charset="-128"/>
                <a:cs typeface="Times New Roman" charset="0"/>
              </a:rPr>
              <a:t>.</a:t>
            </a:r>
            <a:endParaRPr lang="en-US" sz="1000" dirty="0">
              <a:solidFill>
                <a:srgbClr val="2FA2B4"/>
              </a:solidFill>
              <a:latin typeface="Cambria" charset="0"/>
              <a:ea typeface="ＭＳ 明朝" charset="-128"/>
              <a:cs typeface="Times New Roman" charset="0"/>
            </a:endParaRPr>
          </a:p>
          <a:p>
            <a:pPr algn="ctr">
              <a:tabLst>
                <a:tab pos="2541404" algn="ctr"/>
                <a:tab pos="5082810" algn="r"/>
                <a:tab pos="2305502" algn="l"/>
                <a:tab pos="2541404" algn="ctr"/>
                <a:tab pos="5082810" algn="r"/>
              </a:tabLst>
            </a:pPr>
            <a:endParaRPr lang="en-US" sz="1020" dirty="0">
              <a:solidFill>
                <a:srgbClr val="2FA2B4"/>
              </a:solidFill>
              <a:latin typeface="Cambria" charset="0"/>
              <a:ea typeface="ＭＳ 明朝" charset="-128"/>
              <a:cs typeface="Times New Roman" charset="0"/>
            </a:endParaRPr>
          </a:p>
        </p:txBody>
      </p:sp>
      <p:sp>
        <p:nvSpPr>
          <p:cNvPr id="6" name="Rounded Rectangle 5"/>
          <p:cNvSpPr/>
          <p:nvPr/>
        </p:nvSpPr>
        <p:spPr>
          <a:xfrm>
            <a:off x="199281" y="290925"/>
            <a:ext cx="6459648" cy="167972"/>
          </a:xfrm>
          <a:prstGeom prst="roundRect">
            <a:avLst/>
          </a:prstGeom>
          <a:solidFill>
            <a:srgbClr val="2FA2B4"/>
          </a:solidFill>
          <a:ln>
            <a:solidFill>
              <a:srgbClr val="2FA2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12" dirty="0">
                <a:latin typeface="Arial Rounded MT Bold" charset="0"/>
                <a:ea typeface="Arial Rounded MT Bold" charset="0"/>
                <a:cs typeface="Arial Rounded MT Bold" charset="0"/>
              </a:rPr>
              <a:t>S03.06.04 Handout </a:t>
            </a:r>
          </a:p>
        </p:txBody>
      </p:sp>
      <p:sp>
        <p:nvSpPr>
          <p:cNvPr id="11" name="Rounded Rectangular Callout 10"/>
          <p:cNvSpPr/>
          <p:nvPr/>
        </p:nvSpPr>
        <p:spPr>
          <a:xfrm rot="10800000" flipV="1">
            <a:off x="1146216" y="582448"/>
            <a:ext cx="5512499" cy="635647"/>
          </a:xfrm>
          <a:prstGeom prst="wedgeRoundRectCallout">
            <a:avLst>
              <a:gd name="adj1" fmla="val 53676"/>
              <a:gd name="adj2" fmla="val -26446"/>
              <a:gd name="adj3" fmla="val 16667"/>
            </a:avLst>
          </a:prstGeom>
          <a:noFill/>
          <a:ln w="19050">
            <a:solidFill>
              <a:srgbClr val="2FA2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rgbClr val="2FA2B4"/>
                </a:solidFill>
                <a:latin typeface="Arial Rounded MT Bold" charset="0"/>
                <a:ea typeface="Arial Rounded MT Bold" charset="0"/>
                <a:cs typeface="Arial Rounded MT Bold" charset="0"/>
              </a:rPr>
              <a:t>Know what a periscope is </a:t>
            </a:r>
            <a:br>
              <a:rPr lang="en-US" sz="2000" dirty="0">
                <a:solidFill>
                  <a:srgbClr val="2FA2B4"/>
                </a:solidFill>
                <a:latin typeface="Arial Rounded MT Bold" charset="0"/>
                <a:ea typeface="Arial Rounded MT Bold" charset="0"/>
                <a:cs typeface="Arial Rounded MT Bold" charset="0"/>
              </a:rPr>
            </a:br>
            <a:r>
              <a:rPr lang="en-US" sz="2000" dirty="0">
                <a:solidFill>
                  <a:srgbClr val="2FA2B4"/>
                </a:solidFill>
                <a:latin typeface="Arial Rounded MT Bold" charset="0"/>
                <a:ea typeface="Arial Rounded MT Bold" charset="0"/>
                <a:cs typeface="Arial Rounded MT Bold" charset="0"/>
              </a:rPr>
              <a:t>and how it is used</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9281" y="582448"/>
            <a:ext cx="635647" cy="635647"/>
          </a:xfrm>
          <a:prstGeom prst="rect">
            <a:avLst/>
          </a:prstGeom>
        </p:spPr>
      </p:pic>
      <p:grpSp>
        <p:nvGrpSpPr>
          <p:cNvPr id="8" name="Group 7">
            <a:extLst>
              <a:ext uri="{FF2B5EF4-FFF2-40B4-BE49-F238E27FC236}">
                <a16:creationId xmlns:a16="http://schemas.microsoft.com/office/drawing/2014/main" id="{539485CE-9F83-4AD1-BA13-17D0143A2D6F}"/>
              </a:ext>
            </a:extLst>
          </p:cNvPr>
          <p:cNvGrpSpPr/>
          <p:nvPr/>
        </p:nvGrpSpPr>
        <p:grpSpPr>
          <a:xfrm rot="16200000">
            <a:off x="1286205" y="549307"/>
            <a:ext cx="4320000" cy="6480000"/>
            <a:chOff x="1339906" y="2058839"/>
            <a:chExt cx="4320000" cy="6480000"/>
          </a:xfrm>
        </p:grpSpPr>
        <p:sp>
          <p:nvSpPr>
            <p:cNvPr id="3" name="Rectangle 2">
              <a:extLst>
                <a:ext uri="{FF2B5EF4-FFF2-40B4-BE49-F238E27FC236}">
                  <a16:creationId xmlns:a16="http://schemas.microsoft.com/office/drawing/2014/main" id="{846E13FB-5515-4F93-9DE7-F716AA11D58C}"/>
                </a:ext>
              </a:extLst>
            </p:cNvPr>
            <p:cNvSpPr/>
            <p:nvPr/>
          </p:nvSpPr>
          <p:spPr>
            <a:xfrm>
              <a:off x="4219906" y="7098839"/>
              <a:ext cx="1440000" cy="1440000"/>
            </a:xfrm>
            <a:prstGeom prst="rect">
              <a:avLst/>
            </a:prstGeom>
            <a:noFill/>
            <a:ln>
              <a:solidFill>
                <a:srgbClr val="30A3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75959176-C303-4B4A-B53B-9FACF6B835CB}"/>
                </a:ext>
              </a:extLst>
            </p:cNvPr>
            <p:cNvSpPr/>
            <p:nvPr/>
          </p:nvSpPr>
          <p:spPr>
            <a:xfrm>
              <a:off x="2779906" y="2058839"/>
              <a:ext cx="1440000" cy="6480000"/>
            </a:xfrm>
            <a:prstGeom prst="rect">
              <a:avLst/>
            </a:prstGeom>
            <a:noFill/>
            <a:ln>
              <a:solidFill>
                <a:srgbClr val="30A3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74D14C2B-D058-484E-9327-6B99A86D0CEB}"/>
                </a:ext>
              </a:extLst>
            </p:cNvPr>
            <p:cNvSpPr/>
            <p:nvPr/>
          </p:nvSpPr>
          <p:spPr>
            <a:xfrm>
              <a:off x="1339906" y="2058839"/>
              <a:ext cx="1440000" cy="1440000"/>
            </a:xfrm>
            <a:prstGeom prst="rect">
              <a:avLst/>
            </a:prstGeom>
            <a:noFill/>
            <a:ln>
              <a:solidFill>
                <a:srgbClr val="30A3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3B1FFA26-D316-42F3-B121-F1D407BFF0E7}"/>
                </a:ext>
              </a:extLst>
            </p:cNvPr>
            <p:cNvSpPr/>
            <p:nvPr/>
          </p:nvSpPr>
          <p:spPr>
            <a:xfrm>
              <a:off x="1882831" y="2072687"/>
              <a:ext cx="1440000" cy="14087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5905550F-53C5-4F0C-8A2E-2852143F8582}"/>
                </a:ext>
              </a:extLst>
            </p:cNvPr>
            <p:cNvSpPr/>
            <p:nvPr/>
          </p:nvSpPr>
          <p:spPr>
            <a:xfrm>
              <a:off x="3499907" y="7119252"/>
              <a:ext cx="1440000" cy="139136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a:extLst>
              <a:ext uri="{FF2B5EF4-FFF2-40B4-BE49-F238E27FC236}">
                <a16:creationId xmlns:a16="http://schemas.microsoft.com/office/drawing/2014/main" id="{082DA03B-B89C-4E31-A9EB-9ED07E03B8F1}"/>
              </a:ext>
            </a:extLst>
          </p:cNvPr>
          <p:cNvGrpSpPr/>
          <p:nvPr/>
        </p:nvGrpSpPr>
        <p:grpSpPr>
          <a:xfrm rot="5400000">
            <a:off x="1286204" y="3944649"/>
            <a:ext cx="4320000" cy="6480000"/>
            <a:chOff x="1339906" y="2058839"/>
            <a:chExt cx="4320000" cy="6480000"/>
          </a:xfrm>
        </p:grpSpPr>
        <p:sp>
          <p:nvSpPr>
            <p:cNvPr id="47" name="Rectangle 46">
              <a:extLst>
                <a:ext uri="{FF2B5EF4-FFF2-40B4-BE49-F238E27FC236}">
                  <a16:creationId xmlns:a16="http://schemas.microsoft.com/office/drawing/2014/main" id="{03B48E23-7423-4626-A21E-1DCC614FA9ED}"/>
                </a:ext>
              </a:extLst>
            </p:cNvPr>
            <p:cNvSpPr/>
            <p:nvPr/>
          </p:nvSpPr>
          <p:spPr>
            <a:xfrm>
              <a:off x="4219906" y="7098839"/>
              <a:ext cx="1440000" cy="1440000"/>
            </a:xfrm>
            <a:prstGeom prst="rect">
              <a:avLst/>
            </a:prstGeom>
            <a:noFill/>
            <a:ln>
              <a:solidFill>
                <a:srgbClr val="30A3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48" name="Rectangle 47">
              <a:extLst>
                <a:ext uri="{FF2B5EF4-FFF2-40B4-BE49-F238E27FC236}">
                  <a16:creationId xmlns:a16="http://schemas.microsoft.com/office/drawing/2014/main" id="{3B1A8FC4-995E-42F1-8E8C-8E90E20E8709}"/>
                </a:ext>
              </a:extLst>
            </p:cNvPr>
            <p:cNvSpPr/>
            <p:nvPr/>
          </p:nvSpPr>
          <p:spPr>
            <a:xfrm>
              <a:off x="2779906" y="2058839"/>
              <a:ext cx="1440000" cy="6480000"/>
            </a:xfrm>
            <a:prstGeom prst="rect">
              <a:avLst/>
            </a:prstGeom>
            <a:noFill/>
            <a:ln>
              <a:solidFill>
                <a:srgbClr val="30A3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48">
              <a:extLst>
                <a:ext uri="{FF2B5EF4-FFF2-40B4-BE49-F238E27FC236}">
                  <a16:creationId xmlns:a16="http://schemas.microsoft.com/office/drawing/2014/main" id="{786074DC-CEF6-404E-B14C-ACFE6B126089}"/>
                </a:ext>
              </a:extLst>
            </p:cNvPr>
            <p:cNvSpPr/>
            <p:nvPr/>
          </p:nvSpPr>
          <p:spPr>
            <a:xfrm>
              <a:off x="1339906" y="2058839"/>
              <a:ext cx="1440000" cy="1440000"/>
            </a:xfrm>
            <a:prstGeom prst="rect">
              <a:avLst/>
            </a:prstGeom>
            <a:noFill/>
            <a:ln>
              <a:solidFill>
                <a:srgbClr val="30A3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52" name="Rectangle 51">
              <a:extLst>
                <a:ext uri="{FF2B5EF4-FFF2-40B4-BE49-F238E27FC236}">
                  <a16:creationId xmlns:a16="http://schemas.microsoft.com/office/drawing/2014/main" id="{CFB5C2F3-CB0D-4FEB-8973-56FD59488A00}"/>
                </a:ext>
              </a:extLst>
            </p:cNvPr>
            <p:cNvSpPr/>
            <p:nvPr/>
          </p:nvSpPr>
          <p:spPr>
            <a:xfrm>
              <a:off x="1882831" y="2072687"/>
              <a:ext cx="1440000" cy="14087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sp>
          <p:nvSpPr>
            <p:cNvPr id="54" name="Rectangle 53">
              <a:extLst>
                <a:ext uri="{FF2B5EF4-FFF2-40B4-BE49-F238E27FC236}">
                  <a16:creationId xmlns:a16="http://schemas.microsoft.com/office/drawing/2014/main" id="{3BF3DB30-8ECD-48B8-8A43-FB8BCDBD5826}"/>
                </a:ext>
              </a:extLst>
            </p:cNvPr>
            <p:cNvSpPr/>
            <p:nvPr/>
          </p:nvSpPr>
          <p:spPr>
            <a:xfrm>
              <a:off x="3499906" y="7119250"/>
              <a:ext cx="1440000" cy="14087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p>
          </p:txBody>
        </p:sp>
      </p:grpSp>
    </p:spTree>
    <p:extLst>
      <p:ext uri="{BB962C8B-B14F-4D97-AF65-F5344CB8AC3E}">
        <p14:creationId xmlns:p14="http://schemas.microsoft.com/office/powerpoint/2010/main" val="1554489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39906" y="9555021"/>
            <a:ext cx="4178191" cy="410882"/>
          </a:xfrm>
          <a:prstGeom prst="rect">
            <a:avLst/>
          </a:prstGeom>
        </p:spPr>
        <p:txBody>
          <a:bodyPr wrap="square">
            <a:spAutoFit/>
          </a:bodyPr>
          <a:lstStyle/>
          <a:p>
            <a:pPr algn="ctr">
              <a:tabLst>
                <a:tab pos="2541404" algn="ctr"/>
                <a:tab pos="5082810" algn="r"/>
                <a:tab pos="2305502" algn="l"/>
                <a:tab pos="2541404" algn="ctr"/>
                <a:tab pos="5082810" algn="r"/>
              </a:tabLst>
            </a:pPr>
            <a:r>
              <a:rPr lang="en-US" sz="1000" dirty="0">
                <a:solidFill>
                  <a:srgbClr val="2FA2B4"/>
                </a:solidFill>
                <a:latin typeface="Arial Rounded MT Bold" charset="0"/>
                <a:ea typeface="Arial Rounded MT Bold" charset="0"/>
                <a:cs typeface="Arial Rounded MT Bold" charset="0"/>
              </a:rPr>
              <a:t>Developing Experts Ltd. © 2022</a:t>
            </a:r>
            <a:r>
              <a:rPr lang="en-US" sz="1000" dirty="0">
                <a:solidFill>
                  <a:srgbClr val="2FA2B4"/>
                </a:solidFill>
                <a:latin typeface="Arial Rounded MT Bold" charset="0"/>
                <a:ea typeface="ＭＳ 明朝" charset="-128"/>
                <a:cs typeface="Times New Roman" charset="0"/>
              </a:rPr>
              <a:t>.</a:t>
            </a:r>
            <a:endParaRPr lang="en-US" sz="1000" dirty="0">
              <a:solidFill>
                <a:srgbClr val="2FA2B4"/>
              </a:solidFill>
              <a:latin typeface="Cambria" charset="0"/>
              <a:ea typeface="ＭＳ 明朝" charset="-128"/>
              <a:cs typeface="Times New Roman" charset="0"/>
            </a:endParaRPr>
          </a:p>
          <a:p>
            <a:pPr algn="ctr">
              <a:tabLst>
                <a:tab pos="2541404" algn="ctr"/>
                <a:tab pos="5082810" algn="r"/>
                <a:tab pos="2305502" algn="l"/>
                <a:tab pos="2541404" algn="ctr"/>
                <a:tab pos="5082810" algn="r"/>
              </a:tabLst>
            </a:pPr>
            <a:endParaRPr lang="en-US" sz="1020" dirty="0">
              <a:solidFill>
                <a:srgbClr val="2FA2B4"/>
              </a:solidFill>
              <a:latin typeface="Cambria" charset="0"/>
              <a:ea typeface="ＭＳ 明朝" charset="-128"/>
              <a:cs typeface="Times New Roman" charset="0"/>
            </a:endParaRPr>
          </a:p>
        </p:txBody>
      </p:sp>
      <p:sp>
        <p:nvSpPr>
          <p:cNvPr id="6" name="Rounded Rectangle 5"/>
          <p:cNvSpPr/>
          <p:nvPr/>
        </p:nvSpPr>
        <p:spPr>
          <a:xfrm>
            <a:off x="199281" y="290925"/>
            <a:ext cx="6459648" cy="167972"/>
          </a:xfrm>
          <a:prstGeom prst="roundRect">
            <a:avLst/>
          </a:prstGeom>
          <a:solidFill>
            <a:srgbClr val="2FA2B4"/>
          </a:solidFill>
          <a:ln>
            <a:solidFill>
              <a:srgbClr val="2FA2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12" dirty="0">
                <a:latin typeface="Arial Rounded MT Bold" charset="0"/>
                <a:ea typeface="Arial Rounded MT Bold" charset="0"/>
                <a:cs typeface="Arial Rounded MT Bold" charset="0"/>
              </a:rPr>
              <a:t>S03.06.04 Handout </a:t>
            </a:r>
          </a:p>
        </p:txBody>
      </p:sp>
      <p:sp>
        <p:nvSpPr>
          <p:cNvPr id="11" name="Rounded Rectangular Callout 10"/>
          <p:cNvSpPr/>
          <p:nvPr/>
        </p:nvSpPr>
        <p:spPr>
          <a:xfrm rot="10800000" flipV="1">
            <a:off x="1146216" y="582448"/>
            <a:ext cx="5512499" cy="635647"/>
          </a:xfrm>
          <a:prstGeom prst="wedgeRoundRectCallout">
            <a:avLst>
              <a:gd name="adj1" fmla="val 53676"/>
              <a:gd name="adj2" fmla="val -26446"/>
              <a:gd name="adj3" fmla="val 16667"/>
            </a:avLst>
          </a:prstGeom>
          <a:noFill/>
          <a:ln w="19050">
            <a:solidFill>
              <a:srgbClr val="2FA2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rgbClr val="2FA2B4"/>
                </a:solidFill>
                <a:latin typeface="Arial Rounded MT Bold" charset="0"/>
                <a:ea typeface="Arial Rounded MT Bold" charset="0"/>
                <a:cs typeface="Arial Rounded MT Bold" charset="0"/>
              </a:rPr>
              <a:t>Know what a periscope is </a:t>
            </a:r>
            <a:br>
              <a:rPr lang="en-US" sz="2000" dirty="0">
                <a:solidFill>
                  <a:srgbClr val="2FA2B4"/>
                </a:solidFill>
                <a:latin typeface="Arial Rounded MT Bold" charset="0"/>
                <a:ea typeface="Arial Rounded MT Bold" charset="0"/>
                <a:cs typeface="Arial Rounded MT Bold" charset="0"/>
              </a:rPr>
            </a:br>
            <a:r>
              <a:rPr lang="en-US" sz="2000" dirty="0">
                <a:solidFill>
                  <a:srgbClr val="2FA2B4"/>
                </a:solidFill>
                <a:latin typeface="Arial Rounded MT Bold" charset="0"/>
                <a:ea typeface="Arial Rounded MT Bold" charset="0"/>
                <a:cs typeface="Arial Rounded MT Bold" charset="0"/>
              </a:rPr>
              <a:t>and how it is used</a:t>
            </a:r>
          </a:p>
        </p:txBody>
      </p:sp>
      <p:sp>
        <p:nvSpPr>
          <p:cNvPr id="17" name="Rounded Rectangle 16"/>
          <p:cNvSpPr/>
          <p:nvPr/>
        </p:nvSpPr>
        <p:spPr>
          <a:xfrm>
            <a:off x="199281" y="1313488"/>
            <a:ext cx="6459648" cy="461342"/>
          </a:xfrm>
          <a:prstGeom prst="roundRect">
            <a:avLst/>
          </a:prstGeom>
          <a:noFill/>
          <a:ln w="19050">
            <a:solidFill>
              <a:srgbClr val="2FA2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en-US" sz="1600" dirty="0">
                <a:solidFill>
                  <a:srgbClr val="2FA2B4"/>
                </a:solidFill>
                <a:latin typeface="Arial Rounded MT Bold" charset="0"/>
                <a:ea typeface="Arial Rounded MT Bold" charset="0"/>
                <a:cs typeface="Arial Rounded MT Bold" charset="0"/>
              </a:rPr>
              <a:t>Draw the line of sight for a periscope and explain how it works.</a:t>
            </a:r>
          </a:p>
        </p:txBody>
      </p:sp>
      <p:sp>
        <p:nvSpPr>
          <p:cNvPr id="19" name="Rectangle 3"/>
          <p:cNvSpPr>
            <a:spLocks noChangeArrowheads="1"/>
          </p:cNvSpPr>
          <p:nvPr/>
        </p:nvSpPr>
        <p:spPr bwMode="auto">
          <a:xfrm>
            <a:off x="5361397" y="1920940"/>
            <a:ext cx="1248729" cy="2774192"/>
          </a:xfrm>
          <a:prstGeom prst="roundRect">
            <a:avLst/>
          </a:prstGeom>
          <a:noFill/>
          <a:ln w="12700">
            <a:solidFill>
              <a:srgbClr val="30A3B4"/>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lgn="ctr" defTabSz="847135" eaLnBrk="0" fontAlgn="base" hangingPunct="0">
              <a:spcBef>
                <a:spcPct val="0"/>
              </a:spcBef>
              <a:spcAft>
                <a:spcPct val="0"/>
              </a:spcAft>
            </a:pPr>
            <a:r>
              <a:rPr lang="en-US" altLang="en-US" sz="1400" dirty="0">
                <a:solidFill>
                  <a:srgbClr val="30A3B4"/>
                </a:solidFill>
                <a:latin typeface="Arial Rounded MT Bold" charset="0"/>
                <a:ea typeface="Arial Rounded MT Bold" charset="0"/>
                <a:cs typeface="Arial Rounded MT Bold" charset="0"/>
              </a:rPr>
              <a:t>Stretch:</a:t>
            </a:r>
          </a:p>
          <a:p>
            <a:pPr algn="ctr" defTabSz="847135" eaLnBrk="0" fontAlgn="base" hangingPunct="0">
              <a:spcBef>
                <a:spcPct val="0"/>
              </a:spcBef>
              <a:spcAft>
                <a:spcPct val="0"/>
              </a:spcAft>
            </a:pPr>
            <a:r>
              <a:rPr lang="en-US" altLang="en-US" sz="1400" dirty="0">
                <a:solidFill>
                  <a:srgbClr val="30A3B4"/>
                </a:solidFill>
                <a:latin typeface="Arial Rounded MT Bold" charset="0"/>
                <a:ea typeface="Arial Rounded MT Bold" charset="0"/>
                <a:cs typeface="Arial Rounded MT Bold" charset="0"/>
              </a:rPr>
              <a:t>Using the correct words from the word bank, explain and draw how a periscope works.</a:t>
            </a:r>
          </a:p>
        </p:txBody>
      </p:sp>
      <p:sp>
        <p:nvSpPr>
          <p:cNvPr id="21" name="Rectangle 3"/>
          <p:cNvSpPr>
            <a:spLocks noChangeArrowheads="1"/>
          </p:cNvSpPr>
          <p:nvPr/>
        </p:nvSpPr>
        <p:spPr bwMode="auto">
          <a:xfrm>
            <a:off x="5342115" y="4796087"/>
            <a:ext cx="1281902" cy="1931569"/>
          </a:xfrm>
          <a:prstGeom prst="roundRect">
            <a:avLst/>
          </a:prstGeom>
          <a:noFill/>
          <a:ln w="9525">
            <a:solidFill>
              <a:srgbClr val="30A3B4"/>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lgn="ctr" defTabSz="847135" eaLnBrk="0" fontAlgn="base" hangingPunct="0">
              <a:spcBef>
                <a:spcPct val="0"/>
              </a:spcBef>
              <a:spcAft>
                <a:spcPct val="0"/>
              </a:spcAft>
            </a:pPr>
            <a:r>
              <a:rPr lang="en-US" altLang="en-US" sz="1400" dirty="0">
                <a:solidFill>
                  <a:srgbClr val="30A3B4"/>
                </a:solidFill>
                <a:latin typeface="Arial Rounded MT Bold" charset="0"/>
                <a:ea typeface="Arial Rounded MT Bold" charset="0"/>
                <a:cs typeface="Arial Rounded MT Bold" charset="0"/>
              </a:rPr>
              <a:t>Challenge:</a:t>
            </a:r>
          </a:p>
          <a:p>
            <a:pPr algn="ctr" defTabSz="847135" eaLnBrk="0" fontAlgn="base" hangingPunct="0">
              <a:spcBef>
                <a:spcPct val="0"/>
              </a:spcBef>
              <a:spcAft>
                <a:spcPct val="0"/>
              </a:spcAft>
            </a:pPr>
            <a:r>
              <a:rPr lang="en-US" altLang="en-US" sz="1400" dirty="0">
                <a:solidFill>
                  <a:srgbClr val="30A3B4"/>
                </a:solidFill>
                <a:latin typeface="Arial Rounded MT Bold" charset="0"/>
                <a:ea typeface="Arial Rounded MT Bold" charset="0"/>
                <a:cs typeface="Arial Rounded MT Bold" charset="0"/>
              </a:rPr>
              <a:t>Give three examples describing when a periscope could be used.</a:t>
            </a:r>
          </a:p>
        </p:txBody>
      </p:sp>
      <p:sp>
        <p:nvSpPr>
          <p:cNvPr id="76" name="Rounded Rectangle 75"/>
          <p:cNvSpPr/>
          <p:nvPr/>
        </p:nvSpPr>
        <p:spPr>
          <a:xfrm>
            <a:off x="5342115" y="7701796"/>
            <a:ext cx="1281902" cy="362058"/>
          </a:xfrm>
          <a:prstGeom prst="roundRect">
            <a:avLst/>
          </a:prstGeom>
          <a:solidFill>
            <a:srgbClr val="2FA2B4"/>
          </a:solidFill>
          <a:ln w="19050">
            <a:solidFill>
              <a:srgbClr val="2FA2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68"/>
          </a:p>
        </p:txBody>
      </p:sp>
      <p:sp>
        <p:nvSpPr>
          <p:cNvPr id="77" name="Rectangle 3"/>
          <p:cNvSpPr>
            <a:spLocks noChangeArrowheads="1"/>
          </p:cNvSpPr>
          <p:nvPr/>
        </p:nvSpPr>
        <p:spPr bwMode="auto">
          <a:xfrm>
            <a:off x="5342115" y="7715652"/>
            <a:ext cx="1281901" cy="300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lgn="ctr" defTabSz="847135" eaLnBrk="0" fontAlgn="base" hangingPunct="0">
              <a:spcBef>
                <a:spcPct val="0"/>
              </a:spcBef>
              <a:spcAft>
                <a:spcPct val="0"/>
              </a:spcAft>
            </a:pPr>
            <a:r>
              <a:rPr lang="en-US" altLang="en-US" sz="1400" dirty="0">
                <a:solidFill>
                  <a:schemeClr val="bg1"/>
                </a:solidFill>
                <a:latin typeface="Arial Rounded MT Bold" charset="0"/>
                <a:ea typeface="Arial Rounded MT Bold" charset="0"/>
                <a:cs typeface="Arial Rounded MT Bold" charset="0"/>
              </a:rPr>
              <a:t>mirror</a:t>
            </a:r>
          </a:p>
        </p:txBody>
      </p:sp>
      <p:sp>
        <p:nvSpPr>
          <p:cNvPr id="78" name="Rounded Rectangle 77"/>
          <p:cNvSpPr/>
          <p:nvPr/>
        </p:nvSpPr>
        <p:spPr>
          <a:xfrm>
            <a:off x="5342115" y="8149650"/>
            <a:ext cx="1275335" cy="362058"/>
          </a:xfrm>
          <a:prstGeom prst="roundRect">
            <a:avLst/>
          </a:prstGeom>
          <a:solidFill>
            <a:srgbClr val="2FA2B4"/>
          </a:solidFill>
          <a:ln w="19050">
            <a:solidFill>
              <a:srgbClr val="2FA2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68"/>
          </a:p>
        </p:txBody>
      </p:sp>
      <p:sp>
        <p:nvSpPr>
          <p:cNvPr id="79" name="Rectangle 3"/>
          <p:cNvSpPr>
            <a:spLocks noChangeArrowheads="1"/>
          </p:cNvSpPr>
          <p:nvPr/>
        </p:nvSpPr>
        <p:spPr bwMode="auto">
          <a:xfrm>
            <a:off x="5376946" y="8180711"/>
            <a:ext cx="1231548" cy="300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lgn="ctr" defTabSz="847135" eaLnBrk="0" fontAlgn="base" hangingPunct="0">
              <a:spcBef>
                <a:spcPct val="0"/>
              </a:spcBef>
              <a:spcAft>
                <a:spcPct val="0"/>
              </a:spcAft>
            </a:pPr>
            <a:r>
              <a:rPr lang="en-US" altLang="en-US" sz="1400" dirty="0">
                <a:solidFill>
                  <a:schemeClr val="bg1"/>
                </a:solidFill>
                <a:latin typeface="Arial Rounded MT Bold" charset="0"/>
                <a:ea typeface="Arial Rounded MT Bold" charset="0"/>
                <a:cs typeface="Arial Rounded MT Bold" charset="0"/>
              </a:rPr>
              <a:t>line of sight</a:t>
            </a:r>
          </a:p>
        </p:txBody>
      </p:sp>
      <p:sp>
        <p:nvSpPr>
          <p:cNvPr id="80" name="Rounded Rectangle 79"/>
          <p:cNvSpPr/>
          <p:nvPr/>
        </p:nvSpPr>
        <p:spPr>
          <a:xfrm>
            <a:off x="5342115" y="8581724"/>
            <a:ext cx="1281901" cy="362058"/>
          </a:xfrm>
          <a:prstGeom prst="roundRect">
            <a:avLst/>
          </a:prstGeom>
          <a:solidFill>
            <a:srgbClr val="2FA2B4"/>
          </a:solidFill>
          <a:ln w="19050">
            <a:solidFill>
              <a:srgbClr val="2FA2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84" name="Rounded Rectangle 83"/>
          <p:cNvSpPr/>
          <p:nvPr/>
        </p:nvSpPr>
        <p:spPr>
          <a:xfrm>
            <a:off x="5364973" y="7253942"/>
            <a:ext cx="1259044" cy="362058"/>
          </a:xfrm>
          <a:prstGeom prst="roundRect">
            <a:avLst/>
          </a:prstGeom>
          <a:solidFill>
            <a:srgbClr val="2FA2B4"/>
          </a:solidFill>
          <a:ln w="19050">
            <a:solidFill>
              <a:srgbClr val="2FA2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68"/>
          </a:p>
        </p:txBody>
      </p:sp>
      <p:sp>
        <p:nvSpPr>
          <p:cNvPr id="85" name="Rectangle 3"/>
          <p:cNvSpPr>
            <a:spLocks noChangeArrowheads="1"/>
          </p:cNvSpPr>
          <p:nvPr/>
        </p:nvSpPr>
        <p:spPr bwMode="auto">
          <a:xfrm>
            <a:off x="5375288" y="7276613"/>
            <a:ext cx="1212869" cy="300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lgn="ctr" defTabSz="847135" eaLnBrk="0" fontAlgn="base" hangingPunct="0">
              <a:spcBef>
                <a:spcPct val="0"/>
              </a:spcBef>
              <a:spcAft>
                <a:spcPct val="0"/>
              </a:spcAft>
            </a:pPr>
            <a:r>
              <a:rPr lang="en-US" altLang="en-US" sz="1400" dirty="0">
                <a:solidFill>
                  <a:schemeClr val="bg1"/>
                </a:solidFill>
                <a:latin typeface="Arial Rounded MT Bold" charset="0"/>
                <a:ea typeface="Arial Rounded MT Bold" charset="0"/>
                <a:cs typeface="Arial Rounded MT Bold" charset="0"/>
              </a:rPr>
              <a:t>periscope</a:t>
            </a:r>
          </a:p>
        </p:txBody>
      </p:sp>
      <p:sp>
        <p:nvSpPr>
          <p:cNvPr id="86" name="Rectangle 3"/>
          <p:cNvSpPr>
            <a:spLocks noChangeArrowheads="1"/>
          </p:cNvSpPr>
          <p:nvPr/>
        </p:nvSpPr>
        <p:spPr bwMode="auto">
          <a:xfrm>
            <a:off x="5102076" y="6817124"/>
            <a:ext cx="1853917" cy="342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lgn="ctr" defTabSz="847135" eaLnBrk="0" fontAlgn="base" hangingPunct="0">
              <a:spcBef>
                <a:spcPct val="0"/>
              </a:spcBef>
              <a:spcAft>
                <a:spcPct val="0"/>
              </a:spcAft>
            </a:pPr>
            <a:r>
              <a:rPr lang="en-US" altLang="en-US" sz="1600" b="1" dirty="0">
                <a:solidFill>
                  <a:srgbClr val="2FA2B4"/>
                </a:solidFill>
                <a:latin typeface="Arial Rounded MT Bold" charset="0"/>
                <a:ea typeface="Arial Rounded MT Bold" charset="0"/>
                <a:cs typeface="Arial Rounded MT Bold" charset="0"/>
              </a:rPr>
              <a:t>word bank:</a:t>
            </a:r>
            <a:endParaRPr lang="en-US" altLang="en-US" sz="1600" dirty="0">
              <a:solidFill>
                <a:srgbClr val="2FA2B4"/>
              </a:solidFill>
              <a:latin typeface="Arial Rounded MT Bold" charset="0"/>
              <a:ea typeface="Arial Rounded MT Bold" charset="0"/>
              <a:cs typeface="Arial Rounded MT Bold" charset="0"/>
            </a:endParaRPr>
          </a:p>
        </p:txBody>
      </p:sp>
      <p:sp>
        <p:nvSpPr>
          <p:cNvPr id="73" name="Rectangle 3"/>
          <p:cNvSpPr>
            <a:spLocks noChangeArrowheads="1"/>
          </p:cNvSpPr>
          <p:nvPr/>
        </p:nvSpPr>
        <p:spPr bwMode="auto">
          <a:xfrm>
            <a:off x="5330586" y="8604156"/>
            <a:ext cx="1293430" cy="300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lgn="ctr" defTabSz="847135" eaLnBrk="0" fontAlgn="base" hangingPunct="0">
              <a:spcBef>
                <a:spcPct val="0"/>
              </a:spcBef>
              <a:spcAft>
                <a:spcPct val="0"/>
              </a:spcAft>
            </a:pPr>
            <a:r>
              <a:rPr lang="en-US" altLang="en-US" sz="1400" dirty="0">
                <a:solidFill>
                  <a:schemeClr val="bg1"/>
                </a:solidFill>
                <a:latin typeface="Arial Rounded MT Bold" charset="0"/>
                <a:ea typeface="Arial Rounded MT Bold" charset="0"/>
                <a:cs typeface="Arial Rounded MT Bold" charset="0"/>
              </a:rPr>
              <a:t>reflect</a:t>
            </a:r>
          </a:p>
        </p:txBody>
      </p:sp>
      <p:sp>
        <p:nvSpPr>
          <p:cNvPr id="59" name="Rounded Rectangle 58"/>
          <p:cNvSpPr/>
          <p:nvPr/>
        </p:nvSpPr>
        <p:spPr>
          <a:xfrm>
            <a:off x="5342115" y="9022305"/>
            <a:ext cx="1281901" cy="362058"/>
          </a:xfrm>
          <a:prstGeom prst="roundRect">
            <a:avLst/>
          </a:prstGeom>
          <a:solidFill>
            <a:srgbClr val="2FA2B4"/>
          </a:solidFill>
          <a:ln w="19050">
            <a:solidFill>
              <a:srgbClr val="2FA2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60" name="Rectangle 59"/>
          <p:cNvSpPr>
            <a:spLocks noChangeArrowheads="1"/>
          </p:cNvSpPr>
          <p:nvPr/>
        </p:nvSpPr>
        <p:spPr bwMode="auto">
          <a:xfrm>
            <a:off x="5330586" y="9044737"/>
            <a:ext cx="1293430" cy="300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lgn="ctr" defTabSz="847135" eaLnBrk="0" fontAlgn="base" hangingPunct="0">
              <a:spcBef>
                <a:spcPct val="0"/>
              </a:spcBef>
              <a:spcAft>
                <a:spcPct val="0"/>
              </a:spcAft>
            </a:pPr>
            <a:r>
              <a:rPr lang="en-US" altLang="en-US" sz="1400" dirty="0">
                <a:solidFill>
                  <a:schemeClr val="bg1"/>
                </a:solidFill>
                <a:latin typeface="Arial Rounded MT Bold" charset="0"/>
                <a:ea typeface="Arial Rounded MT Bold" charset="0"/>
                <a:cs typeface="Arial Rounded MT Bold" charset="0"/>
              </a:rPr>
              <a:t>right</a:t>
            </a:r>
            <a:r>
              <a:rPr lang="en-US" altLang="en-US" sz="1400" b="1" dirty="0">
                <a:solidFill>
                  <a:schemeClr val="bg1"/>
                </a:solidFill>
                <a:latin typeface="Arial Rounded MT Bold" charset="0"/>
                <a:ea typeface="Arial Rounded MT Bold" charset="0"/>
                <a:cs typeface="Arial Rounded MT Bold" charset="0"/>
              </a:rPr>
              <a:t> </a:t>
            </a:r>
            <a:r>
              <a:rPr lang="en-US" altLang="en-US" sz="1400" dirty="0">
                <a:solidFill>
                  <a:schemeClr val="bg1"/>
                </a:solidFill>
                <a:latin typeface="Arial Rounded MT Bold" charset="0"/>
                <a:ea typeface="Arial Rounded MT Bold" charset="0"/>
                <a:cs typeface="Arial Rounded MT Bold" charset="0"/>
              </a:rPr>
              <a:t>angle</a:t>
            </a:r>
          </a:p>
        </p:txBody>
      </p:sp>
      <p:sp>
        <p:nvSpPr>
          <p:cNvPr id="119" name="Rectangle 3"/>
          <p:cNvSpPr>
            <a:spLocks noChangeArrowheads="1"/>
          </p:cNvSpPr>
          <p:nvPr/>
        </p:nvSpPr>
        <p:spPr bwMode="auto">
          <a:xfrm>
            <a:off x="279918" y="7261741"/>
            <a:ext cx="4870031" cy="21389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defTabSz="847135" eaLnBrk="0" fontAlgn="base" hangingPunct="0">
              <a:spcBef>
                <a:spcPct val="0"/>
              </a:spcBef>
              <a:spcAft>
                <a:spcPct val="0"/>
              </a:spcAft>
            </a:pPr>
            <a:r>
              <a:rPr lang="en-US" altLang="en-US" sz="1668" dirty="0">
                <a:solidFill>
                  <a:srgbClr val="2FA2B4"/>
                </a:solidFill>
                <a:latin typeface="Arial Rounded MT Bold" charset="0"/>
                <a:ea typeface="Arial Rounded MT Bold" charset="0"/>
                <a:cs typeface="Arial Rounded MT Bold" charset="0"/>
              </a:rPr>
              <a:t>A periscope works by</a:t>
            </a:r>
            <a:r>
              <a:rPr lang="is-IS" altLang="en-US" sz="1668" dirty="0">
                <a:solidFill>
                  <a:srgbClr val="2FA2B4"/>
                </a:solidFill>
                <a:latin typeface="Arial Rounded MT Bold" charset="0"/>
                <a:ea typeface="Arial Rounded MT Bold" charset="0"/>
                <a:cs typeface="Arial Rounded MT Bold" charset="0"/>
              </a:rPr>
              <a:t>…</a:t>
            </a:r>
          </a:p>
          <a:p>
            <a:pPr defTabSz="847135" eaLnBrk="0" fontAlgn="base" hangingPunct="0">
              <a:spcBef>
                <a:spcPct val="0"/>
              </a:spcBef>
              <a:spcAft>
                <a:spcPct val="0"/>
              </a:spcAft>
            </a:pPr>
            <a:r>
              <a:rPr lang="is-IS" altLang="en-US" sz="1668" b="1" dirty="0">
                <a:solidFill>
                  <a:srgbClr val="2FA2B4"/>
                </a:solidFill>
                <a:latin typeface="Arial Rounded MT Bold" charset="0"/>
                <a:ea typeface="Arial Rounded MT Bold" charset="0"/>
                <a:cs typeface="Arial Rounded MT Bold" charset="0"/>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US" altLang="en-US" sz="1668" dirty="0">
              <a:solidFill>
                <a:srgbClr val="2FA2B4"/>
              </a:solidFill>
              <a:latin typeface="Arial Rounded MT Bold" charset="0"/>
              <a:ea typeface="Arial Rounded MT Bold" charset="0"/>
              <a:cs typeface="Arial Rounded MT Bold" charset="0"/>
            </a:endParaRPr>
          </a:p>
        </p:txBody>
      </p:sp>
      <p:sp>
        <p:nvSpPr>
          <p:cNvPr id="120" name="Rounded Rectangle 119"/>
          <p:cNvSpPr/>
          <p:nvPr/>
        </p:nvSpPr>
        <p:spPr>
          <a:xfrm>
            <a:off x="239305" y="7207451"/>
            <a:ext cx="4951259" cy="2277207"/>
          </a:xfrm>
          <a:prstGeom prst="roundRect">
            <a:avLst>
              <a:gd name="adj" fmla="val 6825"/>
            </a:avLst>
          </a:prstGeom>
          <a:noFill/>
          <a:ln w="19050">
            <a:solidFill>
              <a:srgbClr val="2FA2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68"/>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9281" y="582448"/>
            <a:ext cx="635647" cy="635647"/>
          </a:xfrm>
          <a:prstGeom prst="rect">
            <a:avLst/>
          </a:prstGeom>
        </p:spPr>
      </p:pic>
      <p:grpSp>
        <p:nvGrpSpPr>
          <p:cNvPr id="24" name="Group 23">
            <a:extLst>
              <a:ext uri="{FF2B5EF4-FFF2-40B4-BE49-F238E27FC236}">
                <a16:creationId xmlns:a16="http://schemas.microsoft.com/office/drawing/2014/main" id="{258349A3-B8A6-44D7-B107-27AF4FBF98C7}"/>
              </a:ext>
            </a:extLst>
          </p:cNvPr>
          <p:cNvGrpSpPr/>
          <p:nvPr/>
        </p:nvGrpSpPr>
        <p:grpSpPr>
          <a:xfrm>
            <a:off x="545069" y="1966616"/>
            <a:ext cx="5263048" cy="6625430"/>
            <a:chOff x="545069" y="1966616"/>
            <a:chExt cx="5263048" cy="6625430"/>
          </a:xfrm>
        </p:grpSpPr>
        <p:grpSp>
          <p:nvGrpSpPr>
            <p:cNvPr id="3" name="Group 2">
              <a:extLst>
                <a:ext uri="{FF2B5EF4-FFF2-40B4-BE49-F238E27FC236}">
                  <a16:creationId xmlns:a16="http://schemas.microsoft.com/office/drawing/2014/main" id="{0AC8FD57-237B-4711-970C-0F2CECA13A8D}"/>
                </a:ext>
              </a:extLst>
            </p:cNvPr>
            <p:cNvGrpSpPr/>
            <p:nvPr/>
          </p:nvGrpSpPr>
          <p:grpSpPr>
            <a:xfrm>
              <a:off x="2515852" y="2289747"/>
              <a:ext cx="1307745" cy="342221"/>
              <a:chOff x="-2594886" y="2205752"/>
              <a:chExt cx="1307745" cy="342221"/>
            </a:xfrm>
          </p:grpSpPr>
          <p:sp>
            <p:nvSpPr>
              <p:cNvPr id="40" name="Rectangle 3"/>
              <p:cNvSpPr>
                <a:spLocks noChangeArrowheads="1"/>
              </p:cNvSpPr>
              <p:nvPr/>
            </p:nvSpPr>
            <p:spPr bwMode="auto">
              <a:xfrm>
                <a:off x="-2166152" y="2205752"/>
                <a:ext cx="879011" cy="342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lgn="ctr" defTabSz="847135" eaLnBrk="0" fontAlgn="base" hangingPunct="0">
                  <a:spcBef>
                    <a:spcPct val="0"/>
                  </a:spcBef>
                  <a:spcAft>
                    <a:spcPct val="0"/>
                  </a:spcAft>
                </a:pPr>
                <a:r>
                  <a:rPr lang="en-US" altLang="en-US" sz="1668" dirty="0">
                    <a:solidFill>
                      <a:srgbClr val="2FA2B4"/>
                    </a:solidFill>
                    <a:latin typeface="Arial Rounded MT Bold" charset="0"/>
                    <a:ea typeface="Arial Rounded MT Bold" charset="0"/>
                    <a:cs typeface="Arial Rounded MT Bold" charset="0"/>
                  </a:rPr>
                  <a:t>mirror</a:t>
                </a:r>
              </a:p>
            </p:txBody>
          </p:sp>
          <p:cxnSp>
            <p:nvCxnSpPr>
              <p:cNvPr id="9" name="Straight Arrow Connector 8"/>
              <p:cNvCxnSpPr/>
              <p:nvPr/>
            </p:nvCxnSpPr>
            <p:spPr>
              <a:xfrm flipH="1">
                <a:off x="-2594886" y="2376862"/>
                <a:ext cx="432000" cy="0"/>
              </a:xfrm>
              <a:prstGeom prst="straightConnector1">
                <a:avLst/>
              </a:prstGeom>
              <a:ln w="38100">
                <a:solidFill>
                  <a:srgbClr val="30A3B4"/>
                </a:solidFill>
                <a:tailEnd type="triangle"/>
              </a:ln>
            </p:spPr>
            <p:style>
              <a:lnRef idx="1">
                <a:schemeClr val="accent1"/>
              </a:lnRef>
              <a:fillRef idx="0">
                <a:schemeClr val="accent1"/>
              </a:fillRef>
              <a:effectRef idx="0">
                <a:schemeClr val="accent1"/>
              </a:effectRef>
              <a:fontRef idx="minor">
                <a:schemeClr val="tx1"/>
              </a:fontRef>
            </p:style>
          </p:cxnSp>
        </p:grpSp>
        <p:grpSp>
          <p:nvGrpSpPr>
            <p:cNvPr id="7" name="Group 6">
              <a:extLst>
                <a:ext uri="{FF2B5EF4-FFF2-40B4-BE49-F238E27FC236}">
                  <a16:creationId xmlns:a16="http://schemas.microsoft.com/office/drawing/2014/main" id="{92D16FE6-1597-4E5E-94CD-2C9D77ADF155}"/>
                </a:ext>
              </a:extLst>
            </p:cNvPr>
            <p:cNvGrpSpPr/>
            <p:nvPr/>
          </p:nvGrpSpPr>
          <p:grpSpPr>
            <a:xfrm>
              <a:off x="611543" y="6483172"/>
              <a:ext cx="1311011" cy="342221"/>
              <a:chOff x="-4411134" y="6291810"/>
              <a:chExt cx="1311011" cy="342221"/>
            </a:xfrm>
          </p:grpSpPr>
          <p:sp>
            <p:nvSpPr>
              <p:cNvPr id="39" name="Rectangle 3"/>
              <p:cNvSpPr>
                <a:spLocks noChangeArrowheads="1"/>
              </p:cNvSpPr>
              <p:nvPr/>
            </p:nvSpPr>
            <p:spPr bwMode="auto">
              <a:xfrm>
                <a:off x="-4411134" y="6291810"/>
                <a:ext cx="879011" cy="342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84720" tIns="42360" rIns="84720" bIns="42360" numCol="1" anchor="ctr" anchorCtr="0" compatLnSpc="1">
                <a:prstTxWarp prst="textNoShape">
                  <a:avLst/>
                </a:prstTxWarp>
                <a:spAutoFit/>
              </a:bodyPr>
              <a:lstStyle/>
              <a:p>
                <a:pPr algn="ctr" defTabSz="847135" eaLnBrk="0" fontAlgn="base" hangingPunct="0">
                  <a:spcBef>
                    <a:spcPct val="0"/>
                  </a:spcBef>
                  <a:spcAft>
                    <a:spcPct val="0"/>
                  </a:spcAft>
                </a:pPr>
                <a:r>
                  <a:rPr lang="en-US" altLang="en-US" sz="1668" dirty="0">
                    <a:solidFill>
                      <a:srgbClr val="2FA2B4"/>
                    </a:solidFill>
                    <a:latin typeface="Arial Rounded MT Bold" charset="0"/>
                    <a:ea typeface="Arial Rounded MT Bold" charset="0"/>
                    <a:cs typeface="Arial Rounded MT Bold" charset="0"/>
                  </a:rPr>
                  <a:t>mirror</a:t>
                </a:r>
              </a:p>
            </p:txBody>
          </p:sp>
          <p:cxnSp>
            <p:nvCxnSpPr>
              <p:cNvPr id="13" name="Straight Arrow Connector 12"/>
              <p:cNvCxnSpPr/>
              <p:nvPr/>
            </p:nvCxnSpPr>
            <p:spPr>
              <a:xfrm>
                <a:off x="-3532123" y="6462920"/>
                <a:ext cx="432000" cy="0"/>
              </a:xfrm>
              <a:prstGeom prst="straightConnector1">
                <a:avLst/>
              </a:prstGeom>
              <a:ln w="38100">
                <a:solidFill>
                  <a:srgbClr val="30A3B4"/>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9" name="Straight Connector 28"/>
            <p:cNvCxnSpPr>
              <a:cxnSpLocks/>
            </p:cNvCxnSpPr>
            <p:nvPr/>
          </p:nvCxnSpPr>
          <p:spPr>
            <a:xfrm>
              <a:off x="1783112" y="6261491"/>
              <a:ext cx="731189" cy="755650"/>
            </a:xfrm>
            <a:prstGeom prst="line">
              <a:avLst/>
            </a:prstGeom>
            <a:ln w="38100">
              <a:solidFill>
                <a:srgbClr val="2FA2B4"/>
              </a:solidFill>
            </a:ln>
          </p:spPr>
          <p:style>
            <a:lnRef idx="1">
              <a:schemeClr val="accent1"/>
            </a:lnRef>
            <a:fillRef idx="0">
              <a:schemeClr val="accent1"/>
            </a:fillRef>
            <a:effectRef idx="0">
              <a:schemeClr val="accent1"/>
            </a:effectRef>
            <a:fontRef idx="minor">
              <a:schemeClr val="tx1"/>
            </a:fontRef>
          </p:style>
        </p:cxnSp>
        <p:grpSp>
          <p:nvGrpSpPr>
            <p:cNvPr id="38" name="Group 37">
              <a:extLst>
                <a:ext uri="{FF2B5EF4-FFF2-40B4-BE49-F238E27FC236}">
                  <a16:creationId xmlns:a16="http://schemas.microsoft.com/office/drawing/2014/main" id="{E2F424BF-452A-4D5D-B7E8-648932893225}"/>
                </a:ext>
              </a:extLst>
            </p:cNvPr>
            <p:cNvGrpSpPr>
              <a:grpSpLocks noChangeAspect="1"/>
            </p:cNvGrpSpPr>
            <p:nvPr/>
          </p:nvGrpSpPr>
          <p:grpSpPr>
            <a:xfrm rot="10800000">
              <a:off x="545069" y="1966616"/>
              <a:ext cx="3408000" cy="5112000"/>
              <a:chOff x="1339906" y="2058839"/>
              <a:chExt cx="4320000" cy="6480000"/>
            </a:xfrm>
          </p:grpSpPr>
          <p:sp>
            <p:nvSpPr>
              <p:cNvPr id="41" name="Rectangle 40">
                <a:extLst>
                  <a:ext uri="{FF2B5EF4-FFF2-40B4-BE49-F238E27FC236}">
                    <a16:creationId xmlns:a16="http://schemas.microsoft.com/office/drawing/2014/main" id="{4F3307A3-BD78-489B-B895-FD86B2D8193F}"/>
                  </a:ext>
                </a:extLst>
              </p:cNvPr>
              <p:cNvSpPr/>
              <p:nvPr/>
            </p:nvSpPr>
            <p:spPr>
              <a:xfrm>
                <a:off x="4219906" y="7098839"/>
                <a:ext cx="1440000" cy="1440000"/>
              </a:xfrm>
              <a:prstGeom prst="rect">
                <a:avLst/>
              </a:prstGeom>
              <a:noFill/>
              <a:ln w="38100">
                <a:solidFill>
                  <a:srgbClr val="30A3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1A40ECE5-0560-42AB-A0DB-7BAAD3BCF29E}"/>
                  </a:ext>
                </a:extLst>
              </p:cNvPr>
              <p:cNvSpPr/>
              <p:nvPr/>
            </p:nvSpPr>
            <p:spPr>
              <a:xfrm>
                <a:off x="2779906" y="2058839"/>
                <a:ext cx="1440000" cy="6480000"/>
              </a:xfrm>
              <a:prstGeom prst="rect">
                <a:avLst/>
              </a:prstGeom>
              <a:noFill/>
              <a:ln w="38100">
                <a:solidFill>
                  <a:srgbClr val="30A3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4D83B532-D8F9-4746-844D-414216C897EA}"/>
                  </a:ext>
                </a:extLst>
              </p:cNvPr>
              <p:cNvSpPr/>
              <p:nvPr/>
            </p:nvSpPr>
            <p:spPr>
              <a:xfrm>
                <a:off x="1339906" y="2058839"/>
                <a:ext cx="1440000" cy="1440000"/>
              </a:xfrm>
              <a:prstGeom prst="rect">
                <a:avLst/>
              </a:prstGeom>
              <a:noFill/>
              <a:ln w="38100">
                <a:solidFill>
                  <a:srgbClr val="30A3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784DF243-D410-4B63-AE9C-C83E307F1083}"/>
                  </a:ext>
                </a:extLst>
              </p:cNvPr>
              <p:cNvSpPr/>
              <p:nvPr/>
            </p:nvSpPr>
            <p:spPr>
              <a:xfrm>
                <a:off x="2741880" y="2092495"/>
                <a:ext cx="133817" cy="137240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560DFF00-0896-405D-95D1-05114E9C7D8A}"/>
                  </a:ext>
                </a:extLst>
              </p:cNvPr>
              <p:cNvSpPr/>
              <p:nvPr/>
            </p:nvSpPr>
            <p:spPr>
              <a:xfrm>
                <a:off x="4184711" y="7127336"/>
                <a:ext cx="73225" cy="138044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62" name="Straight Connector 61"/>
            <p:cNvCxnSpPr>
              <a:cxnSpLocks/>
            </p:cNvCxnSpPr>
            <p:nvPr/>
          </p:nvCxnSpPr>
          <p:spPr>
            <a:xfrm>
              <a:off x="1982193" y="2076253"/>
              <a:ext cx="770426" cy="730304"/>
            </a:xfrm>
            <a:prstGeom prst="line">
              <a:avLst/>
            </a:prstGeom>
            <a:ln w="38100">
              <a:solidFill>
                <a:srgbClr val="2FA2B4"/>
              </a:solidFill>
            </a:ln>
          </p:spPr>
          <p:style>
            <a:lnRef idx="1">
              <a:schemeClr val="accent1"/>
            </a:lnRef>
            <a:fillRef idx="0">
              <a:schemeClr val="accent1"/>
            </a:fillRef>
            <a:effectRef idx="0">
              <a:schemeClr val="accent1"/>
            </a:effectRef>
            <a:fontRef idx="minor">
              <a:schemeClr val="tx1"/>
            </a:fontRef>
          </p:style>
        </p:cxnSp>
        <p:sp>
          <p:nvSpPr>
            <p:cNvPr id="20" name="Arc 19">
              <a:extLst>
                <a:ext uri="{FF2B5EF4-FFF2-40B4-BE49-F238E27FC236}">
                  <a16:creationId xmlns:a16="http://schemas.microsoft.com/office/drawing/2014/main" id="{623B227C-737A-4F19-8AD5-A1996CBF98D0}"/>
                </a:ext>
              </a:extLst>
            </p:cNvPr>
            <p:cNvSpPr/>
            <p:nvPr/>
          </p:nvSpPr>
          <p:spPr>
            <a:xfrm rot="11067340">
              <a:off x="3978506" y="4541311"/>
              <a:ext cx="1829610" cy="2028887"/>
            </a:xfrm>
            <a:prstGeom prst="arc">
              <a:avLst>
                <a:gd name="adj1" fmla="val 16200000"/>
                <a:gd name="adj2" fmla="val 19345772"/>
              </a:avLst>
            </a:prstGeom>
            <a:ln w="38100">
              <a:solidFill>
                <a:srgbClr val="30A3B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Arc 51">
              <a:extLst>
                <a:ext uri="{FF2B5EF4-FFF2-40B4-BE49-F238E27FC236}">
                  <a16:creationId xmlns:a16="http://schemas.microsoft.com/office/drawing/2014/main" id="{C8864951-B303-41B6-AB95-EF28458A7CBD}"/>
                </a:ext>
              </a:extLst>
            </p:cNvPr>
            <p:cNvSpPr/>
            <p:nvPr/>
          </p:nvSpPr>
          <p:spPr>
            <a:xfrm rot="10532660" flipV="1">
              <a:off x="3978507" y="6563159"/>
              <a:ext cx="1829610" cy="2028887"/>
            </a:xfrm>
            <a:prstGeom prst="arc">
              <a:avLst>
                <a:gd name="adj1" fmla="val 16200000"/>
                <a:gd name="adj2" fmla="val 19345772"/>
              </a:avLst>
            </a:prstGeom>
            <a:ln w="38100">
              <a:solidFill>
                <a:srgbClr val="30A3B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Oval 22">
              <a:extLst>
                <a:ext uri="{FF2B5EF4-FFF2-40B4-BE49-F238E27FC236}">
                  <a16:creationId xmlns:a16="http://schemas.microsoft.com/office/drawing/2014/main" id="{486A0C73-8857-4F7B-8862-AE711A8FD1A6}"/>
                </a:ext>
              </a:extLst>
            </p:cNvPr>
            <p:cNvSpPr/>
            <p:nvPr/>
          </p:nvSpPr>
          <p:spPr>
            <a:xfrm>
              <a:off x="4142428" y="6261491"/>
              <a:ext cx="130081" cy="586004"/>
            </a:xfrm>
            <a:prstGeom prst="ellipse">
              <a:avLst/>
            </a:prstGeom>
            <a:noFill/>
            <a:ln w="38100">
              <a:solidFill>
                <a:srgbClr val="30A3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C2A1DCD8-1E51-41E9-A68C-C2F2ADF74700}"/>
                </a:ext>
              </a:extLst>
            </p:cNvPr>
            <p:cNvSpPr/>
            <p:nvPr/>
          </p:nvSpPr>
          <p:spPr>
            <a:xfrm>
              <a:off x="4142428" y="6447336"/>
              <a:ext cx="63687" cy="232859"/>
            </a:xfrm>
            <a:prstGeom prst="ellipse">
              <a:avLst/>
            </a:prstGeom>
            <a:solidFill>
              <a:srgbClr val="2FA2B4"/>
            </a:solidFill>
            <a:ln w="38100">
              <a:solidFill>
                <a:srgbClr val="30A3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2562026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355</TotalTime>
  <Words>232</Words>
  <Application>Microsoft Macintosh PowerPoint</Application>
  <PresentationFormat>A4 Paper (210x297 mm)</PresentationFormat>
  <Paragraphs>37</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Arial Rounded MT Bold</vt:lpstr>
      <vt:lpstr>Calibri</vt:lpstr>
      <vt:lpstr>Calibri Light</vt:lpstr>
      <vt:lpstr>Cambria</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Jean Debney</cp:lastModifiedBy>
  <cp:revision>50</cp:revision>
  <cp:lastPrinted>2018-03-21T16:39:19Z</cp:lastPrinted>
  <dcterms:created xsi:type="dcterms:W3CDTF">2016-06-12T08:53:59Z</dcterms:created>
  <dcterms:modified xsi:type="dcterms:W3CDTF">2021-12-19T15:56:13Z</dcterms:modified>
</cp:coreProperties>
</file>