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4" r:id="rId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D4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8"/>
    <p:restoredTop sz="95846"/>
  </p:normalViewPr>
  <p:slideViewPr>
    <p:cSldViewPr snapToGrid="0" snapToObjects="1">
      <p:cViewPr varScale="1">
        <p:scale>
          <a:sx n="75" d="100"/>
          <a:sy n="75" d="100"/>
        </p:scale>
        <p:origin x="1984"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1FE4842-C518-9741-BB7B-A105FBC0FC1C}"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2082064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1FE4842-C518-9741-BB7B-A105FBC0FC1C}"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284796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1FE4842-C518-9741-BB7B-A105FBC0FC1C}"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69832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1FE4842-C518-9741-BB7B-A105FBC0FC1C}"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47114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1FE4842-C518-9741-BB7B-A105FBC0FC1C}"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102782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1FE4842-C518-9741-BB7B-A105FBC0FC1C}" type="datetimeFigureOut">
              <a:rPr lang="en-US" smtClean="0"/>
              <a:t>10/13/22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33010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1FE4842-C518-9741-BB7B-A105FBC0FC1C}" type="datetimeFigureOut">
              <a:rPr lang="en-US" smtClean="0"/>
              <a:t>10/13/22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58616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1FE4842-C518-9741-BB7B-A105FBC0FC1C}" type="datetimeFigureOut">
              <a:rPr lang="en-US" smtClean="0"/>
              <a:t>10/13/22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45714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E4842-C518-9741-BB7B-A105FBC0FC1C}" type="datetimeFigureOut">
              <a:rPr lang="en-US" smtClean="0"/>
              <a:t>10/13/22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3381116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1FE4842-C518-9741-BB7B-A105FBC0FC1C}" type="datetimeFigureOut">
              <a:rPr lang="en-US" smtClean="0"/>
              <a:t>10/13/22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367456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1FE4842-C518-9741-BB7B-A105FBC0FC1C}" type="datetimeFigureOut">
              <a:rPr lang="en-US" smtClean="0"/>
              <a:t>10/13/22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345686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1FE4842-C518-9741-BB7B-A105FBC0FC1C}" type="datetimeFigureOut">
              <a:rPr lang="en-US" smtClean="0"/>
              <a:t>10/13/22</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AA9877B-6E18-6A40-9A2D-719DAD24A118}" type="slidenum">
              <a:rPr lang="en-US" smtClean="0"/>
              <a:t>‹#›</a:t>
            </a:fld>
            <a:endParaRPr lang="en-US"/>
          </a:p>
        </p:txBody>
      </p:sp>
    </p:spTree>
    <p:extLst>
      <p:ext uri="{BB962C8B-B14F-4D97-AF65-F5344CB8AC3E}">
        <p14:creationId xmlns:p14="http://schemas.microsoft.com/office/powerpoint/2010/main" val="2601015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07E2583-9F8E-5D7A-2ECA-9B923F1F98BF}"/>
              </a:ext>
            </a:extLst>
          </p:cNvPr>
          <p:cNvSpPr/>
          <p:nvPr/>
        </p:nvSpPr>
        <p:spPr>
          <a:xfrm>
            <a:off x="182582" y="2396640"/>
            <a:ext cx="4452239" cy="1327197"/>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73" name="Rounded Rectangle 72">
            <a:extLst>
              <a:ext uri="{FF2B5EF4-FFF2-40B4-BE49-F238E27FC236}">
                <a16:creationId xmlns:a16="http://schemas.microsoft.com/office/drawing/2014/main" id="{9E56C881-986D-634B-B0B2-5B43DAAE26F2}"/>
              </a:ext>
            </a:extLst>
          </p:cNvPr>
          <p:cNvSpPr/>
          <p:nvPr/>
        </p:nvSpPr>
        <p:spPr>
          <a:xfrm>
            <a:off x="170690" y="1491479"/>
            <a:ext cx="6503172" cy="713351"/>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12" name="Rectangle 11">
            <a:extLst>
              <a:ext uri="{FF2B5EF4-FFF2-40B4-BE49-F238E27FC236}">
                <a16:creationId xmlns:a16="http://schemas.microsoft.com/office/drawing/2014/main" id="{FCB21089-0A6D-8F45-9B84-FE062ECA309E}"/>
              </a:ext>
            </a:extLst>
          </p:cNvPr>
          <p:cNvSpPr/>
          <p:nvPr/>
        </p:nvSpPr>
        <p:spPr>
          <a:xfrm>
            <a:off x="0" y="1"/>
            <a:ext cx="6858000" cy="1062318"/>
          </a:xfrm>
          <a:prstGeom prst="rect">
            <a:avLst/>
          </a:prstGeom>
          <a:solidFill>
            <a:srgbClr val="38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graphical user interface&#10;&#10;Description automatically generated">
            <a:extLst>
              <a:ext uri="{FF2B5EF4-FFF2-40B4-BE49-F238E27FC236}">
                <a16:creationId xmlns:a16="http://schemas.microsoft.com/office/drawing/2014/main" id="{C7BB3389-B151-3C47-B070-C81C7B936769}"/>
              </a:ext>
            </a:extLst>
          </p:cNvPr>
          <p:cNvPicPr>
            <a:picLocks noChangeAspect="1"/>
          </p:cNvPicPr>
          <p:nvPr/>
        </p:nvPicPr>
        <p:blipFill rotWithShape="1">
          <a:blip r:embed="rId2">
            <a:biLevel thresh="50000"/>
          </a:blip>
          <a:srcRect r="67643"/>
          <a:stretch/>
        </p:blipFill>
        <p:spPr>
          <a:xfrm>
            <a:off x="170690" y="162670"/>
            <a:ext cx="751977" cy="717630"/>
          </a:xfrm>
          <a:prstGeom prst="rect">
            <a:avLst/>
          </a:prstGeom>
          <a:effectLst>
            <a:outerShdw blurRad="50800" dist="38100" dir="2700000" algn="tl" rotWithShape="0">
              <a:prstClr val="black">
                <a:alpha val="40000"/>
              </a:prstClr>
            </a:outerShdw>
          </a:effectLst>
        </p:spPr>
      </p:pic>
      <p:sp>
        <p:nvSpPr>
          <p:cNvPr id="19" name="Rounded Rectangle 18">
            <a:extLst>
              <a:ext uri="{FF2B5EF4-FFF2-40B4-BE49-F238E27FC236}">
                <a16:creationId xmlns:a16="http://schemas.microsoft.com/office/drawing/2014/main" id="{4A66EE55-C288-1B43-855B-FE2272190694}"/>
              </a:ext>
            </a:extLst>
          </p:cNvPr>
          <p:cNvSpPr/>
          <p:nvPr/>
        </p:nvSpPr>
        <p:spPr>
          <a:xfrm>
            <a:off x="1093357" y="177564"/>
            <a:ext cx="5580506" cy="717631"/>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21" name="TextBox 20">
            <a:extLst>
              <a:ext uri="{FF2B5EF4-FFF2-40B4-BE49-F238E27FC236}">
                <a16:creationId xmlns:a16="http://schemas.microsoft.com/office/drawing/2014/main" id="{8A446204-9286-6F40-BF2A-1BDE81D029C0}"/>
              </a:ext>
            </a:extLst>
          </p:cNvPr>
          <p:cNvSpPr txBox="1"/>
          <p:nvPr/>
        </p:nvSpPr>
        <p:spPr>
          <a:xfrm>
            <a:off x="1112885" y="184705"/>
            <a:ext cx="4369146" cy="461665"/>
          </a:xfrm>
          <a:prstGeom prst="rect">
            <a:avLst/>
          </a:prstGeom>
          <a:noFill/>
        </p:spPr>
        <p:txBody>
          <a:bodyPr wrap="square" rtlCol="0">
            <a:spAutoFit/>
          </a:bodyPr>
          <a:lstStyle/>
          <a:p>
            <a:r>
              <a:rPr lang="en-US" sz="1200" dirty="0">
                <a:solidFill>
                  <a:schemeClr val="bg1"/>
                </a:solidFill>
                <a:latin typeface="Arial Rounded MT Bold" panose="020F0704030504030204" pitchFamily="34" charset="77"/>
              </a:rPr>
              <a:t>Mission Assignment: </a:t>
            </a:r>
            <a:r>
              <a:rPr lang="en-GB" sz="1200" b="1" dirty="0">
                <a:solidFill>
                  <a:schemeClr val="bg1"/>
                </a:solidFill>
                <a:latin typeface="Arial Rounded MT Bold" panose="020F0704030504030204" pitchFamily="34" charset="77"/>
              </a:rPr>
              <a:t>Explore Climate Change and Water</a:t>
            </a:r>
          </a:p>
          <a:p>
            <a:endParaRPr lang="en-US" sz="1200" dirty="0">
              <a:solidFill>
                <a:schemeClr val="bg1"/>
              </a:solidFill>
              <a:latin typeface="Arial Rounded MT Bold" panose="020F0704030504030204" pitchFamily="34" charset="77"/>
            </a:endParaRPr>
          </a:p>
        </p:txBody>
      </p:sp>
      <p:sp>
        <p:nvSpPr>
          <p:cNvPr id="24" name="Rectangle 23">
            <a:extLst>
              <a:ext uri="{FF2B5EF4-FFF2-40B4-BE49-F238E27FC236}">
                <a16:creationId xmlns:a16="http://schemas.microsoft.com/office/drawing/2014/main" id="{20A94FC6-A09D-D14C-AE03-EA5F1495FA64}"/>
              </a:ext>
            </a:extLst>
          </p:cNvPr>
          <p:cNvSpPr/>
          <p:nvPr/>
        </p:nvSpPr>
        <p:spPr>
          <a:xfrm>
            <a:off x="0" y="9624786"/>
            <a:ext cx="6858000" cy="305322"/>
          </a:xfrm>
          <a:prstGeom prst="rect">
            <a:avLst/>
          </a:prstGeom>
          <a:solidFill>
            <a:srgbClr val="38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A0EE72D-C9D7-D448-903B-E6F91E5817C9}"/>
              </a:ext>
            </a:extLst>
          </p:cNvPr>
          <p:cNvSpPr txBox="1"/>
          <p:nvPr/>
        </p:nvSpPr>
        <p:spPr>
          <a:xfrm>
            <a:off x="3820205" y="9669885"/>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 Reserved</a:t>
            </a:r>
          </a:p>
        </p:txBody>
      </p:sp>
      <p:sp>
        <p:nvSpPr>
          <p:cNvPr id="47" name="TextBox 46">
            <a:extLst>
              <a:ext uri="{FF2B5EF4-FFF2-40B4-BE49-F238E27FC236}">
                <a16:creationId xmlns:a16="http://schemas.microsoft.com/office/drawing/2014/main" id="{02BA1913-C891-D244-8735-304621ADAD14}"/>
              </a:ext>
            </a:extLst>
          </p:cNvPr>
          <p:cNvSpPr txBox="1"/>
          <p:nvPr/>
        </p:nvSpPr>
        <p:spPr>
          <a:xfrm>
            <a:off x="4375722" y="874412"/>
            <a:ext cx="1840431" cy="215444"/>
          </a:xfrm>
          <a:prstGeom prst="rect">
            <a:avLst/>
          </a:prstGeom>
          <a:noFill/>
        </p:spPr>
        <p:txBody>
          <a:bodyPr wrap="square" rtlCol="0">
            <a:spAutoFit/>
          </a:bodyPr>
          <a:lstStyle/>
          <a:p>
            <a:r>
              <a:rPr lang="en-US" sz="800" dirty="0">
                <a:solidFill>
                  <a:schemeClr val="bg1"/>
                </a:solidFill>
                <a:latin typeface="Arial Rounded MT Bold" panose="020F0704030504030204" pitchFamily="34" charset="77"/>
              </a:rPr>
              <a:t>MA Code: N22.KS3.07</a:t>
            </a:r>
          </a:p>
        </p:txBody>
      </p:sp>
      <p:grpSp>
        <p:nvGrpSpPr>
          <p:cNvPr id="17" name="Group 16">
            <a:extLst>
              <a:ext uri="{FF2B5EF4-FFF2-40B4-BE49-F238E27FC236}">
                <a16:creationId xmlns:a16="http://schemas.microsoft.com/office/drawing/2014/main" id="{1E080103-EB62-6841-A28B-70D6D7F18E8C}"/>
              </a:ext>
            </a:extLst>
          </p:cNvPr>
          <p:cNvGrpSpPr/>
          <p:nvPr/>
        </p:nvGrpSpPr>
        <p:grpSpPr>
          <a:xfrm>
            <a:off x="2244549" y="743153"/>
            <a:ext cx="583454" cy="651836"/>
            <a:chOff x="2217067" y="1917395"/>
            <a:chExt cx="761257" cy="807096"/>
          </a:xfrm>
          <a:effectLst>
            <a:outerShdw blurRad="50800" dist="38100" dir="2700000" algn="tl" rotWithShape="0">
              <a:prstClr val="black">
                <a:alpha val="40000"/>
              </a:prstClr>
            </a:outerShdw>
          </a:effectLst>
        </p:grpSpPr>
        <p:sp>
          <p:nvSpPr>
            <p:cNvPr id="61" name="Oval 60">
              <a:extLst>
                <a:ext uri="{FF2B5EF4-FFF2-40B4-BE49-F238E27FC236}">
                  <a16:creationId xmlns:a16="http://schemas.microsoft.com/office/drawing/2014/main" id="{B7F3EA0B-FF0F-EE4E-B881-22514D4706DF}"/>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Doughnut 61">
              <a:extLst>
                <a:ext uri="{FF2B5EF4-FFF2-40B4-BE49-F238E27FC236}">
                  <a16:creationId xmlns:a16="http://schemas.microsoft.com/office/drawing/2014/main" id="{DB1B5D0C-DA16-CA45-A0EF-A9ADB4355D8F}"/>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4" name="Picture 63" descr="A white windmill with a black background&#10;&#10;Description automatically generated with medium confidence">
              <a:extLst>
                <a:ext uri="{FF2B5EF4-FFF2-40B4-BE49-F238E27FC236}">
                  <a16:creationId xmlns:a16="http://schemas.microsoft.com/office/drawing/2014/main" id="{D048D57E-2C8D-FB4A-B143-F6605F57D666}"/>
                </a:ext>
              </a:extLst>
            </p:cNvPr>
            <p:cNvPicPr>
              <a:picLocks noChangeAspect="1"/>
            </p:cNvPicPr>
            <p:nvPr/>
          </p:nvPicPr>
          <p:blipFill>
            <a:blip r:embed="rId3">
              <a:biLevel thresh="25000"/>
            </a:blip>
            <a:stretch>
              <a:fillRect/>
            </a:stretch>
          </p:blipFill>
          <p:spPr>
            <a:xfrm>
              <a:off x="2217067" y="1917395"/>
              <a:ext cx="751977" cy="807096"/>
            </a:xfrm>
            <a:prstGeom prst="rect">
              <a:avLst/>
            </a:prstGeom>
          </p:spPr>
        </p:pic>
      </p:grpSp>
      <p:grpSp>
        <p:nvGrpSpPr>
          <p:cNvPr id="46" name="Group 45">
            <a:extLst>
              <a:ext uri="{FF2B5EF4-FFF2-40B4-BE49-F238E27FC236}">
                <a16:creationId xmlns:a16="http://schemas.microsoft.com/office/drawing/2014/main" id="{515D12ED-8204-6045-8E63-72D65F0AEA5A}"/>
              </a:ext>
            </a:extLst>
          </p:cNvPr>
          <p:cNvGrpSpPr/>
          <p:nvPr/>
        </p:nvGrpSpPr>
        <p:grpSpPr>
          <a:xfrm>
            <a:off x="3502838" y="803603"/>
            <a:ext cx="471358" cy="441555"/>
            <a:chOff x="1866422" y="1624526"/>
            <a:chExt cx="751977" cy="717630"/>
          </a:xfrm>
          <a:effectLst>
            <a:outerShdw blurRad="50800" dist="38100" dir="2700000" algn="tl" rotWithShape="0">
              <a:prstClr val="black">
                <a:alpha val="40000"/>
              </a:prstClr>
            </a:outerShdw>
          </a:effectLst>
        </p:grpSpPr>
        <p:sp>
          <p:nvSpPr>
            <p:cNvPr id="96" name="Oval 95">
              <a:extLst>
                <a:ext uri="{FF2B5EF4-FFF2-40B4-BE49-F238E27FC236}">
                  <a16:creationId xmlns:a16="http://schemas.microsoft.com/office/drawing/2014/main" id="{148041ED-78D9-514A-A0E5-105161BD3473}"/>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Doughnut 96">
              <a:extLst>
                <a:ext uri="{FF2B5EF4-FFF2-40B4-BE49-F238E27FC236}">
                  <a16:creationId xmlns:a16="http://schemas.microsoft.com/office/drawing/2014/main" id="{1578345A-21A0-6545-B8F2-1AFFB650A0C5}"/>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9" name="Picture 64" descr="Free White Tractor 2 Icon - Download White Tractor 2 Icon">
              <a:extLst>
                <a:ext uri="{FF2B5EF4-FFF2-40B4-BE49-F238E27FC236}">
                  <a16:creationId xmlns:a16="http://schemas.microsoft.com/office/drawing/2014/main" id="{A5271525-3BC4-4F47-9034-138F660EC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5A3ED70B-D530-6A43-8857-BE3AE78BF584}"/>
              </a:ext>
            </a:extLst>
          </p:cNvPr>
          <p:cNvGrpSpPr/>
          <p:nvPr/>
        </p:nvGrpSpPr>
        <p:grpSpPr>
          <a:xfrm>
            <a:off x="4044079" y="786105"/>
            <a:ext cx="359960" cy="338627"/>
            <a:chOff x="3824288" y="1662211"/>
            <a:chExt cx="471358" cy="441555"/>
          </a:xfrm>
          <a:effectLst>
            <a:outerShdw blurRad="50800" dist="38100" dir="2700000" algn="tl" rotWithShape="0">
              <a:prstClr val="black">
                <a:alpha val="40000"/>
              </a:prstClr>
            </a:outerShdw>
          </a:effectLst>
        </p:grpSpPr>
        <p:sp>
          <p:nvSpPr>
            <p:cNvPr id="109" name="Oval 108">
              <a:extLst>
                <a:ext uri="{FF2B5EF4-FFF2-40B4-BE49-F238E27FC236}">
                  <a16:creationId xmlns:a16="http://schemas.microsoft.com/office/drawing/2014/main" id="{47B694A7-E094-3441-916A-67E9851BA668}"/>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Doughnut 109">
              <a:extLst>
                <a:ext uri="{FF2B5EF4-FFF2-40B4-BE49-F238E27FC236}">
                  <a16:creationId xmlns:a16="http://schemas.microsoft.com/office/drawing/2014/main" id="{38170066-0B24-384C-BE73-074DDA41D6FE}"/>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2" name="Picture 78" descr="icon_pawCross - Riverside Veterinary Hospital">
              <a:extLst>
                <a:ext uri="{FF2B5EF4-FFF2-40B4-BE49-F238E27FC236}">
                  <a16:creationId xmlns:a16="http://schemas.microsoft.com/office/drawing/2014/main" id="{16BA8657-733B-714F-90BB-F2AF6DC53883}"/>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1F014ED3-C1F6-B046-BDEE-61F99A527EBC}"/>
              </a:ext>
            </a:extLst>
          </p:cNvPr>
          <p:cNvGrpSpPr/>
          <p:nvPr/>
        </p:nvGrpSpPr>
        <p:grpSpPr>
          <a:xfrm>
            <a:off x="895311" y="753404"/>
            <a:ext cx="651649" cy="631333"/>
            <a:chOff x="964200" y="1717382"/>
            <a:chExt cx="751977" cy="717630"/>
          </a:xfrm>
          <a:effectLst>
            <a:outerShdw blurRad="50800" dist="38100" dir="2700000" algn="tl" rotWithShape="0">
              <a:prstClr val="black">
                <a:alpha val="40000"/>
              </a:prstClr>
            </a:outerShdw>
          </a:effectLst>
        </p:grpSpPr>
        <p:sp>
          <p:nvSpPr>
            <p:cNvPr id="66" name="Oval 65">
              <a:extLst>
                <a:ext uri="{FF2B5EF4-FFF2-40B4-BE49-F238E27FC236}">
                  <a16:creationId xmlns:a16="http://schemas.microsoft.com/office/drawing/2014/main" id="{4BC7CF95-80EE-4B45-BC71-738B180E6620}"/>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Doughnut 66">
              <a:extLst>
                <a:ext uri="{FF2B5EF4-FFF2-40B4-BE49-F238E27FC236}">
                  <a16:creationId xmlns:a16="http://schemas.microsoft.com/office/drawing/2014/main" id="{5D9A5342-B5A8-9C45-B600-13FB3E78F1BA}"/>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8" name="Picture 67" descr="Icon&#10;&#10;Description automatically generated">
              <a:extLst>
                <a:ext uri="{FF2B5EF4-FFF2-40B4-BE49-F238E27FC236}">
                  <a16:creationId xmlns:a16="http://schemas.microsoft.com/office/drawing/2014/main" id="{FDF9B13C-BE3A-3043-852F-3DBCCA9BC396}"/>
                </a:ext>
              </a:extLst>
            </p:cNvPr>
            <p:cNvPicPr>
              <a:picLocks noChangeAspect="1"/>
            </p:cNvPicPr>
            <p:nvPr/>
          </p:nvPicPr>
          <p:blipFill>
            <a:blip r:embed="rId6">
              <a:biLevel thresh="25000"/>
            </a:blip>
            <a:stretch>
              <a:fillRect/>
            </a:stretch>
          </p:blipFill>
          <p:spPr>
            <a:xfrm>
              <a:off x="1090624" y="1850961"/>
              <a:ext cx="516096" cy="365418"/>
            </a:xfrm>
            <a:prstGeom prst="rect">
              <a:avLst/>
            </a:prstGeom>
          </p:spPr>
        </p:pic>
      </p:grpSp>
      <p:grpSp>
        <p:nvGrpSpPr>
          <p:cNvPr id="69" name="Group 68">
            <a:extLst>
              <a:ext uri="{FF2B5EF4-FFF2-40B4-BE49-F238E27FC236}">
                <a16:creationId xmlns:a16="http://schemas.microsoft.com/office/drawing/2014/main" id="{36E9858A-4158-ED4B-B4FE-716668FD7632}"/>
              </a:ext>
            </a:extLst>
          </p:cNvPr>
          <p:cNvGrpSpPr/>
          <p:nvPr/>
        </p:nvGrpSpPr>
        <p:grpSpPr>
          <a:xfrm>
            <a:off x="465522" y="970622"/>
            <a:ext cx="382946" cy="382526"/>
            <a:chOff x="1761370" y="3168673"/>
            <a:chExt cx="751977" cy="717630"/>
          </a:xfrm>
          <a:effectLst>
            <a:outerShdw blurRad="50800" dist="38100" dir="2700000" algn="tl" rotWithShape="0">
              <a:prstClr val="black">
                <a:alpha val="40000"/>
              </a:prstClr>
            </a:outerShdw>
          </a:effectLst>
        </p:grpSpPr>
        <p:sp>
          <p:nvSpPr>
            <p:cNvPr id="70" name="Oval 69">
              <a:extLst>
                <a:ext uri="{FF2B5EF4-FFF2-40B4-BE49-F238E27FC236}">
                  <a16:creationId xmlns:a16="http://schemas.microsoft.com/office/drawing/2014/main" id="{B5B72AF7-A67E-B54A-A71D-CDFDA3BEA251}"/>
                </a:ext>
              </a:extLst>
            </p:cNvPr>
            <p:cNvSpPr/>
            <p:nvPr/>
          </p:nvSpPr>
          <p:spPr>
            <a:xfrm>
              <a:off x="1790881" y="3195510"/>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Doughnut 70">
              <a:extLst>
                <a:ext uri="{FF2B5EF4-FFF2-40B4-BE49-F238E27FC236}">
                  <a16:creationId xmlns:a16="http://schemas.microsoft.com/office/drawing/2014/main" id="{AAF038E0-ED5D-314D-8917-90FB83AE1695}"/>
                </a:ext>
              </a:extLst>
            </p:cNvPr>
            <p:cNvSpPr/>
            <p:nvPr/>
          </p:nvSpPr>
          <p:spPr>
            <a:xfrm>
              <a:off x="1761370" y="3168673"/>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2" name="Picture 71" descr="Icon&#10;&#10;Description automatically generated">
              <a:extLst>
                <a:ext uri="{FF2B5EF4-FFF2-40B4-BE49-F238E27FC236}">
                  <a16:creationId xmlns:a16="http://schemas.microsoft.com/office/drawing/2014/main" id="{CFBE1A8C-7B45-7940-8253-661534E7D0F1}"/>
                </a:ext>
              </a:extLst>
            </p:cNvPr>
            <p:cNvPicPr>
              <a:picLocks noChangeAspect="1"/>
            </p:cNvPicPr>
            <p:nvPr/>
          </p:nvPicPr>
          <p:blipFill>
            <a:blip r:embed="rId7"/>
            <a:stretch>
              <a:fillRect/>
            </a:stretch>
          </p:blipFill>
          <p:spPr>
            <a:xfrm>
              <a:off x="1858226" y="3303380"/>
              <a:ext cx="586284" cy="492628"/>
            </a:xfrm>
            <a:prstGeom prst="rect">
              <a:avLst/>
            </a:prstGeom>
          </p:spPr>
        </p:pic>
      </p:grpSp>
      <p:grpSp>
        <p:nvGrpSpPr>
          <p:cNvPr id="5" name="Group 4">
            <a:extLst>
              <a:ext uri="{FF2B5EF4-FFF2-40B4-BE49-F238E27FC236}">
                <a16:creationId xmlns:a16="http://schemas.microsoft.com/office/drawing/2014/main" id="{36663A91-CB39-CE4B-BAE9-95189AEA604F}"/>
              </a:ext>
            </a:extLst>
          </p:cNvPr>
          <p:cNvGrpSpPr/>
          <p:nvPr/>
        </p:nvGrpSpPr>
        <p:grpSpPr>
          <a:xfrm>
            <a:off x="2891301" y="632875"/>
            <a:ext cx="549161" cy="523220"/>
            <a:chOff x="2954801" y="632875"/>
            <a:chExt cx="549161" cy="523220"/>
          </a:xfrm>
          <a:effectLst>
            <a:outerShdw blurRad="50800" dist="38100" dir="2700000" algn="tl" rotWithShape="0">
              <a:prstClr val="black">
                <a:alpha val="40000"/>
              </a:prstClr>
            </a:outerShdw>
          </a:effectLst>
        </p:grpSpPr>
        <p:sp>
          <p:nvSpPr>
            <p:cNvPr id="74" name="Oval 73">
              <a:extLst>
                <a:ext uri="{FF2B5EF4-FFF2-40B4-BE49-F238E27FC236}">
                  <a16:creationId xmlns:a16="http://schemas.microsoft.com/office/drawing/2014/main" id="{8D8FF5D1-07F4-5649-8952-A36B83C824DF}"/>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Doughnut 74">
              <a:extLst>
                <a:ext uri="{FF2B5EF4-FFF2-40B4-BE49-F238E27FC236}">
                  <a16:creationId xmlns:a16="http://schemas.microsoft.com/office/drawing/2014/main" id="{FBB2561E-9EE1-E24C-8626-4C3C52FFB5D1}"/>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Icon&#10;&#10;Description automatically generated">
              <a:extLst>
                <a:ext uri="{FF2B5EF4-FFF2-40B4-BE49-F238E27FC236}">
                  <a16:creationId xmlns:a16="http://schemas.microsoft.com/office/drawing/2014/main" id="{8AF1AC92-D261-384C-9CA3-CD2941C5F020}"/>
                </a:ext>
              </a:extLst>
            </p:cNvPr>
            <p:cNvPicPr>
              <a:picLocks noChangeAspect="1"/>
            </p:cNvPicPr>
            <p:nvPr/>
          </p:nvPicPr>
          <p:blipFill>
            <a:blip r:embed="rId8"/>
            <a:stretch>
              <a:fillRect/>
            </a:stretch>
          </p:blipFill>
          <p:spPr>
            <a:xfrm>
              <a:off x="3016500" y="670402"/>
              <a:ext cx="456198" cy="430854"/>
            </a:xfrm>
            <a:prstGeom prst="rect">
              <a:avLst/>
            </a:prstGeom>
          </p:spPr>
        </p:pic>
      </p:grpSp>
      <p:grpSp>
        <p:nvGrpSpPr>
          <p:cNvPr id="82" name="Group 81">
            <a:extLst>
              <a:ext uri="{FF2B5EF4-FFF2-40B4-BE49-F238E27FC236}">
                <a16:creationId xmlns:a16="http://schemas.microsoft.com/office/drawing/2014/main" id="{FF549562-8F2F-4347-A68B-6E19ABFD54A5}"/>
              </a:ext>
            </a:extLst>
          </p:cNvPr>
          <p:cNvGrpSpPr/>
          <p:nvPr/>
        </p:nvGrpSpPr>
        <p:grpSpPr>
          <a:xfrm>
            <a:off x="1630819" y="632875"/>
            <a:ext cx="544625" cy="523220"/>
            <a:chOff x="992741" y="2082272"/>
            <a:chExt cx="751977" cy="717630"/>
          </a:xfrm>
          <a:effectLst>
            <a:outerShdw blurRad="50800" dist="38100" dir="2700000" algn="tl" rotWithShape="0">
              <a:prstClr val="black">
                <a:alpha val="40000"/>
              </a:prstClr>
            </a:outerShdw>
          </a:effectLst>
        </p:grpSpPr>
        <p:sp>
          <p:nvSpPr>
            <p:cNvPr id="83" name="Oval 82">
              <a:extLst>
                <a:ext uri="{FF2B5EF4-FFF2-40B4-BE49-F238E27FC236}">
                  <a16:creationId xmlns:a16="http://schemas.microsoft.com/office/drawing/2014/main" id="{9ADBBD3B-AF53-7441-861D-3980CEBD2C37}"/>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Doughnut 83">
              <a:extLst>
                <a:ext uri="{FF2B5EF4-FFF2-40B4-BE49-F238E27FC236}">
                  <a16:creationId xmlns:a16="http://schemas.microsoft.com/office/drawing/2014/main" id="{C1F59913-2927-444C-AD3F-10FA2A493FC5}"/>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5" name="Picture 84" descr="Icon&#10;&#10;Description automatically generated">
              <a:extLst>
                <a:ext uri="{FF2B5EF4-FFF2-40B4-BE49-F238E27FC236}">
                  <a16:creationId xmlns:a16="http://schemas.microsoft.com/office/drawing/2014/main" id="{5C898598-A252-BB4F-863C-6957B3137882}"/>
                </a:ext>
              </a:extLst>
            </p:cNvPr>
            <p:cNvPicPr>
              <a:picLocks noChangeAspect="1"/>
            </p:cNvPicPr>
            <p:nvPr/>
          </p:nvPicPr>
          <p:blipFill>
            <a:blip r:embed="rId9"/>
            <a:stretch>
              <a:fillRect/>
            </a:stretch>
          </p:blipFill>
          <p:spPr>
            <a:xfrm>
              <a:off x="1124027" y="2244941"/>
              <a:ext cx="489403" cy="340202"/>
            </a:xfrm>
            <a:prstGeom prst="rect">
              <a:avLst/>
            </a:prstGeom>
          </p:spPr>
        </p:pic>
      </p:grpSp>
      <p:sp>
        <p:nvSpPr>
          <p:cNvPr id="154" name="TextBox 153">
            <a:extLst>
              <a:ext uri="{FF2B5EF4-FFF2-40B4-BE49-F238E27FC236}">
                <a16:creationId xmlns:a16="http://schemas.microsoft.com/office/drawing/2014/main" id="{E74D3D8A-DBEF-2F41-B0BE-DE2C1CB80D5E}"/>
              </a:ext>
            </a:extLst>
          </p:cNvPr>
          <p:cNvSpPr txBox="1"/>
          <p:nvPr/>
        </p:nvSpPr>
        <p:spPr>
          <a:xfrm>
            <a:off x="1297514" y="1584527"/>
            <a:ext cx="4285896" cy="523220"/>
          </a:xfrm>
          <a:prstGeom prst="rect">
            <a:avLst/>
          </a:prstGeom>
          <a:noFill/>
        </p:spPr>
        <p:txBody>
          <a:bodyPr wrap="square">
            <a:spAutoFit/>
          </a:bodyPr>
          <a:lstStyle/>
          <a:p>
            <a:pPr lvl="0" algn="ctr" eaLnBrk="0" fontAlgn="base" hangingPunct="0">
              <a:spcBef>
                <a:spcPct val="0"/>
              </a:spcBef>
              <a:spcAft>
                <a:spcPct val="0"/>
              </a:spcAft>
            </a:pPr>
            <a:r>
              <a:rPr lang="en-US" altLang="en-US" sz="1400" b="1" dirty="0">
                <a:solidFill>
                  <a:schemeClr val="bg1">
                    <a:lumMod val="50000"/>
                  </a:schemeClr>
                </a:solidFill>
                <a:latin typeface="Arial Rounded MT Bold" panose="020F0704030504030204" pitchFamily="34" charset="0"/>
                <a:ea typeface="Calibri" panose="020F0502020204030204" pitchFamily="34" charset="0"/>
                <a:cs typeface="Times New Roman" panose="02020603050405020304" pitchFamily="18" charset="0"/>
              </a:rPr>
              <a:t>Try to collect enough water for your household before your ‘school day’ begins.</a:t>
            </a:r>
          </a:p>
        </p:txBody>
      </p:sp>
      <p:sp>
        <p:nvSpPr>
          <p:cNvPr id="86" name="Rectangle 11">
            <a:extLst>
              <a:ext uri="{FF2B5EF4-FFF2-40B4-BE49-F238E27FC236}">
                <a16:creationId xmlns:a16="http://schemas.microsoft.com/office/drawing/2014/main" id="{F86EFCB9-3F11-9541-829E-DF58A35DDE05}"/>
              </a:ext>
            </a:extLst>
          </p:cNvPr>
          <p:cNvSpPr>
            <a:spLocks noChangeArrowheads="1"/>
          </p:cNvSpPr>
          <p:nvPr/>
        </p:nvSpPr>
        <p:spPr bwMode="auto">
          <a:xfrm>
            <a:off x="182582" y="2366354"/>
            <a:ext cx="445223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28600" indent="-228600" eaLnBrk="0" fontAlgn="base" hangingPunct="0">
              <a:spcBef>
                <a:spcPct val="0"/>
              </a:spcBef>
              <a:spcAft>
                <a:spcPct val="0"/>
              </a:spcAft>
              <a:buFont typeface="+mj-lt"/>
              <a:buAutoNum type="arabicPeriod"/>
            </a:pPr>
            <a:endParaRPr lang="en-US" altLang="en-US" sz="8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r>
              <a:rPr lang="en-US" altLang="en-US" sz="12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rPr>
              <a:t>Step 1: Divide into 5 groups, each with a number. Each 	group will represent a different household from an 	African village. Then, distribute two 1 cup container 	to each group. These cups will represent your water 	buckets. Pour half a cup of vegetable oil on top of 	the water in the jar. </a:t>
            </a:r>
          </a:p>
        </p:txBody>
      </p:sp>
      <p:grpSp>
        <p:nvGrpSpPr>
          <p:cNvPr id="138" name="Group 137">
            <a:extLst>
              <a:ext uri="{FF2B5EF4-FFF2-40B4-BE49-F238E27FC236}">
                <a16:creationId xmlns:a16="http://schemas.microsoft.com/office/drawing/2014/main" id="{464A7BCB-ADAC-7843-9C8B-162BCAEAF776}"/>
              </a:ext>
            </a:extLst>
          </p:cNvPr>
          <p:cNvGrpSpPr/>
          <p:nvPr/>
        </p:nvGrpSpPr>
        <p:grpSpPr>
          <a:xfrm>
            <a:off x="2787601" y="9410155"/>
            <a:ext cx="471358" cy="441555"/>
            <a:chOff x="1866422" y="1624526"/>
            <a:chExt cx="751977" cy="717630"/>
          </a:xfrm>
          <a:effectLst>
            <a:outerShdw blurRad="50800" dist="38100" dir="2700000" algn="tl" rotWithShape="0">
              <a:prstClr val="black">
                <a:alpha val="40000"/>
              </a:prstClr>
            </a:outerShdw>
          </a:effectLst>
        </p:grpSpPr>
        <p:sp>
          <p:nvSpPr>
            <p:cNvPr id="139" name="Oval 138">
              <a:extLst>
                <a:ext uri="{FF2B5EF4-FFF2-40B4-BE49-F238E27FC236}">
                  <a16:creationId xmlns:a16="http://schemas.microsoft.com/office/drawing/2014/main" id="{28B06BC6-5B91-3141-ABA0-8607A2F4695E}"/>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Doughnut 139">
              <a:extLst>
                <a:ext uri="{FF2B5EF4-FFF2-40B4-BE49-F238E27FC236}">
                  <a16:creationId xmlns:a16="http://schemas.microsoft.com/office/drawing/2014/main" id="{DFE2CA9F-B803-E24E-8A7B-D036AF11FBB1}"/>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1" name="Picture 64" descr="Free White Tractor 2 Icon - Download White Tractor 2 Icon">
              <a:extLst>
                <a:ext uri="{FF2B5EF4-FFF2-40B4-BE49-F238E27FC236}">
                  <a16:creationId xmlns:a16="http://schemas.microsoft.com/office/drawing/2014/main" id="{38D76E04-BC17-2042-95AD-12A077BFF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Group 141">
            <a:extLst>
              <a:ext uri="{FF2B5EF4-FFF2-40B4-BE49-F238E27FC236}">
                <a16:creationId xmlns:a16="http://schemas.microsoft.com/office/drawing/2014/main" id="{732BF66B-89D8-6944-9235-25F8CB6BF9E4}"/>
              </a:ext>
            </a:extLst>
          </p:cNvPr>
          <p:cNvGrpSpPr/>
          <p:nvPr/>
        </p:nvGrpSpPr>
        <p:grpSpPr>
          <a:xfrm>
            <a:off x="3333137" y="9375345"/>
            <a:ext cx="359960" cy="338627"/>
            <a:chOff x="3824288" y="1662211"/>
            <a:chExt cx="471358" cy="441555"/>
          </a:xfrm>
          <a:effectLst>
            <a:outerShdw blurRad="50800" dist="38100" dir="2700000" algn="tl" rotWithShape="0">
              <a:prstClr val="black">
                <a:alpha val="40000"/>
              </a:prstClr>
            </a:outerShdw>
          </a:effectLst>
        </p:grpSpPr>
        <p:sp>
          <p:nvSpPr>
            <p:cNvPr id="143" name="Oval 142">
              <a:extLst>
                <a:ext uri="{FF2B5EF4-FFF2-40B4-BE49-F238E27FC236}">
                  <a16:creationId xmlns:a16="http://schemas.microsoft.com/office/drawing/2014/main" id="{39B99FA3-C788-7142-9D7A-FB7125679806}"/>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Doughnut 143">
              <a:extLst>
                <a:ext uri="{FF2B5EF4-FFF2-40B4-BE49-F238E27FC236}">
                  <a16:creationId xmlns:a16="http://schemas.microsoft.com/office/drawing/2014/main" id="{631B0C69-0CCF-FB4E-97C5-BBBC1D2A2285}"/>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5" name="Picture 78" descr="icon_pawCross - Riverside Veterinary Hospital">
              <a:extLst>
                <a:ext uri="{FF2B5EF4-FFF2-40B4-BE49-F238E27FC236}">
                  <a16:creationId xmlns:a16="http://schemas.microsoft.com/office/drawing/2014/main" id="{2828BA2C-CC37-7C47-B4A6-8F2FDA03FE1A}"/>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4AD0BA3-FC39-1747-B0F0-73F9D9F311A7}"/>
              </a:ext>
            </a:extLst>
          </p:cNvPr>
          <p:cNvGrpSpPr/>
          <p:nvPr/>
        </p:nvGrpSpPr>
        <p:grpSpPr>
          <a:xfrm>
            <a:off x="2185670" y="9271144"/>
            <a:ext cx="549161" cy="523220"/>
            <a:chOff x="2954801" y="632875"/>
            <a:chExt cx="549161" cy="523220"/>
          </a:xfrm>
          <a:effectLst>
            <a:outerShdw blurRad="50800" dist="38100" dir="2700000" algn="tl" rotWithShape="0">
              <a:prstClr val="black">
                <a:alpha val="40000"/>
              </a:prstClr>
            </a:outerShdw>
          </a:effectLst>
        </p:grpSpPr>
        <p:sp>
          <p:nvSpPr>
            <p:cNvPr id="79" name="Oval 78">
              <a:extLst>
                <a:ext uri="{FF2B5EF4-FFF2-40B4-BE49-F238E27FC236}">
                  <a16:creationId xmlns:a16="http://schemas.microsoft.com/office/drawing/2014/main" id="{ED3AB06C-BD3E-3741-86C5-04B39AFCE4D1}"/>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Doughnut 79">
              <a:extLst>
                <a:ext uri="{FF2B5EF4-FFF2-40B4-BE49-F238E27FC236}">
                  <a16:creationId xmlns:a16="http://schemas.microsoft.com/office/drawing/2014/main" id="{194ACFED-9EEF-F745-8C56-3CDFCF797D38}"/>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1" name="Picture 80" descr="Icon&#10;&#10;Description automatically generated">
              <a:extLst>
                <a:ext uri="{FF2B5EF4-FFF2-40B4-BE49-F238E27FC236}">
                  <a16:creationId xmlns:a16="http://schemas.microsoft.com/office/drawing/2014/main" id="{34A0565D-5AD5-314C-BEC0-41373618B4DD}"/>
                </a:ext>
              </a:extLst>
            </p:cNvPr>
            <p:cNvPicPr>
              <a:picLocks noChangeAspect="1"/>
            </p:cNvPicPr>
            <p:nvPr/>
          </p:nvPicPr>
          <p:blipFill>
            <a:blip r:embed="rId8"/>
            <a:stretch>
              <a:fillRect/>
            </a:stretch>
          </p:blipFill>
          <p:spPr>
            <a:xfrm>
              <a:off x="3016500" y="670402"/>
              <a:ext cx="456198" cy="430854"/>
            </a:xfrm>
            <a:prstGeom prst="rect">
              <a:avLst/>
            </a:prstGeom>
          </p:spPr>
        </p:pic>
      </p:grpSp>
      <p:grpSp>
        <p:nvGrpSpPr>
          <p:cNvPr id="126" name="Group 125">
            <a:extLst>
              <a:ext uri="{FF2B5EF4-FFF2-40B4-BE49-F238E27FC236}">
                <a16:creationId xmlns:a16="http://schemas.microsoft.com/office/drawing/2014/main" id="{E969BD45-C6A4-2C40-B030-93E0641A36A4}"/>
              </a:ext>
            </a:extLst>
          </p:cNvPr>
          <p:cNvGrpSpPr/>
          <p:nvPr/>
        </p:nvGrpSpPr>
        <p:grpSpPr>
          <a:xfrm>
            <a:off x="931352" y="9222966"/>
            <a:ext cx="553044" cy="523220"/>
            <a:chOff x="992741" y="2082272"/>
            <a:chExt cx="751977" cy="717630"/>
          </a:xfrm>
          <a:effectLst>
            <a:outerShdw blurRad="50800" dist="38100" dir="2700000" algn="tl" rotWithShape="0">
              <a:prstClr val="black">
                <a:alpha val="40000"/>
              </a:prstClr>
            </a:outerShdw>
          </a:effectLst>
        </p:grpSpPr>
        <p:sp>
          <p:nvSpPr>
            <p:cNvPr id="127" name="Oval 126">
              <a:extLst>
                <a:ext uri="{FF2B5EF4-FFF2-40B4-BE49-F238E27FC236}">
                  <a16:creationId xmlns:a16="http://schemas.microsoft.com/office/drawing/2014/main" id="{7A25DFEF-9B55-1042-A9F4-61F6CDB8BE90}"/>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Doughnut 127">
              <a:extLst>
                <a:ext uri="{FF2B5EF4-FFF2-40B4-BE49-F238E27FC236}">
                  <a16:creationId xmlns:a16="http://schemas.microsoft.com/office/drawing/2014/main" id="{E13641C3-FC9F-0A4E-87D4-E291AD35A8D9}"/>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9" name="Picture 128" descr="Icon&#10;&#10;Description automatically generated">
              <a:extLst>
                <a:ext uri="{FF2B5EF4-FFF2-40B4-BE49-F238E27FC236}">
                  <a16:creationId xmlns:a16="http://schemas.microsoft.com/office/drawing/2014/main" id="{33E79BC3-6CF1-D341-831E-7477279BCDEC}"/>
                </a:ext>
              </a:extLst>
            </p:cNvPr>
            <p:cNvPicPr>
              <a:picLocks noChangeAspect="1"/>
            </p:cNvPicPr>
            <p:nvPr/>
          </p:nvPicPr>
          <p:blipFill>
            <a:blip r:embed="rId9"/>
            <a:stretch>
              <a:fillRect/>
            </a:stretch>
          </p:blipFill>
          <p:spPr>
            <a:xfrm>
              <a:off x="1124027" y="2244941"/>
              <a:ext cx="489403" cy="340202"/>
            </a:xfrm>
            <a:prstGeom prst="rect">
              <a:avLst/>
            </a:prstGeom>
          </p:spPr>
        </p:pic>
      </p:grpSp>
      <p:grpSp>
        <p:nvGrpSpPr>
          <p:cNvPr id="130" name="Group 129">
            <a:extLst>
              <a:ext uri="{FF2B5EF4-FFF2-40B4-BE49-F238E27FC236}">
                <a16:creationId xmlns:a16="http://schemas.microsoft.com/office/drawing/2014/main" id="{A9BF0AE4-6087-C24E-9FC7-F66A8C429BAB}"/>
              </a:ext>
            </a:extLst>
          </p:cNvPr>
          <p:cNvGrpSpPr/>
          <p:nvPr/>
        </p:nvGrpSpPr>
        <p:grpSpPr>
          <a:xfrm>
            <a:off x="1517966" y="9116399"/>
            <a:ext cx="583454" cy="651836"/>
            <a:chOff x="2217067" y="1917395"/>
            <a:chExt cx="761257" cy="807096"/>
          </a:xfrm>
          <a:effectLst>
            <a:outerShdw blurRad="50800" dist="38100" dir="2700000" algn="tl" rotWithShape="0">
              <a:prstClr val="black">
                <a:alpha val="40000"/>
              </a:prstClr>
            </a:outerShdw>
          </a:effectLst>
        </p:grpSpPr>
        <p:sp>
          <p:nvSpPr>
            <p:cNvPr id="131" name="Oval 130">
              <a:extLst>
                <a:ext uri="{FF2B5EF4-FFF2-40B4-BE49-F238E27FC236}">
                  <a16:creationId xmlns:a16="http://schemas.microsoft.com/office/drawing/2014/main" id="{D0868609-D886-2948-8B18-E7D58AE4BB42}"/>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Doughnut 131">
              <a:extLst>
                <a:ext uri="{FF2B5EF4-FFF2-40B4-BE49-F238E27FC236}">
                  <a16:creationId xmlns:a16="http://schemas.microsoft.com/office/drawing/2014/main" id="{488CA64B-28AF-B14B-9C27-362658063960}"/>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3" name="Picture 132" descr="A white windmill with a black background&#10;&#10;Description automatically generated with medium confidence">
              <a:extLst>
                <a:ext uri="{FF2B5EF4-FFF2-40B4-BE49-F238E27FC236}">
                  <a16:creationId xmlns:a16="http://schemas.microsoft.com/office/drawing/2014/main" id="{FE98B6BB-CE06-A04C-9BE7-A4B68FCF9A49}"/>
                </a:ext>
              </a:extLst>
            </p:cNvPr>
            <p:cNvPicPr>
              <a:picLocks noChangeAspect="1"/>
            </p:cNvPicPr>
            <p:nvPr/>
          </p:nvPicPr>
          <p:blipFill>
            <a:blip r:embed="rId3">
              <a:biLevel thresh="25000"/>
            </a:blip>
            <a:stretch>
              <a:fillRect/>
            </a:stretch>
          </p:blipFill>
          <p:spPr>
            <a:xfrm>
              <a:off x="2217067" y="1917395"/>
              <a:ext cx="751977" cy="807096"/>
            </a:xfrm>
            <a:prstGeom prst="rect">
              <a:avLst/>
            </a:prstGeom>
          </p:spPr>
        </p:pic>
      </p:grpSp>
      <p:grpSp>
        <p:nvGrpSpPr>
          <p:cNvPr id="122" name="Group 121">
            <a:extLst>
              <a:ext uri="{FF2B5EF4-FFF2-40B4-BE49-F238E27FC236}">
                <a16:creationId xmlns:a16="http://schemas.microsoft.com/office/drawing/2014/main" id="{6253B7EB-2E55-2445-A05F-4322B48A552C}"/>
              </a:ext>
            </a:extLst>
          </p:cNvPr>
          <p:cNvGrpSpPr/>
          <p:nvPr/>
        </p:nvGrpSpPr>
        <p:grpSpPr>
          <a:xfrm>
            <a:off x="109492" y="9104209"/>
            <a:ext cx="751977" cy="717630"/>
            <a:chOff x="964200" y="1717382"/>
            <a:chExt cx="751977" cy="717630"/>
          </a:xfrm>
          <a:effectLst>
            <a:outerShdw blurRad="50800" dist="38100" dir="2700000" algn="tl" rotWithShape="0">
              <a:prstClr val="black">
                <a:alpha val="40000"/>
              </a:prstClr>
            </a:outerShdw>
          </a:effectLst>
        </p:grpSpPr>
        <p:sp>
          <p:nvSpPr>
            <p:cNvPr id="123" name="Oval 122">
              <a:extLst>
                <a:ext uri="{FF2B5EF4-FFF2-40B4-BE49-F238E27FC236}">
                  <a16:creationId xmlns:a16="http://schemas.microsoft.com/office/drawing/2014/main" id="{E8C52716-3D30-084C-AFE0-C6E9EFE52CD7}"/>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Doughnut 123">
              <a:extLst>
                <a:ext uri="{FF2B5EF4-FFF2-40B4-BE49-F238E27FC236}">
                  <a16:creationId xmlns:a16="http://schemas.microsoft.com/office/drawing/2014/main" id="{68224A13-6F3C-F049-83D2-6720F0A70E1B}"/>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5" name="Picture 124" descr="Icon&#10;&#10;Description automatically generated">
              <a:extLst>
                <a:ext uri="{FF2B5EF4-FFF2-40B4-BE49-F238E27FC236}">
                  <a16:creationId xmlns:a16="http://schemas.microsoft.com/office/drawing/2014/main" id="{D8F5722E-3BC3-1943-B074-5250E637543C}"/>
                </a:ext>
              </a:extLst>
            </p:cNvPr>
            <p:cNvPicPr>
              <a:picLocks noChangeAspect="1"/>
            </p:cNvPicPr>
            <p:nvPr/>
          </p:nvPicPr>
          <p:blipFill>
            <a:blip r:embed="rId6">
              <a:biLevel thresh="25000"/>
            </a:blip>
            <a:stretch>
              <a:fillRect/>
            </a:stretch>
          </p:blipFill>
          <p:spPr>
            <a:xfrm>
              <a:off x="1090624" y="1850961"/>
              <a:ext cx="516096" cy="365418"/>
            </a:xfrm>
            <a:prstGeom prst="rect">
              <a:avLst/>
            </a:prstGeom>
          </p:spPr>
        </p:pic>
      </p:grpSp>
      <p:pic>
        <p:nvPicPr>
          <p:cNvPr id="4" name="Picture 3">
            <a:extLst>
              <a:ext uri="{FF2B5EF4-FFF2-40B4-BE49-F238E27FC236}">
                <a16:creationId xmlns:a16="http://schemas.microsoft.com/office/drawing/2014/main" id="{A2EC533C-3C54-EDA6-44F4-001BC103FCBF}"/>
              </a:ext>
            </a:extLst>
          </p:cNvPr>
          <p:cNvPicPr>
            <a:picLocks noChangeAspect="1"/>
          </p:cNvPicPr>
          <p:nvPr/>
        </p:nvPicPr>
        <p:blipFill>
          <a:blip r:embed="rId10"/>
          <a:stretch>
            <a:fillRect/>
          </a:stretch>
        </p:blipFill>
        <p:spPr>
          <a:xfrm>
            <a:off x="5482031" y="302578"/>
            <a:ext cx="1109482" cy="461664"/>
          </a:xfrm>
          <a:prstGeom prst="roundRect">
            <a:avLst>
              <a:gd name="adj" fmla="val 8594"/>
            </a:avLst>
          </a:prstGeom>
          <a:solidFill>
            <a:srgbClr val="FFFFFF">
              <a:shade val="85000"/>
            </a:srgbClr>
          </a:solidFill>
          <a:ln>
            <a:noFill/>
          </a:ln>
          <a:effectLst/>
        </p:spPr>
      </p:pic>
      <p:sp>
        <p:nvSpPr>
          <p:cNvPr id="10" name="Rectangle 11">
            <a:extLst>
              <a:ext uri="{FF2B5EF4-FFF2-40B4-BE49-F238E27FC236}">
                <a16:creationId xmlns:a16="http://schemas.microsoft.com/office/drawing/2014/main" id="{B24681E3-3F67-87E3-CEBA-138BCB68B78C}"/>
              </a:ext>
            </a:extLst>
          </p:cNvPr>
          <p:cNvSpPr>
            <a:spLocks noChangeArrowheads="1"/>
          </p:cNvSpPr>
          <p:nvPr/>
        </p:nvSpPr>
        <p:spPr bwMode="auto">
          <a:xfrm>
            <a:off x="182582" y="3999418"/>
            <a:ext cx="649128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28600" indent="-228600" eaLnBrk="0" fontAlgn="base" hangingPunct="0">
              <a:spcBef>
                <a:spcPct val="0"/>
              </a:spcBef>
              <a:spcAft>
                <a:spcPct val="0"/>
              </a:spcAft>
              <a:buFont typeface="+mj-lt"/>
              <a:buAutoNum type="arabicPeriod"/>
            </a:pPr>
            <a:endParaRPr lang="en-US" altLang="en-US" sz="8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r>
              <a:rPr lang="en-US" altLang="en-US" sz="12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rPr>
              <a:t>Step 2: Each household has about 5 people, so each group needs to gather at least 5 	“buckets” of water for survival. However, they would need 10 buckets to 	maintain good health. Therefore, five buckets may jeopardize someone’s life. 	Since you only have 2 buckets per household, this will obviously take more than 	one trip. Each household has a cistern with your group number on it (the litre 	jugs, located in the classroom), where you can dump the water when you get 	back home.</a:t>
            </a:r>
          </a:p>
        </p:txBody>
      </p:sp>
      <p:sp>
        <p:nvSpPr>
          <p:cNvPr id="13" name="Rectangle 11">
            <a:extLst>
              <a:ext uri="{FF2B5EF4-FFF2-40B4-BE49-F238E27FC236}">
                <a16:creationId xmlns:a16="http://schemas.microsoft.com/office/drawing/2014/main" id="{B752A71A-62E0-85B5-1C2B-64B4E9E1EEFA}"/>
              </a:ext>
            </a:extLst>
          </p:cNvPr>
          <p:cNvSpPr>
            <a:spLocks noChangeArrowheads="1"/>
          </p:cNvSpPr>
          <p:nvPr/>
        </p:nvSpPr>
        <p:spPr bwMode="auto">
          <a:xfrm>
            <a:off x="3593890" y="8005220"/>
            <a:ext cx="303589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28600" indent="-228600" eaLnBrk="0" fontAlgn="base" hangingPunct="0">
              <a:spcBef>
                <a:spcPct val="0"/>
              </a:spcBef>
              <a:spcAft>
                <a:spcPct val="0"/>
              </a:spcAft>
              <a:buFont typeface="+mj-lt"/>
              <a:buAutoNum type="arabicPeriod"/>
            </a:pPr>
            <a:endParaRPr lang="en-US" altLang="en-US" sz="8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endParaRPr>
          </a:p>
          <a:p>
            <a:pPr eaLnBrk="0" fontAlgn="base" hangingPunct="0">
              <a:spcBef>
                <a:spcPct val="0"/>
              </a:spcBef>
              <a:spcAft>
                <a:spcPct val="0"/>
              </a:spcAft>
            </a:pPr>
            <a:r>
              <a:rPr lang="en-US" altLang="en-US" sz="12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rPr>
              <a:t>Step 5: Go to your household’s 	“cistern” (gallon jug). Count 	down the time until the start of 	the school day.</a:t>
            </a:r>
          </a:p>
        </p:txBody>
      </p:sp>
      <p:sp>
        <p:nvSpPr>
          <p:cNvPr id="15" name="Rounded Rectangle 14">
            <a:extLst>
              <a:ext uri="{FF2B5EF4-FFF2-40B4-BE49-F238E27FC236}">
                <a16:creationId xmlns:a16="http://schemas.microsoft.com/office/drawing/2014/main" id="{9FE8D5E6-E903-89EC-B128-BC4C1DCF2A67}"/>
              </a:ext>
            </a:extLst>
          </p:cNvPr>
          <p:cNvSpPr/>
          <p:nvPr/>
        </p:nvSpPr>
        <p:spPr>
          <a:xfrm>
            <a:off x="2404534" y="5866075"/>
            <a:ext cx="4254928" cy="1428551"/>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16" name="Rectangle 11">
            <a:extLst>
              <a:ext uri="{FF2B5EF4-FFF2-40B4-BE49-F238E27FC236}">
                <a16:creationId xmlns:a16="http://schemas.microsoft.com/office/drawing/2014/main" id="{32ACDAA1-B624-C5E4-E5F8-7E25A6025586}"/>
              </a:ext>
            </a:extLst>
          </p:cNvPr>
          <p:cNvSpPr>
            <a:spLocks noChangeArrowheads="1"/>
          </p:cNvSpPr>
          <p:nvPr/>
        </p:nvSpPr>
        <p:spPr bwMode="auto">
          <a:xfrm>
            <a:off x="2404534" y="5853412"/>
            <a:ext cx="42693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28600" indent="-228600" eaLnBrk="0" fontAlgn="base" hangingPunct="0">
              <a:spcBef>
                <a:spcPct val="0"/>
              </a:spcBef>
              <a:spcAft>
                <a:spcPct val="0"/>
              </a:spcAft>
              <a:buFont typeface="+mj-lt"/>
              <a:buAutoNum type="arabicPeriod"/>
            </a:pPr>
            <a:endParaRPr lang="en-US" altLang="en-US" sz="8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r>
              <a:rPr lang="en-US" altLang="en-US" sz="12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rPr>
              <a:t>Step 3: For sanitation reasons, the community has 	agreed that a ladle is the only thing that will 	touch the water. If the water source gets 	contaminated, everyone gets sick. Also, waiting 	in line for the well is part of the water-gathering 	process for many people.</a:t>
            </a:r>
          </a:p>
        </p:txBody>
      </p:sp>
      <p:sp>
        <p:nvSpPr>
          <p:cNvPr id="18" name="Rounded Rectangle 17">
            <a:extLst>
              <a:ext uri="{FF2B5EF4-FFF2-40B4-BE49-F238E27FC236}">
                <a16:creationId xmlns:a16="http://schemas.microsoft.com/office/drawing/2014/main" id="{880C353D-9BD2-BAEA-2C24-A579B8534045}"/>
              </a:ext>
            </a:extLst>
          </p:cNvPr>
          <p:cNvSpPr/>
          <p:nvPr/>
        </p:nvSpPr>
        <p:spPr>
          <a:xfrm>
            <a:off x="182582" y="7596134"/>
            <a:ext cx="3037339" cy="883531"/>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20" name="Rectangle 11">
            <a:extLst>
              <a:ext uri="{FF2B5EF4-FFF2-40B4-BE49-F238E27FC236}">
                <a16:creationId xmlns:a16="http://schemas.microsoft.com/office/drawing/2014/main" id="{F27ABEFB-5EE8-1B56-5BA9-7E65BB4A2A65}"/>
              </a:ext>
            </a:extLst>
          </p:cNvPr>
          <p:cNvSpPr>
            <a:spLocks noChangeArrowheads="1"/>
          </p:cNvSpPr>
          <p:nvPr/>
        </p:nvSpPr>
        <p:spPr bwMode="auto">
          <a:xfrm>
            <a:off x="170690" y="7600513"/>
            <a:ext cx="304923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28600" indent="-228600" eaLnBrk="0" fontAlgn="base" hangingPunct="0">
              <a:spcBef>
                <a:spcPct val="0"/>
              </a:spcBef>
              <a:spcAft>
                <a:spcPct val="0"/>
              </a:spcAft>
              <a:buFont typeface="+mj-lt"/>
              <a:buAutoNum type="arabicPeriod"/>
            </a:pPr>
            <a:endParaRPr lang="en-US" altLang="en-US" sz="8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endParaRPr>
          </a:p>
          <a:p>
            <a:pPr eaLnBrk="0" fontAlgn="base" hangingPunct="0">
              <a:spcBef>
                <a:spcPct val="0"/>
              </a:spcBef>
              <a:spcAft>
                <a:spcPct val="0"/>
              </a:spcAft>
            </a:pPr>
            <a:r>
              <a:rPr lang="en-US" altLang="en-US" sz="12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rPr>
              <a:t>Step 4: Before you begin carrying your 	water, know that your  “school 	day” begins in 5 minutes.</a:t>
            </a:r>
          </a:p>
          <a:p>
            <a:pPr eaLnBrk="0" fontAlgn="base" hangingPunct="0">
              <a:spcBef>
                <a:spcPct val="0"/>
              </a:spcBef>
              <a:spcAft>
                <a:spcPct val="0"/>
              </a:spcAft>
            </a:pPr>
            <a:br>
              <a:rPr lang="en-US" altLang="en-US" sz="12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rPr>
            </a:br>
            <a:endParaRPr lang="en-US" altLang="en-US" sz="1200" dirty="0">
              <a:solidFill>
                <a:srgbClr val="38D4D6"/>
              </a:solidFill>
              <a:latin typeface="Arial Rounded MT Bold" panose="020F0704030504030204" pitchFamily="34" charset="0"/>
              <a:ea typeface="Times New Roman" panose="02020603050405020304" pitchFamily="18" charset="0"/>
              <a:cs typeface="Arial" panose="020B0604020202020204" pitchFamily="34" charset="0"/>
            </a:endParaRPr>
          </a:p>
        </p:txBody>
      </p:sp>
      <p:sp>
        <p:nvSpPr>
          <p:cNvPr id="22" name="Rounded Rectangle 21">
            <a:extLst>
              <a:ext uri="{FF2B5EF4-FFF2-40B4-BE49-F238E27FC236}">
                <a16:creationId xmlns:a16="http://schemas.microsoft.com/office/drawing/2014/main" id="{846C719E-786E-D9E3-25A7-D64AD8E92266}"/>
              </a:ext>
            </a:extLst>
          </p:cNvPr>
          <p:cNvSpPr/>
          <p:nvPr/>
        </p:nvSpPr>
        <p:spPr>
          <a:xfrm>
            <a:off x="182582" y="3987129"/>
            <a:ext cx="6491280" cy="1602991"/>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25" name="Rounded Rectangle 24">
            <a:extLst>
              <a:ext uri="{FF2B5EF4-FFF2-40B4-BE49-F238E27FC236}">
                <a16:creationId xmlns:a16="http://schemas.microsoft.com/office/drawing/2014/main" id="{D8B16E0F-6774-18CD-87BC-B2017EA45B10}"/>
              </a:ext>
            </a:extLst>
          </p:cNvPr>
          <p:cNvSpPr/>
          <p:nvPr/>
        </p:nvSpPr>
        <p:spPr>
          <a:xfrm>
            <a:off x="3593889" y="7999480"/>
            <a:ext cx="3037339" cy="1138774"/>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pic>
        <p:nvPicPr>
          <p:cNvPr id="27" name="Picture 26">
            <a:extLst>
              <a:ext uri="{FF2B5EF4-FFF2-40B4-BE49-F238E27FC236}">
                <a16:creationId xmlns:a16="http://schemas.microsoft.com/office/drawing/2014/main" id="{26105DFC-B2AD-8699-DB23-23B74B7D665A}"/>
              </a:ext>
            </a:extLst>
          </p:cNvPr>
          <p:cNvPicPr>
            <a:picLocks noChangeAspect="1"/>
          </p:cNvPicPr>
          <p:nvPr/>
        </p:nvPicPr>
        <p:blipFill>
          <a:blip r:embed="rId11"/>
          <a:stretch>
            <a:fillRect/>
          </a:stretch>
        </p:blipFill>
        <p:spPr>
          <a:xfrm>
            <a:off x="4774231" y="2356239"/>
            <a:ext cx="1885230" cy="1479840"/>
          </a:xfrm>
          <a:prstGeom prst="roundRect">
            <a:avLst>
              <a:gd name="adj" fmla="val 8594"/>
            </a:avLst>
          </a:prstGeom>
          <a:solidFill>
            <a:srgbClr val="FFFFFF">
              <a:shade val="85000"/>
            </a:srgbClr>
          </a:solidFill>
          <a:ln w="28575">
            <a:solidFill>
              <a:srgbClr val="16ADBF"/>
            </a:solidFill>
          </a:ln>
          <a:effectLst/>
        </p:spPr>
      </p:pic>
      <p:pic>
        <p:nvPicPr>
          <p:cNvPr id="29" name="Picture 28">
            <a:extLst>
              <a:ext uri="{FF2B5EF4-FFF2-40B4-BE49-F238E27FC236}">
                <a16:creationId xmlns:a16="http://schemas.microsoft.com/office/drawing/2014/main" id="{3C72CBAD-318D-50FC-8425-6269E82224DE}"/>
              </a:ext>
            </a:extLst>
          </p:cNvPr>
          <p:cNvPicPr>
            <a:picLocks noChangeAspect="1"/>
          </p:cNvPicPr>
          <p:nvPr/>
        </p:nvPicPr>
        <p:blipFill>
          <a:blip r:embed="rId12"/>
          <a:stretch>
            <a:fillRect/>
          </a:stretch>
        </p:blipFill>
        <p:spPr>
          <a:xfrm>
            <a:off x="210415" y="5756964"/>
            <a:ext cx="1948438" cy="1601761"/>
          </a:xfrm>
          <a:prstGeom prst="roundRect">
            <a:avLst>
              <a:gd name="adj" fmla="val 8594"/>
            </a:avLst>
          </a:prstGeom>
          <a:solidFill>
            <a:srgbClr val="FFFFFF">
              <a:shade val="85000"/>
            </a:srgbClr>
          </a:solidFill>
          <a:ln w="28575">
            <a:solidFill>
              <a:srgbClr val="16ADBF"/>
            </a:solidFill>
          </a:ln>
          <a:effectLst/>
        </p:spPr>
      </p:pic>
    </p:spTree>
    <p:extLst>
      <p:ext uri="{BB962C8B-B14F-4D97-AF65-F5344CB8AC3E}">
        <p14:creationId xmlns:p14="http://schemas.microsoft.com/office/powerpoint/2010/main" val="25850388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TotalTime>
  <Words>319</Words>
  <Application>Microsoft Macintosh PowerPoint</Application>
  <PresentationFormat>A4 Paper (210x297 mm)</PresentationFormat>
  <Paragraphs>15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Rounded MT Bold</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Mintey</dc:creator>
  <cp:lastModifiedBy>Developing Experts</cp:lastModifiedBy>
  <cp:revision>54</cp:revision>
  <dcterms:created xsi:type="dcterms:W3CDTF">2022-04-04T08:08:59Z</dcterms:created>
  <dcterms:modified xsi:type="dcterms:W3CDTF">2022-10-13T06:44:29Z</dcterms:modified>
</cp:coreProperties>
</file>