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ECF0"/>
    <a:srgbClr val="807E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AC2580F-C437-430A-9E4D-CBA98FF60BD2}" v="12" dt="2023-08-10T09:08:58.9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p:scale>
          <a:sx n="150" d="100"/>
          <a:sy n="150" d="100"/>
        </p:scale>
        <p:origin x="542" y="8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slide" Target="slides/slide3.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ydia Lane" userId="6cfbb8fb068cc2f0" providerId="LiveId" clId="{6AC2580F-C437-430A-9E4D-CBA98FF60BD2}"/>
    <pc:docChg chg="custSel addSld modSld">
      <pc:chgData name="Lydia Lane" userId="6cfbb8fb068cc2f0" providerId="LiveId" clId="{6AC2580F-C437-430A-9E4D-CBA98FF60BD2}" dt="2023-08-10T09:09:37.694" v="193" actId="207"/>
      <pc:docMkLst>
        <pc:docMk/>
      </pc:docMkLst>
      <pc:sldChg chg="addSp delSp modSp mod">
        <pc:chgData name="Lydia Lane" userId="6cfbb8fb068cc2f0" providerId="LiveId" clId="{6AC2580F-C437-430A-9E4D-CBA98FF60BD2}" dt="2023-08-10T09:03:03.204" v="162" actId="208"/>
        <pc:sldMkLst>
          <pc:docMk/>
          <pc:sldMk cId="1806815554" sldId="256"/>
        </pc:sldMkLst>
        <pc:spChg chg="add mod">
          <ac:chgData name="Lydia Lane" userId="6cfbb8fb068cc2f0" providerId="LiveId" clId="{6AC2580F-C437-430A-9E4D-CBA98FF60BD2}" dt="2023-08-10T09:02:54.890" v="160" actId="207"/>
          <ac:spMkLst>
            <pc:docMk/>
            <pc:sldMk cId="1806815554" sldId="256"/>
            <ac:spMk id="2" creationId="{E6E79E4E-2D19-CB3A-D59E-D5C50C248A19}"/>
          </ac:spMkLst>
        </pc:spChg>
        <pc:spChg chg="add del mod">
          <ac:chgData name="Lydia Lane" userId="6cfbb8fb068cc2f0" providerId="LiveId" clId="{6AC2580F-C437-430A-9E4D-CBA98FF60BD2}" dt="2023-08-10T09:01:33.855" v="100" actId="478"/>
          <ac:spMkLst>
            <pc:docMk/>
            <pc:sldMk cId="1806815554" sldId="256"/>
            <ac:spMk id="3" creationId="{05D7544A-6118-7EED-2CA0-5DB0175C0840}"/>
          </ac:spMkLst>
        </pc:spChg>
        <pc:spChg chg="mod">
          <ac:chgData name="Lydia Lane" userId="6cfbb8fb068cc2f0" providerId="LiveId" clId="{6AC2580F-C437-430A-9E4D-CBA98FF60BD2}" dt="2023-08-10T08:59:53.476" v="90" actId="1076"/>
          <ac:spMkLst>
            <pc:docMk/>
            <pc:sldMk cId="1806815554" sldId="256"/>
            <ac:spMk id="7" creationId="{A699A2E2-121B-92A5-F10F-869BBED5F16B}"/>
          </ac:spMkLst>
        </pc:spChg>
        <pc:spChg chg="mod">
          <ac:chgData name="Lydia Lane" userId="6cfbb8fb068cc2f0" providerId="LiveId" clId="{6AC2580F-C437-430A-9E4D-CBA98FF60BD2}" dt="2023-08-10T09:00:20.921" v="95" actId="20577"/>
          <ac:spMkLst>
            <pc:docMk/>
            <pc:sldMk cId="1806815554" sldId="256"/>
            <ac:spMk id="8" creationId="{71427613-AAA7-F84E-DD23-843EA47E92E4}"/>
          </ac:spMkLst>
        </pc:spChg>
        <pc:spChg chg="add mod">
          <ac:chgData name="Lydia Lane" userId="6cfbb8fb068cc2f0" providerId="LiveId" clId="{6AC2580F-C437-430A-9E4D-CBA98FF60BD2}" dt="2023-08-10T09:03:03.204" v="162" actId="208"/>
          <ac:spMkLst>
            <pc:docMk/>
            <pc:sldMk cId="1806815554" sldId="256"/>
            <ac:spMk id="9" creationId="{BA71DE11-BCAA-F0C4-EF96-ADA88462C0AD}"/>
          </ac:spMkLst>
        </pc:spChg>
        <pc:picChg chg="add mod">
          <ac:chgData name="Lydia Lane" userId="6cfbb8fb068cc2f0" providerId="LiveId" clId="{6AC2580F-C437-430A-9E4D-CBA98FF60BD2}" dt="2023-08-10T09:00:52.195" v="98"/>
          <ac:picMkLst>
            <pc:docMk/>
            <pc:sldMk cId="1806815554" sldId="256"/>
            <ac:picMk id="10" creationId="{67404C95-141F-77EB-AAC5-5F3A6ADEF6AF}"/>
          </ac:picMkLst>
        </pc:picChg>
        <pc:picChg chg="add mod">
          <ac:chgData name="Lydia Lane" userId="6cfbb8fb068cc2f0" providerId="LiveId" clId="{6AC2580F-C437-430A-9E4D-CBA98FF60BD2}" dt="2023-08-10T09:02:42.132" v="159" actId="1076"/>
          <ac:picMkLst>
            <pc:docMk/>
            <pc:sldMk cId="1806815554" sldId="256"/>
            <ac:picMk id="11" creationId="{42AF5251-3DAE-BFAE-6B2D-DF394929D08D}"/>
          </ac:picMkLst>
        </pc:picChg>
      </pc:sldChg>
      <pc:sldChg chg="addSp delSp modSp add mod">
        <pc:chgData name="Lydia Lane" userId="6cfbb8fb068cc2f0" providerId="LiveId" clId="{6AC2580F-C437-430A-9E4D-CBA98FF60BD2}" dt="2023-08-10T09:07:22.880" v="174" actId="1076"/>
        <pc:sldMkLst>
          <pc:docMk/>
          <pc:sldMk cId="2272651315" sldId="257"/>
        </pc:sldMkLst>
        <pc:spChg chg="add del mod">
          <ac:chgData name="Lydia Lane" userId="6cfbb8fb068cc2f0" providerId="LiveId" clId="{6AC2580F-C437-430A-9E4D-CBA98FF60BD2}" dt="2023-08-10T09:03:19.120" v="164"/>
          <ac:spMkLst>
            <pc:docMk/>
            <pc:sldMk cId="2272651315" sldId="257"/>
            <ac:spMk id="2" creationId="{E411CB64-4634-93A4-32E2-5B76155F2A7A}"/>
          </ac:spMkLst>
        </pc:spChg>
        <pc:spChg chg="add del mod">
          <ac:chgData name="Lydia Lane" userId="6cfbb8fb068cc2f0" providerId="LiveId" clId="{6AC2580F-C437-430A-9E4D-CBA98FF60BD2}" dt="2023-08-10T09:03:19.120" v="164"/>
          <ac:spMkLst>
            <pc:docMk/>
            <pc:sldMk cId="2272651315" sldId="257"/>
            <ac:spMk id="9" creationId="{97C64D57-7550-ED98-1788-409A43EB8DCE}"/>
          </ac:spMkLst>
        </pc:spChg>
        <pc:spChg chg="add mod">
          <ac:chgData name="Lydia Lane" userId="6cfbb8fb068cc2f0" providerId="LiveId" clId="{6AC2580F-C437-430A-9E4D-CBA98FF60BD2}" dt="2023-08-10T09:05:45.712" v="167" actId="207"/>
          <ac:spMkLst>
            <pc:docMk/>
            <pc:sldMk cId="2272651315" sldId="257"/>
            <ac:spMk id="10" creationId="{AA792204-06EF-B8E4-BACD-365E07C8E86F}"/>
          </ac:spMkLst>
        </pc:spChg>
        <pc:spChg chg="add del mod">
          <ac:chgData name="Lydia Lane" userId="6cfbb8fb068cc2f0" providerId="LiveId" clId="{6AC2580F-C437-430A-9E4D-CBA98FF60BD2}" dt="2023-08-10T09:03:24.608" v="166" actId="478"/>
          <ac:spMkLst>
            <pc:docMk/>
            <pc:sldMk cId="2272651315" sldId="257"/>
            <ac:spMk id="12" creationId="{F55E0144-545C-DE99-14B0-707D4DF59675}"/>
          </ac:spMkLst>
        </pc:spChg>
        <pc:graphicFrameChg chg="add del mod">
          <ac:chgData name="Lydia Lane" userId="6cfbb8fb068cc2f0" providerId="LiveId" clId="{6AC2580F-C437-430A-9E4D-CBA98FF60BD2}" dt="2023-08-10T09:03:19.120" v="164"/>
          <ac:graphicFrameMkLst>
            <pc:docMk/>
            <pc:sldMk cId="2272651315" sldId="257"/>
            <ac:graphicFrameMk id="3" creationId="{7C017013-E232-1FDD-99BF-EC65751C89F7}"/>
          </ac:graphicFrameMkLst>
        </pc:graphicFrameChg>
        <pc:graphicFrameChg chg="add mod modGraphic">
          <ac:chgData name="Lydia Lane" userId="6cfbb8fb068cc2f0" providerId="LiveId" clId="{6AC2580F-C437-430A-9E4D-CBA98FF60BD2}" dt="2023-08-10T09:07:22.880" v="174" actId="1076"/>
          <ac:graphicFrameMkLst>
            <pc:docMk/>
            <pc:sldMk cId="2272651315" sldId="257"/>
            <ac:graphicFrameMk id="11" creationId="{1FE06FA2-222B-8591-B8E6-698B80539182}"/>
          </ac:graphicFrameMkLst>
        </pc:graphicFrameChg>
      </pc:sldChg>
      <pc:sldChg chg="addSp modSp add mod">
        <pc:chgData name="Lydia Lane" userId="6cfbb8fb068cc2f0" providerId="LiveId" clId="{6AC2580F-C437-430A-9E4D-CBA98FF60BD2}" dt="2023-08-10T09:09:37.694" v="193" actId="207"/>
        <pc:sldMkLst>
          <pc:docMk/>
          <pc:sldMk cId="3176088379" sldId="258"/>
        </pc:sldMkLst>
        <pc:spChg chg="add mod">
          <ac:chgData name="Lydia Lane" userId="6cfbb8fb068cc2f0" providerId="LiveId" clId="{6AC2580F-C437-430A-9E4D-CBA98FF60BD2}" dt="2023-08-10T09:09:37.694" v="193" actId="207"/>
          <ac:spMkLst>
            <pc:docMk/>
            <pc:sldMk cId="3176088379" sldId="258"/>
            <ac:spMk id="2" creationId="{D6113649-449C-6700-6C80-23736CD15121}"/>
          </ac:spMkLst>
        </pc:spChg>
        <pc:spChg chg="add mod">
          <ac:chgData name="Lydia Lane" userId="6cfbb8fb068cc2f0" providerId="LiveId" clId="{6AC2580F-C437-430A-9E4D-CBA98FF60BD2}" dt="2023-08-10T09:08:36.411" v="178" actId="207"/>
          <ac:spMkLst>
            <pc:docMk/>
            <pc:sldMk cId="3176088379" sldId="258"/>
            <ac:spMk id="9" creationId="{1B85E3DF-126A-B978-703E-BA725482832D}"/>
          </ac:spMkLst>
        </pc:spChg>
        <pc:graphicFrameChg chg="add mod modGraphic">
          <ac:chgData name="Lydia Lane" userId="6cfbb8fb068cc2f0" providerId="LiveId" clId="{6AC2580F-C437-430A-9E4D-CBA98FF60BD2}" dt="2023-08-10T09:09:09.065" v="187" actId="207"/>
          <ac:graphicFrameMkLst>
            <pc:docMk/>
            <pc:sldMk cId="3176088379" sldId="258"/>
            <ac:graphicFrameMk id="3" creationId="{D5344CA0-52DC-B47C-2FB2-937E14752E15}"/>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FAF6DECB-8B0D-42B2-856D-8B66113C5F46}" type="datetimeFigureOut">
              <a:rPr lang="en-GB" smtClean="0"/>
              <a:t>08/09/2023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845404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AF6DECB-8B0D-42B2-856D-8B66113C5F46}" type="datetimeFigureOut">
              <a:rPr lang="en-GB" smtClean="0"/>
              <a:t>08/09/2023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1566356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AF6DECB-8B0D-42B2-856D-8B66113C5F46}" type="datetimeFigureOut">
              <a:rPr lang="en-GB" smtClean="0"/>
              <a:t>08/09/2023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3169709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AF6DECB-8B0D-42B2-856D-8B66113C5F46}" type="datetimeFigureOut">
              <a:rPr lang="en-GB" smtClean="0"/>
              <a:t>08/09/2023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1774954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FAF6DECB-8B0D-42B2-856D-8B66113C5F46}" type="datetimeFigureOut">
              <a:rPr lang="en-GB" smtClean="0"/>
              <a:t>08/09/2023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2528514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FAF6DECB-8B0D-42B2-856D-8B66113C5F46}" type="datetimeFigureOut">
              <a:rPr lang="en-GB" smtClean="0"/>
              <a:t>08/09/2023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2040856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FAF6DECB-8B0D-42B2-856D-8B66113C5F46}" type="datetimeFigureOut">
              <a:rPr lang="en-GB" smtClean="0"/>
              <a:t>08/09/2023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368237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FAF6DECB-8B0D-42B2-856D-8B66113C5F46}" type="datetimeFigureOut">
              <a:rPr lang="en-GB" smtClean="0"/>
              <a:t>08/09/2023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3303232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F6DECB-8B0D-42B2-856D-8B66113C5F46}" type="datetimeFigureOut">
              <a:rPr lang="en-GB" smtClean="0"/>
              <a:t>08/09/2023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2412295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FAF6DECB-8B0D-42B2-856D-8B66113C5F46}" type="datetimeFigureOut">
              <a:rPr lang="en-GB" smtClean="0"/>
              <a:t>08/09/2023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310735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FAF6DECB-8B0D-42B2-856D-8B66113C5F46}" type="datetimeFigureOut">
              <a:rPr lang="en-GB" smtClean="0"/>
              <a:t>08/09/2023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2134966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AF6DECB-8B0D-42B2-856D-8B66113C5F46}" type="datetimeFigureOut">
              <a:rPr lang="en-GB" smtClean="0"/>
              <a:t>08/09/2023</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BE82A2C6-571E-4FC5-85AE-5728F8A47954}" type="slidenum">
              <a:rPr lang="en-GB" smtClean="0"/>
              <a:t>‹#›</a:t>
            </a:fld>
            <a:endParaRPr lang="en-GB"/>
          </a:p>
        </p:txBody>
      </p:sp>
    </p:spTree>
    <p:extLst>
      <p:ext uri="{BB962C8B-B14F-4D97-AF65-F5344CB8AC3E}">
        <p14:creationId xmlns:p14="http://schemas.microsoft.com/office/powerpoint/2010/main" val="31734697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3FA760D-F49E-78E1-5BCA-554F1A25E169}"/>
              </a:ext>
            </a:extLst>
          </p:cNvPr>
          <p:cNvSpPr/>
          <p:nvPr/>
        </p:nvSpPr>
        <p:spPr>
          <a:xfrm>
            <a:off x="0" y="9609205"/>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84E49E16-73AE-73E1-D995-6E9306E8FF6E}"/>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6" name="Picture 5">
            <a:extLst>
              <a:ext uri="{FF2B5EF4-FFF2-40B4-BE49-F238E27FC236}">
                <a16:creationId xmlns:a16="http://schemas.microsoft.com/office/drawing/2014/main" id="{9F1523E6-440C-79F7-A405-93E70821667F}"/>
              </a:ext>
            </a:extLst>
          </p:cNvPr>
          <p:cNvPicPr>
            <a:picLocks noChangeAspect="1"/>
          </p:cNvPicPr>
          <p:nvPr/>
        </p:nvPicPr>
        <p:blipFill rotWithShape="1">
          <a:blip r:embed="rId2"/>
          <a:srcRect l="3114" t="13379" r="3460" b="3635"/>
          <a:stretch/>
        </p:blipFill>
        <p:spPr>
          <a:xfrm>
            <a:off x="0" y="0"/>
            <a:ext cx="6858000" cy="1332562"/>
          </a:xfrm>
          <a:prstGeom prst="rect">
            <a:avLst/>
          </a:prstGeom>
        </p:spPr>
      </p:pic>
      <p:sp>
        <p:nvSpPr>
          <p:cNvPr id="7" name="TextBox 6">
            <a:extLst>
              <a:ext uri="{FF2B5EF4-FFF2-40B4-BE49-F238E27FC236}">
                <a16:creationId xmlns:a16="http://schemas.microsoft.com/office/drawing/2014/main" id="{A699A2E2-121B-92A5-F10F-869BBED5F16B}"/>
              </a:ext>
            </a:extLst>
          </p:cNvPr>
          <p:cNvSpPr txBox="1"/>
          <p:nvPr/>
        </p:nvSpPr>
        <p:spPr>
          <a:xfrm>
            <a:off x="1020903" y="190080"/>
            <a:ext cx="5683567" cy="461665"/>
          </a:xfrm>
          <a:prstGeom prst="rect">
            <a:avLst/>
          </a:prstGeom>
          <a:noFill/>
        </p:spPr>
        <p:txBody>
          <a:bodyPr wrap="square" rtlCol="0">
            <a:spAutoFit/>
          </a:bodyPr>
          <a:lstStyle/>
          <a:p>
            <a:r>
              <a:rPr lang="en-GB" sz="1200" dirty="0">
                <a:solidFill>
                  <a:schemeClr val="bg1">
                    <a:lumMod val="95000"/>
                  </a:schemeClr>
                </a:solidFill>
                <a:latin typeface="Arial Rounded MT Bold" panose="020F0704030504030204" pitchFamily="34" charset="0"/>
              </a:rPr>
              <a:t>Mission Assignment: Show how mixtures can be separated using evaporation and distillation  </a:t>
            </a:r>
            <a:r>
              <a:rPr lang="en-GB" sz="1200" b="0" i="0" dirty="0">
                <a:solidFill>
                  <a:schemeClr val="bg1">
                    <a:lumMod val="95000"/>
                  </a:schemeClr>
                </a:solidFill>
                <a:effectLst/>
                <a:latin typeface="Arial Rounded MT Bold" panose="020F0704030504030204" pitchFamily="34" charset="0"/>
              </a:rPr>
              <a:t> </a:t>
            </a:r>
            <a:r>
              <a:rPr lang="en-GB" sz="1200" dirty="0">
                <a:solidFill>
                  <a:schemeClr val="bg1">
                    <a:lumMod val="95000"/>
                  </a:schemeClr>
                </a:solidFill>
                <a:latin typeface="Arial Rounded MT Bold" panose="020F0704030504030204" pitchFamily="34" charset="0"/>
              </a:rPr>
              <a:t> </a:t>
            </a:r>
          </a:p>
        </p:txBody>
      </p:sp>
      <p:sp>
        <p:nvSpPr>
          <p:cNvPr id="8" name="TextBox 7">
            <a:extLst>
              <a:ext uri="{FF2B5EF4-FFF2-40B4-BE49-F238E27FC236}">
                <a16:creationId xmlns:a16="http://schemas.microsoft.com/office/drawing/2014/main" id="{71427613-AAA7-F84E-DD23-843EA47E92E4}"/>
              </a:ext>
            </a:extLst>
          </p:cNvPr>
          <p:cNvSpPr txBox="1"/>
          <p:nvPr/>
        </p:nvSpPr>
        <p:spPr>
          <a:xfrm>
            <a:off x="4448232" y="841825"/>
            <a:ext cx="835485" cy="246221"/>
          </a:xfrm>
          <a:prstGeom prst="rect">
            <a:avLst/>
          </a:prstGeom>
          <a:noFill/>
        </p:spPr>
        <p:txBody>
          <a:bodyPr wrap="none" rtlCol="0">
            <a:spAutoFit/>
          </a:bodyPr>
          <a:lstStyle/>
          <a:p>
            <a:r>
              <a:rPr lang="en-GB" sz="1000" dirty="0">
                <a:solidFill>
                  <a:schemeClr val="bg1"/>
                </a:solidFill>
                <a:latin typeface="Arial Rounded MT Bold" panose="020F0704030504030204" pitchFamily="34" charset="0"/>
              </a:rPr>
              <a:t>KS3-06-05</a:t>
            </a:r>
          </a:p>
        </p:txBody>
      </p:sp>
      <p:sp>
        <p:nvSpPr>
          <p:cNvPr id="2" name="Rectangle 11">
            <a:extLst>
              <a:ext uri="{FF2B5EF4-FFF2-40B4-BE49-F238E27FC236}">
                <a16:creationId xmlns:a16="http://schemas.microsoft.com/office/drawing/2014/main" id="{E6E79E4E-2D19-CB3A-D59E-D5C50C248A19}"/>
              </a:ext>
            </a:extLst>
          </p:cNvPr>
          <p:cNvSpPr>
            <a:spLocks noChangeArrowheads="1"/>
          </p:cNvSpPr>
          <p:nvPr/>
        </p:nvSpPr>
        <p:spPr bwMode="auto">
          <a:xfrm>
            <a:off x="108342" y="2130097"/>
            <a:ext cx="4296566" cy="72943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p>
            <a:pPr eaLnBrk="0" fontAlgn="base" hangingPunct="0">
              <a:spcBef>
                <a:spcPct val="0"/>
              </a:spcBef>
              <a:spcAft>
                <a:spcPct val="0"/>
              </a:spcAft>
            </a:pPr>
            <a:r>
              <a:rPr lang="en-US" sz="1200" dirty="0">
                <a:solidFill>
                  <a:srgbClr val="002060"/>
                </a:solidFill>
                <a:latin typeface="Arial Rounded MT Bold" panose="020F0704030504030204" pitchFamily="34" charset="0"/>
              </a:rPr>
              <a:t>Task 1: Distilling the essence of apple juice</a:t>
            </a:r>
          </a:p>
          <a:p>
            <a:pPr eaLnBrk="0" fontAlgn="base" hangingPunct="0">
              <a:spcBef>
                <a:spcPct val="0"/>
              </a:spcBef>
              <a:spcAft>
                <a:spcPct val="0"/>
              </a:spcAft>
            </a:pPr>
            <a:endPar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endParaRPr>
          </a:p>
          <a:p>
            <a:pPr eaLnBrk="0" fontAlgn="base" hangingPunct="0">
              <a:spcBef>
                <a:spcPct val="0"/>
              </a:spcBef>
              <a:spcAft>
                <a:spcPct val="0"/>
              </a:spcAft>
            </a:pPr>
            <a:r>
              <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rPr>
              <a:t>Method</a:t>
            </a:r>
            <a:endParaRPr lang="en-US"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endParaRPr>
          </a:p>
          <a:p>
            <a:pPr marL="342900" lvl="0" indent="-342900" eaLnBrk="0" fontAlgn="base" hangingPunct="0">
              <a:spcBef>
                <a:spcPct val="0"/>
              </a:spcBef>
              <a:spcAft>
                <a:spcPct val="0"/>
              </a:spcAft>
              <a:buFont typeface="+mj-lt"/>
              <a:buAutoNum type="arabicPeriod"/>
            </a:pPr>
            <a:r>
              <a:rPr lang="en-US"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rPr>
              <a:t>Pour 50 ml of apple juice into a conical flask. </a:t>
            </a:r>
          </a:p>
          <a:p>
            <a:pPr marL="342900" lvl="0" indent="-342900" eaLnBrk="0" fontAlgn="base" hangingPunct="0">
              <a:spcBef>
                <a:spcPct val="0"/>
              </a:spcBef>
              <a:spcAft>
                <a:spcPct val="0"/>
              </a:spcAft>
              <a:buFont typeface="+mj-lt"/>
              <a:buAutoNum type="arabicPeriod"/>
            </a:pPr>
            <a:r>
              <a:rPr lang="en-US"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rPr>
              <a:t>Place a bung in the top with a delivery tube leading out of it. </a:t>
            </a:r>
          </a:p>
          <a:p>
            <a:pPr marL="342900" lvl="0" indent="-342900" eaLnBrk="0" fontAlgn="base" hangingPunct="0">
              <a:spcBef>
                <a:spcPct val="0"/>
              </a:spcBef>
              <a:spcAft>
                <a:spcPct val="0"/>
              </a:spcAft>
              <a:buFont typeface="+mj-lt"/>
              <a:buAutoNum type="arabicPeriod"/>
            </a:pPr>
            <a:r>
              <a:rPr lang="en-US"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rPr>
              <a:t>Fill a beaker with cold water and place a test tube in it, making sure no water goes into the tube. </a:t>
            </a:r>
          </a:p>
          <a:p>
            <a:pPr marL="342900" lvl="0" indent="-342900" eaLnBrk="0" fontAlgn="base" hangingPunct="0">
              <a:spcBef>
                <a:spcPct val="0"/>
              </a:spcBef>
              <a:spcAft>
                <a:spcPct val="0"/>
              </a:spcAft>
              <a:buFont typeface="+mj-lt"/>
              <a:buAutoNum type="arabicPeriod"/>
            </a:pPr>
            <a:r>
              <a:rPr lang="en-US"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rPr>
              <a:t>Place the end of the delivery tube into the test tube. </a:t>
            </a:r>
          </a:p>
          <a:p>
            <a:pPr marL="342900" lvl="0" indent="-342900" eaLnBrk="0" fontAlgn="base" hangingPunct="0">
              <a:spcBef>
                <a:spcPct val="0"/>
              </a:spcBef>
              <a:spcAft>
                <a:spcPct val="0"/>
              </a:spcAft>
              <a:buFont typeface="+mj-lt"/>
              <a:buAutoNum type="arabicPeriod"/>
            </a:pPr>
            <a:r>
              <a:rPr lang="en-US"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rPr>
              <a:t>Heat the apple juice in the conical flask. You can use a Bunsen burner (on a small blue flame, with the collar open and the gas down) to do this, or you could use some tealights on a tripod. </a:t>
            </a:r>
          </a:p>
          <a:p>
            <a:pPr lvl="0" eaLnBrk="0" fontAlgn="base" hangingPunct="0">
              <a:spcBef>
                <a:spcPct val="0"/>
              </a:spcBef>
              <a:spcAft>
                <a:spcPct val="0"/>
              </a:spcAft>
            </a:pPr>
            <a:endParaRPr lang="en-US"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endParaRPr>
          </a:p>
          <a:p>
            <a:pPr lvl="0" eaLnBrk="0" fontAlgn="base" hangingPunct="0">
              <a:spcBef>
                <a:spcPct val="0"/>
              </a:spcBef>
              <a:spcAft>
                <a:spcPct val="0"/>
              </a:spcAft>
            </a:pPr>
            <a:endParaRPr lang="en-US"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endParaRPr>
          </a:p>
          <a:p>
            <a:pPr lvl="0" eaLnBrk="0" fontAlgn="base" hangingPunct="0">
              <a:spcBef>
                <a:spcPct val="0"/>
              </a:spcBef>
              <a:spcAft>
                <a:spcPct val="0"/>
              </a:spcAft>
            </a:pPr>
            <a:endParaRPr lang="en-US"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endParaRPr>
          </a:p>
          <a:p>
            <a:pPr lvl="0" eaLnBrk="0" fontAlgn="base" hangingPunct="0">
              <a:spcBef>
                <a:spcPct val="0"/>
              </a:spcBef>
              <a:spcAft>
                <a:spcPct val="0"/>
              </a:spcAft>
            </a:pPr>
            <a:endParaRPr lang="en-US"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endParaRPr>
          </a:p>
          <a:p>
            <a:pPr lvl="0" eaLnBrk="0" fontAlgn="base" hangingPunct="0">
              <a:spcBef>
                <a:spcPct val="0"/>
              </a:spcBef>
              <a:spcAft>
                <a:spcPct val="0"/>
              </a:spcAft>
            </a:pPr>
            <a:endParaRPr lang="en-US"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endParaRPr>
          </a:p>
          <a:p>
            <a:pPr lvl="0" eaLnBrk="0" fontAlgn="base" hangingPunct="0">
              <a:spcBef>
                <a:spcPct val="0"/>
              </a:spcBef>
              <a:spcAft>
                <a:spcPct val="0"/>
              </a:spcAft>
            </a:pPr>
            <a:endParaRPr lang="en-US"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endParaRPr>
          </a:p>
          <a:p>
            <a:pPr lvl="0" eaLnBrk="0" fontAlgn="base" hangingPunct="0">
              <a:spcBef>
                <a:spcPct val="0"/>
              </a:spcBef>
              <a:spcAft>
                <a:spcPct val="0"/>
              </a:spcAft>
            </a:pPr>
            <a:endParaRPr lang="en-US"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endParaRPr>
          </a:p>
          <a:p>
            <a:pPr lvl="0" eaLnBrk="0" fontAlgn="base" hangingPunct="0">
              <a:spcBef>
                <a:spcPct val="0"/>
              </a:spcBef>
              <a:spcAft>
                <a:spcPct val="0"/>
              </a:spcAft>
            </a:pPr>
            <a:endParaRPr lang="en-US"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endParaRPr>
          </a:p>
          <a:p>
            <a:pPr lvl="0" eaLnBrk="0" fontAlgn="base" hangingPunct="0">
              <a:spcBef>
                <a:spcPct val="0"/>
              </a:spcBef>
              <a:spcAft>
                <a:spcPct val="0"/>
              </a:spcAft>
            </a:pPr>
            <a:endParaRPr lang="en-US"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endParaRPr>
          </a:p>
          <a:p>
            <a:pPr lvl="0" eaLnBrk="0" fontAlgn="base" hangingPunct="0">
              <a:spcBef>
                <a:spcPct val="0"/>
              </a:spcBef>
              <a:spcAft>
                <a:spcPct val="0"/>
              </a:spcAft>
            </a:pPr>
            <a:endParaRPr lang="en-US"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endParaRPr>
          </a:p>
          <a:p>
            <a:pPr lvl="0" eaLnBrk="0" fontAlgn="base" hangingPunct="0">
              <a:spcBef>
                <a:spcPct val="0"/>
              </a:spcBef>
              <a:spcAft>
                <a:spcPct val="0"/>
              </a:spcAft>
            </a:pPr>
            <a:endParaRPr lang="en-US"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endParaRPr>
          </a:p>
          <a:p>
            <a:pPr lvl="0" eaLnBrk="0" fontAlgn="base" hangingPunct="0">
              <a:spcBef>
                <a:spcPct val="0"/>
              </a:spcBef>
              <a:spcAft>
                <a:spcPct val="0"/>
              </a:spcAft>
            </a:pPr>
            <a:endParaRPr lang="en-US"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endParaRPr>
          </a:p>
          <a:p>
            <a:pPr lvl="0" eaLnBrk="0" fontAlgn="base" hangingPunct="0">
              <a:spcBef>
                <a:spcPct val="0"/>
              </a:spcBef>
              <a:spcAft>
                <a:spcPct val="0"/>
              </a:spcAft>
            </a:pPr>
            <a:endParaRPr lang="en-US"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endParaRPr>
          </a:p>
          <a:p>
            <a:pPr lvl="0" eaLnBrk="0" fontAlgn="base" hangingPunct="0">
              <a:spcBef>
                <a:spcPct val="0"/>
              </a:spcBef>
              <a:spcAft>
                <a:spcPct val="0"/>
              </a:spcAft>
            </a:pPr>
            <a:endParaRPr lang="en-US"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endParaRPr>
          </a:p>
          <a:p>
            <a:pPr lvl="0" eaLnBrk="0" fontAlgn="base" hangingPunct="0">
              <a:spcBef>
                <a:spcPct val="0"/>
              </a:spcBef>
              <a:spcAft>
                <a:spcPct val="0"/>
              </a:spcAft>
            </a:pPr>
            <a:endParaRPr lang="en-US"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endParaRPr>
          </a:p>
          <a:p>
            <a:r>
              <a:rPr lang="en-US" sz="1200" dirty="0">
                <a:solidFill>
                  <a:srgbClr val="002060"/>
                </a:solidFill>
                <a:latin typeface="Arial Rounded MT Bold" panose="020F0704030504030204" pitchFamily="34" charset="0"/>
              </a:rPr>
              <a:t>Task 2: Evaporating saltwater</a:t>
            </a:r>
          </a:p>
          <a:p>
            <a:endParaRPr lang="en-US" sz="1200" dirty="0">
              <a:solidFill>
                <a:srgbClr val="002060"/>
              </a:solidFill>
              <a:latin typeface="Arial Rounded MT Bold" panose="020F0704030504030204" pitchFamily="34" charset="0"/>
            </a:endParaRPr>
          </a:p>
          <a:p>
            <a:r>
              <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rPr>
              <a:t>Method</a:t>
            </a:r>
            <a:endParaRPr lang="en-US" sz="1200" dirty="0">
              <a:solidFill>
                <a:srgbClr val="002060"/>
              </a:solidFill>
              <a:latin typeface="Arial Rounded MT Bold" panose="020F0704030504030204" pitchFamily="34" charset="0"/>
            </a:endParaRPr>
          </a:p>
          <a:p>
            <a:pPr marL="228600" indent="-228600">
              <a:buFont typeface="+mj-lt"/>
              <a:buAutoNum type="arabicPeriod"/>
            </a:pPr>
            <a:r>
              <a:rPr lang="en-US" sz="1200" dirty="0">
                <a:solidFill>
                  <a:srgbClr val="002060"/>
                </a:solidFill>
                <a:latin typeface="Arial Rounded MT Bold" panose="020F0704030504030204" pitchFamily="34" charset="0"/>
              </a:rPr>
              <a:t>Make a solution of saltwater, make sure that it is a concentrated solution, but not saturated.</a:t>
            </a:r>
          </a:p>
          <a:p>
            <a:pPr marL="228600" indent="-228600">
              <a:buFont typeface="+mj-lt"/>
              <a:buAutoNum type="arabicPeriod"/>
            </a:pPr>
            <a:r>
              <a:rPr lang="en-US" sz="1200" dirty="0">
                <a:solidFill>
                  <a:srgbClr val="002060"/>
                </a:solidFill>
                <a:latin typeface="Arial Rounded MT Bold" panose="020F0704030504030204" pitchFamily="34" charset="0"/>
              </a:rPr>
              <a:t> Pour your solution into an evaporating dish.</a:t>
            </a:r>
          </a:p>
          <a:p>
            <a:pPr marL="228600" indent="-228600">
              <a:buFont typeface="+mj-lt"/>
              <a:buAutoNum type="arabicPeriod"/>
            </a:pPr>
            <a:r>
              <a:rPr lang="en-US" sz="1200" dirty="0">
                <a:solidFill>
                  <a:srgbClr val="002060"/>
                </a:solidFill>
                <a:latin typeface="Arial Rounded MT Bold" panose="020F0704030504030204" pitchFamily="34" charset="0"/>
              </a:rPr>
              <a:t>Heat the solution, using the Bunsen burner or tealights as you did in </a:t>
            </a:r>
            <a:r>
              <a:rPr lang="en-US" sz="1200" i="1" dirty="0">
                <a:solidFill>
                  <a:srgbClr val="002060"/>
                </a:solidFill>
                <a:latin typeface="Arial Rounded MT Bold" panose="020F0704030504030204" pitchFamily="34" charset="0"/>
              </a:rPr>
              <a:t>Task 1</a:t>
            </a:r>
            <a:r>
              <a:rPr lang="en-US" sz="1200" dirty="0">
                <a:solidFill>
                  <a:srgbClr val="002060"/>
                </a:solidFill>
                <a:latin typeface="Arial Rounded MT Bold" panose="020F0704030504030204" pitchFamily="34" charset="0"/>
              </a:rPr>
              <a:t>.</a:t>
            </a:r>
          </a:p>
          <a:p>
            <a:pPr marL="228600" indent="-228600">
              <a:buFont typeface="+mj-lt"/>
              <a:buAutoNum type="arabicPeriod"/>
            </a:pPr>
            <a:r>
              <a:rPr lang="en-US" sz="1200" dirty="0">
                <a:solidFill>
                  <a:srgbClr val="002060"/>
                </a:solidFill>
                <a:latin typeface="Arial Rounded MT Bold" panose="020F0704030504030204" pitchFamily="34" charset="0"/>
              </a:rPr>
              <a:t>Leave the dish on the heat until all the water </a:t>
            </a:r>
            <a:br>
              <a:rPr lang="en-US" sz="1200" dirty="0">
                <a:solidFill>
                  <a:srgbClr val="002060"/>
                </a:solidFill>
                <a:latin typeface="Arial Rounded MT Bold" panose="020F0704030504030204" pitchFamily="34" charset="0"/>
              </a:rPr>
            </a:br>
            <a:r>
              <a:rPr lang="en-US" sz="1200" dirty="0">
                <a:solidFill>
                  <a:srgbClr val="002060"/>
                </a:solidFill>
                <a:latin typeface="Arial Rounded MT Bold" panose="020F0704030504030204" pitchFamily="34" charset="0"/>
              </a:rPr>
              <a:t>has evaporated.</a:t>
            </a:r>
            <a:endParaRPr lang="en-US"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endParaRPr>
          </a:p>
        </p:txBody>
      </p:sp>
      <p:sp>
        <p:nvSpPr>
          <p:cNvPr id="9" name="Rounded Rectangle 17">
            <a:extLst>
              <a:ext uri="{FF2B5EF4-FFF2-40B4-BE49-F238E27FC236}">
                <a16:creationId xmlns:a16="http://schemas.microsoft.com/office/drawing/2014/main" id="{BA71DE11-BCAA-F0C4-EF96-ADA88462C0AD}"/>
              </a:ext>
            </a:extLst>
          </p:cNvPr>
          <p:cNvSpPr/>
          <p:nvPr/>
        </p:nvSpPr>
        <p:spPr>
          <a:xfrm>
            <a:off x="4586077" y="2182155"/>
            <a:ext cx="2118393" cy="4154224"/>
          </a:xfrm>
          <a:prstGeom prst="roundRect">
            <a:avLst>
              <a:gd name="adj" fmla="val 5037"/>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4406" tIns="42203" rIns="84406" bIns="42203"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eaLnBrk="0" fontAlgn="base" hangingPunct="0">
              <a:spcBef>
                <a:spcPct val="0"/>
              </a:spcBef>
              <a:spcAft>
                <a:spcPct val="0"/>
              </a:spcAft>
            </a:pPr>
            <a:r>
              <a:rPr lang="en-US" altLang="en-US" sz="1200" dirty="0">
                <a:solidFill>
                  <a:srgbClr val="002060"/>
                </a:solidFill>
                <a:latin typeface="Arial Rounded MT Bold" panose="020F0704030504030204" pitchFamily="34" charset="0"/>
                <a:ea typeface="Calibri" panose="020F0502020204030204" pitchFamily="34" charset="0"/>
                <a:cs typeface="Times New Roman" panose="02020603050405020304" pitchFamily="18" charset="0"/>
              </a:rPr>
              <a:t>Equipment</a:t>
            </a:r>
          </a:p>
          <a:p>
            <a:pPr lvl="0" eaLnBrk="0" fontAlgn="base" hangingPunct="0">
              <a:spcBef>
                <a:spcPct val="0"/>
              </a:spcBef>
              <a:spcAft>
                <a:spcPct val="0"/>
              </a:spcAft>
            </a:pPr>
            <a:endParaRPr lang="en-US" altLang="en-US" sz="1200" dirty="0">
              <a:solidFill>
                <a:srgbClr val="002060"/>
              </a:solidFill>
              <a:latin typeface="Arial Rounded MT Bold" panose="020F0704030504030204" pitchFamily="34" charset="0"/>
              <a:ea typeface="Calibri" panose="020F0502020204030204" pitchFamily="34" charset="0"/>
              <a:cs typeface="Times New Roman" panose="02020603050405020304" pitchFamily="18" charset="0"/>
            </a:endParaRPr>
          </a:p>
          <a:p>
            <a:pPr lvl="0" eaLnBrk="0" fontAlgn="base" hangingPunct="0">
              <a:spcBef>
                <a:spcPct val="0"/>
              </a:spcBef>
              <a:spcAft>
                <a:spcPct val="0"/>
              </a:spcAft>
            </a:pPr>
            <a:r>
              <a:rPr lang="en-US" altLang="en-US" sz="1200" dirty="0">
                <a:solidFill>
                  <a:srgbClr val="002060"/>
                </a:solidFill>
                <a:latin typeface="Arial Rounded MT Bold" panose="020F0704030504030204" pitchFamily="34" charset="0"/>
                <a:ea typeface="Calibri" panose="020F0502020204030204" pitchFamily="34" charset="0"/>
                <a:cs typeface="Times New Roman" panose="02020603050405020304" pitchFamily="18" charset="0"/>
              </a:rPr>
              <a:t>Distilling the essence of apple juice:</a:t>
            </a:r>
          </a:p>
          <a:p>
            <a:pPr marL="171450" lvl="0" indent="-171450" eaLnBrk="0" fontAlgn="base" hangingPunct="0">
              <a:spcBef>
                <a:spcPct val="0"/>
              </a:spcBef>
              <a:spcAft>
                <a:spcPct val="0"/>
              </a:spcAft>
              <a:buFont typeface="Arial" panose="020B0604020202020204" pitchFamily="34" charset="0"/>
              <a:buChar char="•"/>
            </a:pPr>
            <a:r>
              <a:rPr lang="en-US" altLang="en-US" sz="1200" dirty="0">
                <a:solidFill>
                  <a:srgbClr val="002060"/>
                </a:solidFill>
                <a:latin typeface="Arial Rounded MT Bold" panose="020F0704030504030204" pitchFamily="34" charset="0"/>
                <a:ea typeface="Calibri" panose="020F0502020204030204" pitchFamily="34" charset="0"/>
                <a:cs typeface="Times New Roman" panose="02020603050405020304" pitchFamily="18" charset="0"/>
              </a:rPr>
              <a:t>50 ml of apple juice </a:t>
            </a:r>
          </a:p>
          <a:p>
            <a:pPr marL="171450" lvl="0" indent="-171450" eaLnBrk="0" fontAlgn="base" hangingPunct="0">
              <a:spcBef>
                <a:spcPct val="0"/>
              </a:spcBef>
              <a:spcAft>
                <a:spcPct val="0"/>
              </a:spcAft>
              <a:buFont typeface="Arial" panose="020B0604020202020204" pitchFamily="34" charset="0"/>
              <a:buChar char="•"/>
            </a:pPr>
            <a:r>
              <a:rPr lang="en-US" altLang="en-US" sz="1200" dirty="0">
                <a:solidFill>
                  <a:srgbClr val="002060"/>
                </a:solidFill>
                <a:latin typeface="Arial Rounded MT Bold" panose="020F0704030504030204" pitchFamily="34" charset="0"/>
                <a:ea typeface="Calibri" panose="020F0502020204030204" pitchFamily="34" charset="0"/>
                <a:cs typeface="Times New Roman" panose="02020603050405020304" pitchFamily="18" charset="0"/>
              </a:rPr>
              <a:t>Conical flask</a:t>
            </a:r>
          </a:p>
          <a:p>
            <a:pPr marL="171450" lvl="0" indent="-171450" eaLnBrk="0" fontAlgn="base" hangingPunct="0">
              <a:spcBef>
                <a:spcPct val="0"/>
              </a:spcBef>
              <a:spcAft>
                <a:spcPct val="0"/>
              </a:spcAft>
              <a:buFont typeface="Arial" panose="020B0604020202020204" pitchFamily="34" charset="0"/>
              <a:buChar char="•"/>
            </a:pPr>
            <a:r>
              <a:rPr lang="en-US" altLang="en-US" sz="1200" dirty="0">
                <a:solidFill>
                  <a:srgbClr val="002060"/>
                </a:solidFill>
                <a:latin typeface="Arial Rounded MT Bold" panose="020F0704030504030204" pitchFamily="34" charset="0"/>
                <a:ea typeface="Calibri" panose="020F0502020204030204" pitchFamily="34" charset="0"/>
                <a:cs typeface="Times New Roman" panose="02020603050405020304" pitchFamily="18" charset="0"/>
              </a:rPr>
              <a:t>Delivery tube </a:t>
            </a:r>
          </a:p>
          <a:p>
            <a:pPr marL="171450" lvl="0" indent="-171450" eaLnBrk="0" fontAlgn="base" hangingPunct="0">
              <a:spcBef>
                <a:spcPct val="0"/>
              </a:spcBef>
              <a:spcAft>
                <a:spcPct val="0"/>
              </a:spcAft>
              <a:buFont typeface="Arial" panose="020B0604020202020204" pitchFamily="34" charset="0"/>
              <a:buChar char="•"/>
            </a:pPr>
            <a:r>
              <a:rPr lang="en-US" altLang="en-US" sz="1200" dirty="0">
                <a:solidFill>
                  <a:srgbClr val="002060"/>
                </a:solidFill>
                <a:latin typeface="Arial Rounded MT Bold" panose="020F0704030504030204" pitchFamily="34" charset="0"/>
                <a:ea typeface="Calibri" panose="020F0502020204030204" pitchFamily="34" charset="0"/>
                <a:cs typeface="Times New Roman" panose="02020603050405020304" pitchFamily="18" charset="0"/>
              </a:rPr>
              <a:t>Beaker</a:t>
            </a:r>
          </a:p>
          <a:p>
            <a:pPr marL="171450" lvl="0" indent="-171450" eaLnBrk="0" fontAlgn="base" hangingPunct="0">
              <a:spcBef>
                <a:spcPct val="0"/>
              </a:spcBef>
              <a:spcAft>
                <a:spcPct val="0"/>
              </a:spcAft>
              <a:buFont typeface="Arial" panose="020B0604020202020204" pitchFamily="34" charset="0"/>
              <a:buChar char="•"/>
            </a:pPr>
            <a:r>
              <a:rPr lang="en-US" altLang="en-US" sz="1200" dirty="0">
                <a:solidFill>
                  <a:srgbClr val="002060"/>
                </a:solidFill>
                <a:latin typeface="Arial Rounded MT Bold" panose="020F0704030504030204" pitchFamily="34" charset="0"/>
                <a:ea typeface="Calibri" panose="020F0502020204030204" pitchFamily="34" charset="0"/>
                <a:cs typeface="Times New Roman" panose="02020603050405020304" pitchFamily="18" charset="0"/>
              </a:rPr>
              <a:t>Water</a:t>
            </a:r>
          </a:p>
          <a:p>
            <a:pPr marL="171450" lvl="0" indent="-171450" eaLnBrk="0" fontAlgn="base" hangingPunct="0">
              <a:spcBef>
                <a:spcPct val="0"/>
              </a:spcBef>
              <a:spcAft>
                <a:spcPct val="0"/>
              </a:spcAft>
              <a:buFont typeface="Arial" panose="020B0604020202020204" pitchFamily="34" charset="0"/>
              <a:buChar char="•"/>
            </a:pPr>
            <a:r>
              <a:rPr lang="en-US" altLang="en-US" sz="1200" dirty="0">
                <a:solidFill>
                  <a:srgbClr val="002060"/>
                </a:solidFill>
                <a:latin typeface="Arial Rounded MT Bold" panose="020F0704030504030204" pitchFamily="34" charset="0"/>
                <a:ea typeface="Calibri" panose="020F0502020204030204" pitchFamily="34" charset="0"/>
                <a:cs typeface="Times New Roman" panose="02020603050405020304" pitchFamily="18" charset="0"/>
              </a:rPr>
              <a:t>Test tube </a:t>
            </a:r>
          </a:p>
          <a:p>
            <a:pPr lvl="0" eaLnBrk="0" fontAlgn="base" hangingPunct="0">
              <a:spcBef>
                <a:spcPct val="0"/>
              </a:spcBef>
              <a:spcAft>
                <a:spcPct val="0"/>
              </a:spcAft>
            </a:pPr>
            <a:endParaRPr lang="en-US" altLang="en-US" sz="1200" dirty="0">
              <a:solidFill>
                <a:srgbClr val="002060"/>
              </a:solidFill>
              <a:latin typeface="Arial Rounded MT Bold" panose="020F0704030504030204" pitchFamily="34" charset="0"/>
              <a:ea typeface="Calibri" panose="020F0502020204030204" pitchFamily="34" charset="0"/>
              <a:cs typeface="Times New Roman" panose="02020603050405020304" pitchFamily="18" charset="0"/>
            </a:endParaRPr>
          </a:p>
          <a:p>
            <a:pPr lvl="0" eaLnBrk="0" fontAlgn="base" hangingPunct="0">
              <a:spcBef>
                <a:spcPct val="0"/>
              </a:spcBef>
              <a:spcAft>
                <a:spcPct val="0"/>
              </a:spcAft>
            </a:pPr>
            <a:r>
              <a:rPr lang="en-US" altLang="en-US" sz="1200" dirty="0">
                <a:solidFill>
                  <a:srgbClr val="002060"/>
                </a:solidFill>
                <a:latin typeface="Arial Rounded MT Bold" panose="020F0704030504030204" pitchFamily="34" charset="0"/>
                <a:ea typeface="Calibri" panose="020F0502020204030204" pitchFamily="34" charset="0"/>
                <a:cs typeface="Times New Roman" panose="02020603050405020304" pitchFamily="18" charset="0"/>
              </a:rPr>
              <a:t>Evaporating saltwater:</a:t>
            </a:r>
          </a:p>
          <a:p>
            <a:pPr marL="171450" lvl="0" indent="-171450" eaLnBrk="0" fontAlgn="base" hangingPunct="0">
              <a:spcBef>
                <a:spcPct val="0"/>
              </a:spcBef>
              <a:spcAft>
                <a:spcPct val="0"/>
              </a:spcAft>
              <a:buFont typeface="Arial" panose="020B0604020202020204" pitchFamily="34" charset="0"/>
              <a:buChar char="•"/>
            </a:pPr>
            <a:r>
              <a:rPr lang="en-US" altLang="en-US" sz="1200" dirty="0">
                <a:solidFill>
                  <a:srgbClr val="002060"/>
                </a:solidFill>
                <a:latin typeface="Arial Rounded MT Bold" panose="020F0704030504030204" pitchFamily="34" charset="0"/>
                <a:ea typeface="Calibri" panose="020F0502020204030204" pitchFamily="34" charset="0"/>
                <a:cs typeface="Times New Roman" panose="02020603050405020304" pitchFamily="18" charset="0"/>
              </a:rPr>
              <a:t>Water</a:t>
            </a:r>
          </a:p>
          <a:p>
            <a:pPr marL="171450" lvl="0" indent="-171450" eaLnBrk="0" fontAlgn="base" hangingPunct="0">
              <a:spcBef>
                <a:spcPct val="0"/>
              </a:spcBef>
              <a:spcAft>
                <a:spcPct val="0"/>
              </a:spcAft>
              <a:buFont typeface="Arial" panose="020B0604020202020204" pitchFamily="34" charset="0"/>
              <a:buChar char="•"/>
            </a:pPr>
            <a:r>
              <a:rPr lang="en-US" altLang="en-US" sz="1200" dirty="0">
                <a:solidFill>
                  <a:srgbClr val="002060"/>
                </a:solidFill>
                <a:latin typeface="Arial Rounded MT Bold" panose="020F0704030504030204" pitchFamily="34" charset="0"/>
                <a:ea typeface="Calibri" panose="020F0502020204030204" pitchFamily="34" charset="0"/>
                <a:cs typeface="Times New Roman" panose="02020603050405020304" pitchFamily="18" charset="0"/>
              </a:rPr>
              <a:t>Salt</a:t>
            </a:r>
          </a:p>
          <a:p>
            <a:pPr marL="171450" lvl="0" indent="-171450" eaLnBrk="0" fontAlgn="base" hangingPunct="0">
              <a:spcBef>
                <a:spcPct val="0"/>
              </a:spcBef>
              <a:spcAft>
                <a:spcPct val="0"/>
              </a:spcAft>
              <a:buFont typeface="Arial" panose="020B0604020202020204" pitchFamily="34" charset="0"/>
              <a:buChar char="•"/>
            </a:pPr>
            <a:r>
              <a:rPr lang="en-US" altLang="en-US" sz="1200" dirty="0">
                <a:solidFill>
                  <a:srgbClr val="002060"/>
                </a:solidFill>
                <a:latin typeface="Arial Rounded MT Bold" panose="020F0704030504030204" pitchFamily="34" charset="0"/>
                <a:ea typeface="Calibri" panose="020F0502020204030204" pitchFamily="34" charset="0"/>
                <a:cs typeface="Times New Roman" panose="02020603050405020304" pitchFamily="18" charset="0"/>
              </a:rPr>
              <a:t>Evaporating dish</a:t>
            </a:r>
          </a:p>
          <a:p>
            <a:pPr lvl="0" eaLnBrk="0" fontAlgn="base" hangingPunct="0">
              <a:spcBef>
                <a:spcPct val="0"/>
              </a:spcBef>
              <a:spcAft>
                <a:spcPct val="0"/>
              </a:spcAft>
            </a:pPr>
            <a:endParaRPr lang="en-US" altLang="en-US" sz="1200" dirty="0">
              <a:solidFill>
                <a:srgbClr val="002060"/>
              </a:solidFill>
              <a:latin typeface="Arial Rounded MT Bold" panose="020F0704030504030204" pitchFamily="34" charset="0"/>
              <a:ea typeface="Calibri" panose="020F0502020204030204" pitchFamily="34" charset="0"/>
              <a:cs typeface="Times New Roman" panose="02020603050405020304" pitchFamily="18" charset="0"/>
            </a:endParaRPr>
          </a:p>
          <a:p>
            <a:pPr lvl="0" eaLnBrk="0" fontAlgn="base" hangingPunct="0">
              <a:spcBef>
                <a:spcPct val="0"/>
              </a:spcBef>
              <a:spcAft>
                <a:spcPct val="0"/>
              </a:spcAft>
            </a:pPr>
            <a:r>
              <a:rPr lang="en-US" altLang="en-US" sz="1200" dirty="0">
                <a:solidFill>
                  <a:srgbClr val="002060"/>
                </a:solidFill>
                <a:latin typeface="Arial Rounded MT Bold" panose="020F0704030504030204" pitchFamily="34" charset="0"/>
                <a:ea typeface="Calibri" panose="020F0502020204030204" pitchFamily="34" charset="0"/>
                <a:cs typeface="Times New Roman" panose="02020603050405020304" pitchFamily="18" charset="0"/>
              </a:rPr>
              <a:t>Both tasks:</a:t>
            </a:r>
          </a:p>
          <a:p>
            <a:pPr marL="171450" lvl="0" indent="-171450" eaLnBrk="0" fontAlgn="base" hangingPunct="0">
              <a:spcBef>
                <a:spcPct val="0"/>
              </a:spcBef>
              <a:spcAft>
                <a:spcPct val="0"/>
              </a:spcAft>
              <a:buFont typeface="Arial" panose="020B0604020202020204" pitchFamily="34" charset="0"/>
              <a:buChar char="•"/>
            </a:pPr>
            <a:r>
              <a:rPr lang="en-US" altLang="en-US" sz="1200" dirty="0">
                <a:solidFill>
                  <a:srgbClr val="002060"/>
                </a:solidFill>
                <a:latin typeface="Arial Rounded MT Bold" panose="020F0704030504030204" pitchFamily="34" charset="0"/>
                <a:ea typeface="Calibri" panose="020F0502020204030204" pitchFamily="34" charset="0"/>
                <a:cs typeface="Times New Roman" panose="02020603050405020304" pitchFamily="18" charset="0"/>
              </a:rPr>
              <a:t>Bunsen burner (or tealights)</a:t>
            </a:r>
          </a:p>
          <a:p>
            <a:pPr marL="171450" lvl="0" indent="-171450" eaLnBrk="0" fontAlgn="base" hangingPunct="0">
              <a:spcBef>
                <a:spcPct val="0"/>
              </a:spcBef>
              <a:spcAft>
                <a:spcPct val="0"/>
              </a:spcAft>
              <a:buFont typeface="Arial" panose="020B0604020202020204" pitchFamily="34" charset="0"/>
              <a:buChar char="•"/>
            </a:pPr>
            <a:r>
              <a:rPr lang="en-US" altLang="en-US" sz="1200" dirty="0">
                <a:solidFill>
                  <a:srgbClr val="002060"/>
                </a:solidFill>
                <a:latin typeface="Arial Rounded MT Bold" panose="020F0704030504030204" pitchFamily="34" charset="0"/>
                <a:ea typeface="Calibri" panose="020F0502020204030204" pitchFamily="34" charset="0"/>
                <a:cs typeface="Times New Roman" panose="02020603050405020304" pitchFamily="18" charset="0"/>
              </a:rPr>
              <a:t>Tripod </a:t>
            </a:r>
          </a:p>
          <a:p>
            <a:pPr marL="171450" lvl="0" indent="-171450" eaLnBrk="0" fontAlgn="base" hangingPunct="0">
              <a:spcBef>
                <a:spcPct val="0"/>
              </a:spcBef>
              <a:spcAft>
                <a:spcPct val="0"/>
              </a:spcAft>
              <a:buFont typeface="Arial" panose="020B0604020202020204" pitchFamily="34" charset="0"/>
              <a:buChar char="•"/>
            </a:pPr>
            <a:r>
              <a:rPr lang="en-US" altLang="en-US" sz="1200" dirty="0">
                <a:solidFill>
                  <a:srgbClr val="002060"/>
                </a:solidFill>
                <a:latin typeface="Arial Rounded MT Bold" panose="020F0704030504030204" pitchFamily="34" charset="0"/>
                <a:ea typeface="Calibri" panose="020F0502020204030204" pitchFamily="34" charset="0"/>
                <a:cs typeface="Times New Roman" panose="02020603050405020304" pitchFamily="18" charset="0"/>
              </a:rPr>
              <a:t>Safety goggles</a:t>
            </a:r>
          </a:p>
        </p:txBody>
      </p:sp>
      <p:pic>
        <p:nvPicPr>
          <p:cNvPr id="10" name="Picture 9">
            <a:extLst>
              <a:ext uri="{FF2B5EF4-FFF2-40B4-BE49-F238E27FC236}">
                <a16:creationId xmlns:a16="http://schemas.microsoft.com/office/drawing/2014/main" id="{67404C95-141F-77EB-AAC5-5F3A6ADEF6AF}"/>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b="-3"/>
          <a:stretch/>
        </p:blipFill>
        <p:spPr>
          <a:xfrm>
            <a:off x="211051" y="5154866"/>
            <a:ext cx="4193857" cy="1901253"/>
          </a:xfrm>
          <a:prstGeom prst="roundRect">
            <a:avLst>
              <a:gd name="adj" fmla="val 8594"/>
            </a:avLst>
          </a:prstGeom>
          <a:solidFill>
            <a:srgbClr val="FFFFFF">
              <a:shade val="85000"/>
            </a:srgbClr>
          </a:solidFill>
          <a:ln w="28575">
            <a:solidFill>
              <a:srgbClr val="002060"/>
            </a:solidFill>
          </a:ln>
          <a:effectLst/>
        </p:spPr>
      </p:pic>
      <p:pic>
        <p:nvPicPr>
          <p:cNvPr id="11" name="Picture 10">
            <a:extLst>
              <a:ext uri="{FF2B5EF4-FFF2-40B4-BE49-F238E27FC236}">
                <a16:creationId xmlns:a16="http://schemas.microsoft.com/office/drawing/2014/main" id="{42AF5251-3DAE-BFAE-6B2D-DF394929D08D}"/>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4586077" y="7677653"/>
            <a:ext cx="2118393" cy="1550934"/>
          </a:xfrm>
          <a:prstGeom prst="roundRect">
            <a:avLst>
              <a:gd name="adj" fmla="val 8594"/>
            </a:avLst>
          </a:prstGeom>
          <a:solidFill>
            <a:srgbClr val="FFFFFF">
              <a:shade val="85000"/>
            </a:srgbClr>
          </a:solidFill>
          <a:ln w="28575">
            <a:solidFill>
              <a:srgbClr val="002060"/>
            </a:solidFill>
          </a:ln>
          <a:effectLst/>
        </p:spPr>
      </p:pic>
      <p:sp>
        <p:nvSpPr>
          <p:cNvPr id="12" name="TextBox 11">
            <a:extLst>
              <a:ext uri="{FF2B5EF4-FFF2-40B4-BE49-F238E27FC236}">
                <a16:creationId xmlns:a16="http://schemas.microsoft.com/office/drawing/2014/main" id="{EEC04A54-4D4A-9CAD-DB99-74C26122F84C}"/>
              </a:ext>
            </a:extLst>
          </p:cNvPr>
          <p:cNvSpPr txBox="1"/>
          <p:nvPr/>
        </p:nvSpPr>
        <p:spPr>
          <a:xfrm>
            <a:off x="86984" y="1508117"/>
            <a:ext cx="6617486" cy="461665"/>
          </a:xfrm>
          <a:prstGeom prst="rect">
            <a:avLst/>
          </a:prstGeom>
          <a:noFill/>
        </p:spPr>
        <p:txBody>
          <a:bodyPr wrap="square">
            <a:spAutoFit/>
          </a:bodyPr>
          <a:lstStyle/>
          <a:p>
            <a:pPr algn="ctr" eaLnBrk="0" fontAlgn="base" hangingPunct="0">
              <a:spcBef>
                <a:spcPct val="0"/>
              </a:spcBef>
              <a:spcAft>
                <a:spcPct val="0"/>
              </a:spcAft>
            </a:pPr>
            <a:r>
              <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rPr>
              <a:t>You are going to evaporate and distil two mixtures to compare their similarities and differences. </a:t>
            </a:r>
          </a:p>
        </p:txBody>
      </p:sp>
      <p:sp>
        <p:nvSpPr>
          <p:cNvPr id="13" name="Rectangle: Rounded Corners 12">
            <a:extLst>
              <a:ext uri="{FF2B5EF4-FFF2-40B4-BE49-F238E27FC236}">
                <a16:creationId xmlns:a16="http://schemas.microsoft.com/office/drawing/2014/main" id="{053FC5D3-4790-CDA6-2350-6630AE9D467F}"/>
              </a:ext>
            </a:extLst>
          </p:cNvPr>
          <p:cNvSpPr/>
          <p:nvPr/>
        </p:nvSpPr>
        <p:spPr>
          <a:xfrm>
            <a:off x="151666" y="1452880"/>
            <a:ext cx="6589494" cy="553720"/>
          </a:xfrm>
          <a:prstGeom prst="roundRect">
            <a:avLst/>
          </a:prstGeom>
          <a:noFill/>
          <a:ln w="28575">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06815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3FA760D-F49E-78E1-5BCA-554F1A25E169}"/>
              </a:ext>
            </a:extLst>
          </p:cNvPr>
          <p:cNvSpPr/>
          <p:nvPr/>
        </p:nvSpPr>
        <p:spPr>
          <a:xfrm>
            <a:off x="0" y="9609205"/>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84E49E16-73AE-73E1-D995-6E9306E8FF6E}"/>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6" name="Picture 5">
            <a:extLst>
              <a:ext uri="{FF2B5EF4-FFF2-40B4-BE49-F238E27FC236}">
                <a16:creationId xmlns:a16="http://schemas.microsoft.com/office/drawing/2014/main" id="{9F1523E6-440C-79F7-A405-93E70821667F}"/>
              </a:ext>
            </a:extLst>
          </p:cNvPr>
          <p:cNvPicPr>
            <a:picLocks noChangeAspect="1"/>
          </p:cNvPicPr>
          <p:nvPr/>
        </p:nvPicPr>
        <p:blipFill rotWithShape="1">
          <a:blip r:embed="rId2"/>
          <a:srcRect l="3114" t="13379" r="3460" b="3635"/>
          <a:stretch/>
        </p:blipFill>
        <p:spPr>
          <a:xfrm>
            <a:off x="0" y="0"/>
            <a:ext cx="6858000" cy="1332562"/>
          </a:xfrm>
          <a:prstGeom prst="rect">
            <a:avLst/>
          </a:prstGeom>
        </p:spPr>
      </p:pic>
      <p:sp>
        <p:nvSpPr>
          <p:cNvPr id="7" name="TextBox 6">
            <a:extLst>
              <a:ext uri="{FF2B5EF4-FFF2-40B4-BE49-F238E27FC236}">
                <a16:creationId xmlns:a16="http://schemas.microsoft.com/office/drawing/2014/main" id="{A699A2E2-121B-92A5-F10F-869BBED5F16B}"/>
              </a:ext>
            </a:extLst>
          </p:cNvPr>
          <p:cNvSpPr txBox="1"/>
          <p:nvPr/>
        </p:nvSpPr>
        <p:spPr>
          <a:xfrm>
            <a:off x="1020903" y="190080"/>
            <a:ext cx="5683567" cy="461665"/>
          </a:xfrm>
          <a:prstGeom prst="rect">
            <a:avLst/>
          </a:prstGeom>
          <a:noFill/>
        </p:spPr>
        <p:txBody>
          <a:bodyPr wrap="square" rtlCol="0">
            <a:spAutoFit/>
          </a:bodyPr>
          <a:lstStyle/>
          <a:p>
            <a:r>
              <a:rPr lang="en-GB" sz="1200" dirty="0">
                <a:solidFill>
                  <a:schemeClr val="bg1">
                    <a:lumMod val="95000"/>
                  </a:schemeClr>
                </a:solidFill>
                <a:latin typeface="Arial Rounded MT Bold" panose="020F0704030504030204" pitchFamily="34" charset="0"/>
              </a:rPr>
              <a:t>Mission Assignment: Show how mixtures can be separated using evaporation and distillation  </a:t>
            </a:r>
            <a:r>
              <a:rPr lang="en-GB" sz="1200" b="0" i="0" dirty="0">
                <a:solidFill>
                  <a:schemeClr val="bg1">
                    <a:lumMod val="95000"/>
                  </a:schemeClr>
                </a:solidFill>
                <a:effectLst/>
                <a:latin typeface="Arial Rounded MT Bold" panose="020F0704030504030204" pitchFamily="34" charset="0"/>
              </a:rPr>
              <a:t> </a:t>
            </a:r>
            <a:r>
              <a:rPr lang="en-GB" sz="1200" dirty="0">
                <a:solidFill>
                  <a:schemeClr val="bg1">
                    <a:lumMod val="95000"/>
                  </a:schemeClr>
                </a:solidFill>
                <a:latin typeface="Arial Rounded MT Bold" panose="020F0704030504030204" pitchFamily="34" charset="0"/>
              </a:rPr>
              <a:t> </a:t>
            </a:r>
          </a:p>
        </p:txBody>
      </p:sp>
      <p:sp>
        <p:nvSpPr>
          <p:cNvPr id="8" name="TextBox 7">
            <a:extLst>
              <a:ext uri="{FF2B5EF4-FFF2-40B4-BE49-F238E27FC236}">
                <a16:creationId xmlns:a16="http://schemas.microsoft.com/office/drawing/2014/main" id="{71427613-AAA7-F84E-DD23-843EA47E92E4}"/>
              </a:ext>
            </a:extLst>
          </p:cNvPr>
          <p:cNvSpPr txBox="1"/>
          <p:nvPr/>
        </p:nvSpPr>
        <p:spPr>
          <a:xfrm>
            <a:off x="4448232" y="841825"/>
            <a:ext cx="835485" cy="246221"/>
          </a:xfrm>
          <a:prstGeom prst="rect">
            <a:avLst/>
          </a:prstGeom>
          <a:noFill/>
        </p:spPr>
        <p:txBody>
          <a:bodyPr wrap="none" rtlCol="0">
            <a:spAutoFit/>
          </a:bodyPr>
          <a:lstStyle/>
          <a:p>
            <a:r>
              <a:rPr lang="en-GB" sz="1000" dirty="0">
                <a:solidFill>
                  <a:schemeClr val="bg1"/>
                </a:solidFill>
                <a:latin typeface="Arial Rounded MT Bold" panose="020F0704030504030204" pitchFamily="34" charset="0"/>
              </a:rPr>
              <a:t>KS3-06-05</a:t>
            </a:r>
          </a:p>
        </p:txBody>
      </p:sp>
      <p:sp>
        <p:nvSpPr>
          <p:cNvPr id="10" name="Rectangle 11">
            <a:extLst>
              <a:ext uri="{FF2B5EF4-FFF2-40B4-BE49-F238E27FC236}">
                <a16:creationId xmlns:a16="http://schemas.microsoft.com/office/drawing/2014/main" id="{AA792204-06EF-B8E4-BACD-365E07C8E86F}"/>
              </a:ext>
            </a:extLst>
          </p:cNvPr>
          <p:cNvSpPr>
            <a:spLocks noChangeArrowheads="1"/>
          </p:cNvSpPr>
          <p:nvPr/>
        </p:nvSpPr>
        <p:spPr bwMode="auto">
          <a:xfrm>
            <a:off x="100218" y="1444282"/>
            <a:ext cx="6586782"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p>
            <a:pPr lvl="0" eaLnBrk="0" fontAlgn="base" hangingPunct="0">
              <a:spcBef>
                <a:spcPct val="0"/>
              </a:spcBef>
              <a:spcAft>
                <a:spcPct val="0"/>
              </a:spcAft>
            </a:pPr>
            <a:r>
              <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rPr>
              <a:t>Questions</a:t>
            </a:r>
          </a:p>
          <a:p>
            <a:pPr lvl="0" eaLnBrk="0" fontAlgn="base" hangingPunct="0">
              <a:spcBef>
                <a:spcPct val="0"/>
              </a:spcBef>
              <a:spcAft>
                <a:spcPct val="0"/>
              </a:spcAft>
            </a:pPr>
            <a:endPar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endParaRPr>
          </a:p>
          <a:p>
            <a:pPr marL="228600" lvl="0" indent="-228600" eaLnBrk="0" fontAlgn="base" hangingPunct="0">
              <a:spcBef>
                <a:spcPct val="0"/>
              </a:spcBef>
              <a:spcAft>
                <a:spcPct val="0"/>
              </a:spcAft>
              <a:buFont typeface="+mj-lt"/>
              <a:buAutoNum type="arabicPeriod"/>
            </a:pPr>
            <a:r>
              <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rPr>
              <a:t>What liquid was collected in the test tube?</a:t>
            </a:r>
            <a:br>
              <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rPr>
            </a:br>
            <a:r>
              <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rPr>
              <a:t>___________________________________________________________</a:t>
            </a:r>
          </a:p>
          <a:p>
            <a:pPr marL="228600" lvl="0" indent="-228600" eaLnBrk="0" fontAlgn="base" hangingPunct="0">
              <a:spcBef>
                <a:spcPct val="0"/>
              </a:spcBef>
              <a:spcAft>
                <a:spcPct val="0"/>
              </a:spcAft>
              <a:buFont typeface="+mj-lt"/>
              <a:buAutoNum type="arabicPeriod"/>
            </a:pPr>
            <a:endPar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endParaRPr>
          </a:p>
          <a:p>
            <a:pPr marL="228600" lvl="0" indent="-228600" eaLnBrk="0" fontAlgn="base" hangingPunct="0">
              <a:spcBef>
                <a:spcPct val="0"/>
              </a:spcBef>
              <a:spcAft>
                <a:spcPct val="0"/>
              </a:spcAft>
              <a:buFont typeface="+mj-lt"/>
              <a:buAutoNum type="arabicPeriod"/>
            </a:pPr>
            <a:r>
              <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rPr>
              <a:t>What happened to the colour of the liquid in the conical flask? Why do you think this happened?</a:t>
            </a:r>
            <a:br>
              <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rPr>
            </a:br>
            <a:r>
              <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rPr>
              <a:t>__________________________________________________________________________________________________________________________________________________________________</a:t>
            </a:r>
          </a:p>
          <a:p>
            <a:pPr marL="228600" lvl="0" indent="-228600" eaLnBrk="0" fontAlgn="base" hangingPunct="0">
              <a:spcBef>
                <a:spcPct val="0"/>
              </a:spcBef>
              <a:spcAft>
                <a:spcPct val="0"/>
              </a:spcAft>
              <a:buFont typeface="+mj-lt"/>
              <a:buAutoNum type="arabicPeriod"/>
            </a:pPr>
            <a:endPar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endParaRPr>
          </a:p>
          <a:p>
            <a:pPr marL="228600" lvl="0" indent="-228600" eaLnBrk="0" fontAlgn="base" hangingPunct="0">
              <a:spcBef>
                <a:spcPct val="0"/>
              </a:spcBef>
              <a:spcAft>
                <a:spcPct val="0"/>
              </a:spcAft>
              <a:buFont typeface="+mj-lt"/>
              <a:buAutoNum type="arabicPeriod"/>
            </a:pPr>
            <a:r>
              <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rPr>
              <a:t>Why did you heat the evaporating dish with the solution in it? Would the saltwater solution have evaporated if it had not been heated? Explain your answer.</a:t>
            </a:r>
            <a:br>
              <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rPr>
            </a:br>
            <a:r>
              <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rPr>
              <a:t>___________________________________________________________________________________________________________________________________________________________________________________________________________________________________________________</a:t>
            </a:r>
          </a:p>
          <a:p>
            <a:pPr marL="228600" lvl="0" indent="-228600" eaLnBrk="0" fontAlgn="base" hangingPunct="0">
              <a:spcBef>
                <a:spcPct val="0"/>
              </a:spcBef>
              <a:spcAft>
                <a:spcPct val="0"/>
              </a:spcAft>
              <a:buFont typeface="+mj-lt"/>
              <a:buAutoNum type="arabicPeriod"/>
            </a:pPr>
            <a:endPar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endParaRPr>
          </a:p>
          <a:p>
            <a:pPr marL="228600" lvl="0" indent="-228600" eaLnBrk="0" fontAlgn="base" hangingPunct="0">
              <a:spcBef>
                <a:spcPct val="0"/>
              </a:spcBef>
              <a:spcAft>
                <a:spcPct val="0"/>
              </a:spcAft>
              <a:buFont typeface="+mj-lt"/>
              <a:buAutoNum type="arabicPeriod"/>
            </a:pPr>
            <a:r>
              <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rPr>
              <a:t>What was left behind in the evaporating dish? </a:t>
            </a:r>
            <a:br>
              <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rPr>
            </a:br>
            <a:r>
              <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rPr>
              <a:t>_________________________________________________________________________________</a:t>
            </a:r>
          </a:p>
          <a:p>
            <a:pPr marL="228600" lvl="0" indent="-228600" eaLnBrk="0" fontAlgn="base" hangingPunct="0">
              <a:spcBef>
                <a:spcPct val="0"/>
              </a:spcBef>
              <a:spcAft>
                <a:spcPct val="0"/>
              </a:spcAft>
              <a:buFont typeface="+mj-lt"/>
              <a:buAutoNum type="arabicPeriod"/>
            </a:pPr>
            <a:endPar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endParaRPr>
          </a:p>
          <a:p>
            <a:pPr marL="228600" lvl="0" indent="-228600" eaLnBrk="0" fontAlgn="base" hangingPunct="0">
              <a:spcBef>
                <a:spcPct val="0"/>
              </a:spcBef>
              <a:spcAft>
                <a:spcPct val="0"/>
              </a:spcAft>
              <a:buFont typeface="+mj-lt"/>
              <a:buAutoNum type="arabicPeriod"/>
            </a:pPr>
            <a:r>
              <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rPr>
              <a:t>What process was being utilised in both the distillation and evaporation to separate the mixtures?</a:t>
            </a:r>
            <a:br>
              <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rPr>
            </a:br>
            <a:r>
              <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rPr>
              <a:t>_________________________________________________________________________________</a:t>
            </a:r>
          </a:p>
          <a:p>
            <a:pPr marL="228600" lvl="0" indent="-228600" eaLnBrk="0" fontAlgn="base" hangingPunct="0">
              <a:spcBef>
                <a:spcPct val="0"/>
              </a:spcBef>
              <a:spcAft>
                <a:spcPct val="0"/>
              </a:spcAft>
              <a:buFont typeface="+mj-lt"/>
              <a:buAutoNum type="arabicPeriod"/>
            </a:pPr>
            <a:endPar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endParaRPr>
          </a:p>
          <a:p>
            <a:pPr marL="228600" lvl="0" indent="-228600" eaLnBrk="0" fontAlgn="base" hangingPunct="0">
              <a:spcBef>
                <a:spcPct val="0"/>
              </a:spcBef>
              <a:spcAft>
                <a:spcPct val="0"/>
              </a:spcAft>
              <a:buFont typeface="+mj-lt"/>
              <a:buAutoNum type="arabicPeriod"/>
            </a:pPr>
            <a:r>
              <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rPr>
              <a:t>What was the additional process called that was in the distillation which allowed the vapour to be captured?</a:t>
            </a:r>
            <a:br>
              <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rPr>
            </a:br>
            <a:r>
              <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rPr>
              <a:t>_________________________________________________________________________________</a:t>
            </a:r>
          </a:p>
          <a:p>
            <a:pPr marL="228600" lvl="0" indent="-228600" eaLnBrk="0" fontAlgn="base" hangingPunct="0">
              <a:spcBef>
                <a:spcPct val="0"/>
              </a:spcBef>
              <a:spcAft>
                <a:spcPct val="0"/>
              </a:spcAft>
              <a:buFont typeface="+mj-lt"/>
              <a:buAutoNum type="arabicPeriod"/>
            </a:pPr>
            <a:endPar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endParaRPr>
          </a:p>
          <a:p>
            <a:pPr marL="228600" lvl="0" indent="-228600" eaLnBrk="0" fontAlgn="base" hangingPunct="0">
              <a:spcBef>
                <a:spcPct val="0"/>
              </a:spcBef>
              <a:spcAft>
                <a:spcPct val="0"/>
              </a:spcAft>
              <a:buFont typeface="+mj-lt"/>
              <a:buAutoNum type="arabicPeriod"/>
            </a:pPr>
            <a:r>
              <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rPr>
              <a:t>Fill out the table below, explaining the differences and similarities between evaporation and distillation. </a:t>
            </a:r>
            <a:endParaRPr lang="en-US"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endParaRPr>
          </a:p>
        </p:txBody>
      </p:sp>
      <p:graphicFrame>
        <p:nvGraphicFramePr>
          <p:cNvPr id="11" name="Table 10">
            <a:extLst>
              <a:ext uri="{FF2B5EF4-FFF2-40B4-BE49-F238E27FC236}">
                <a16:creationId xmlns:a16="http://schemas.microsoft.com/office/drawing/2014/main" id="{1FE06FA2-222B-8591-B8E6-698B80539182}"/>
              </a:ext>
            </a:extLst>
          </p:cNvPr>
          <p:cNvGraphicFramePr>
            <a:graphicFrameLocks noGrp="1"/>
          </p:cNvGraphicFramePr>
          <p:nvPr>
            <p:extLst>
              <p:ext uri="{D42A27DB-BD31-4B8C-83A1-F6EECF244321}">
                <p14:modId xmlns:p14="http://schemas.microsoft.com/office/powerpoint/2010/main" val="312019779"/>
              </p:ext>
            </p:extLst>
          </p:nvPr>
        </p:nvGraphicFramePr>
        <p:xfrm>
          <a:off x="171000" y="6968128"/>
          <a:ext cx="6516000" cy="2534438"/>
        </p:xfrm>
        <a:graphic>
          <a:graphicData uri="http://schemas.openxmlformats.org/drawingml/2006/table">
            <a:tbl>
              <a:tblPr firstRow="1" bandRow="1">
                <a:tableStyleId>{5C22544A-7EE6-4342-B048-85BDC9FD1C3A}</a:tableStyleId>
              </a:tblPr>
              <a:tblGrid>
                <a:gridCol w="3258000">
                  <a:extLst>
                    <a:ext uri="{9D8B030D-6E8A-4147-A177-3AD203B41FA5}">
                      <a16:colId xmlns:a16="http://schemas.microsoft.com/office/drawing/2014/main" val="3130822818"/>
                    </a:ext>
                  </a:extLst>
                </a:gridCol>
                <a:gridCol w="3258000">
                  <a:extLst>
                    <a:ext uri="{9D8B030D-6E8A-4147-A177-3AD203B41FA5}">
                      <a16:colId xmlns:a16="http://schemas.microsoft.com/office/drawing/2014/main" val="455883179"/>
                    </a:ext>
                  </a:extLst>
                </a:gridCol>
              </a:tblGrid>
              <a:tr h="363441">
                <a:tc>
                  <a:txBody>
                    <a:bodyPr/>
                    <a:lstStyle/>
                    <a:p>
                      <a:pPr algn="ctr"/>
                      <a:r>
                        <a:rPr lang="en-GB" sz="1400" b="0" dirty="0">
                          <a:solidFill>
                            <a:srgbClr val="002060"/>
                          </a:solidFill>
                          <a:latin typeface="Arial Rounded MT Bold" panose="020F0704030504030204" pitchFamily="34" charset="0"/>
                        </a:rPr>
                        <a:t>Similarities</a:t>
                      </a: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r>
                        <a:rPr lang="en-US" sz="1400" b="0" dirty="0">
                          <a:solidFill>
                            <a:srgbClr val="002060"/>
                          </a:solidFill>
                          <a:latin typeface="Arial Rounded MT Bold" panose="020F0704030504030204" pitchFamily="34" charset="0"/>
                        </a:rPr>
                        <a:t>Differences</a:t>
                      </a: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extLst>
                  <a:ext uri="{0D108BD9-81ED-4DB2-BD59-A6C34878D82A}">
                    <a16:rowId xmlns:a16="http://schemas.microsoft.com/office/drawing/2014/main" val="3304198597"/>
                  </a:ext>
                </a:extLst>
              </a:tr>
              <a:tr h="2170997">
                <a:tc>
                  <a:txBody>
                    <a:bodyPr/>
                    <a:lstStyle/>
                    <a:p>
                      <a:pPr marL="0" indent="0">
                        <a:buFont typeface="Arial" panose="020B0604020202020204" pitchFamily="34" charset="0"/>
                        <a:buNone/>
                      </a:pPr>
                      <a:endParaRPr lang="en-GB" sz="1200" dirty="0">
                        <a:solidFill>
                          <a:srgbClr val="002060"/>
                        </a:solidFill>
                        <a:latin typeface="Arial Rounded MT Bold" panose="020F0704030504030204" pitchFamily="34" charset="0"/>
                      </a:endParaRP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marL="285750" indent="-285750">
                        <a:buFont typeface="Arial" panose="020B0604020202020204" pitchFamily="34" charset="0"/>
                        <a:buChar char="•"/>
                      </a:pPr>
                      <a:endParaRPr lang="en-GB" sz="1200" dirty="0">
                        <a:solidFill>
                          <a:srgbClr val="002060"/>
                        </a:solidFill>
                        <a:latin typeface="Arial Rounded MT Bold" panose="020F0704030504030204" pitchFamily="34" charset="0"/>
                      </a:endParaRP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extLst>
                  <a:ext uri="{0D108BD9-81ED-4DB2-BD59-A6C34878D82A}">
                    <a16:rowId xmlns:a16="http://schemas.microsoft.com/office/drawing/2014/main" val="1637715161"/>
                  </a:ext>
                </a:extLst>
              </a:tr>
            </a:tbl>
          </a:graphicData>
        </a:graphic>
      </p:graphicFrame>
    </p:spTree>
    <p:extLst>
      <p:ext uri="{BB962C8B-B14F-4D97-AF65-F5344CB8AC3E}">
        <p14:creationId xmlns:p14="http://schemas.microsoft.com/office/powerpoint/2010/main" val="2272651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3FA760D-F49E-78E1-5BCA-554F1A25E169}"/>
              </a:ext>
            </a:extLst>
          </p:cNvPr>
          <p:cNvSpPr/>
          <p:nvPr/>
        </p:nvSpPr>
        <p:spPr>
          <a:xfrm>
            <a:off x="0" y="9609205"/>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84E49E16-73AE-73E1-D995-6E9306E8FF6E}"/>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6" name="Picture 5">
            <a:extLst>
              <a:ext uri="{FF2B5EF4-FFF2-40B4-BE49-F238E27FC236}">
                <a16:creationId xmlns:a16="http://schemas.microsoft.com/office/drawing/2014/main" id="{9F1523E6-440C-79F7-A405-93E70821667F}"/>
              </a:ext>
            </a:extLst>
          </p:cNvPr>
          <p:cNvPicPr>
            <a:picLocks noChangeAspect="1"/>
          </p:cNvPicPr>
          <p:nvPr/>
        </p:nvPicPr>
        <p:blipFill rotWithShape="1">
          <a:blip r:embed="rId2"/>
          <a:srcRect l="3114" t="13379" r="3460" b="3635"/>
          <a:stretch/>
        </p:blipFill>
        <p:spPr>
          <a:xfrm>
            <a:off x="0" y="0"/>
            <a:ext cx="6858000" cy="1332562"/>
          </a:xfrm>
          <a:prstGeom prst="rect">
            <a:avLst/>
          </a:prstGeom>
        </p:spPr>
      </p:pic>
      <p:sp>
        <p:nvSpPr>
          <p:cNvPr id="7" name="TextBox 6">
            <a:extLst>
              <a:ext uri="{FF2B5EF4-FFF2-40B4-BE49-F238E27FC236}">
                <a16:creationId xmlns:a16="http://schemas.microsoft.com/office/drawing/2014/main" id="{A699A2E2-121B-92A5-F10F-869BBED5F16B}"/>
              </a:ext>
            </a:extLst>
          </p:cNvPr>
          <p:cNvSpPr txBox="1"/>
          <p:nvPr/>
        </p:nvSpPr>
        <p:spPr>
          <a:xfrm>
            <a:off x="1020903" y="190080"/>
            <a:ext cx="5683567" cy="461665"/>
          </a:xfrm>
          <a:prstGeom prst="rect">
            <a:avLst/>
          </a:prstGeom>
          <a:noFill/>
        </p:spPr>
        <p:txBody>
          <a:bodyPr wrap="square" rtlCol="0">
            <a:spAutoFit/>
          </a:bodyPr>
          <a:lstStyle/>
          <a:p>
            <a:r>
              <a:rPr lang="en-GB" sz="1200" dirty="0">
                <a:solidFill>
                  <a:schemeClr val="bg1">
                    <a:lumMod val="95000"/>
                  </a:schemeClr>
                </a:solidFill>
                <a:latin typeface="Arial Rounded MT Bold" panose="020F0704030504030204" pitchFamily="34" charset="0"/>
              </a:rPr>
              <a:t>Mission Assignment: Show how mixtures can be separated using evaporation and </a:t>
            </a:r>
            <a:r>
              <a:rPr lang="en-GB" sz="1200">
                <a:solidFill>
                  <a:schemeClr val="bg1">
                    <a:lumMod val="95000"/>
                  </a:schemeClr>
                </a:solidFill>
                <a:latin typeface="Arial Rounded MT Bold" panose="020F0704030504030204" pitchFamily="34" charset="0"/>
              </a:rPr>
              <a:t>distillation  </a:t>
            </a:r>
            <a:r>
              <a:rPr lang="en-GB" sz="1200" b="0" i="0">
                <a:solidFill>
                  <a:schemeClr val="bg1">
                    <a:lumMod val="95000"/>
                  </a:schemeClr>
                </a:solidFill>
                <a:effectLst/>
                <a:latin typeface="Arial Rounded MT Bold" panose="020F0704030504030204" pitchFamily="34" charset="0"/>
              </a:rPr>
              <a:t>                                                  ANSWERS</a:t>
            </a:r>
            <a:r>
              <a:rPr lang="en-GB" sz="1200">
                <a:solidFill>
                  <a:schemeClr val="bg1">
                    <a:lumMod val="95000"/>
                  </a:schemeClr>
                </a:solidFill>
                <a:latin typeface="Arial Rounded MT Bold" panose="020F0704030504030204" pitchFamily="34" charset="0"/>
              </a:rPr>
              <a:t> </a:t>
            </a:r>
            <a:endParaRPr lang="en-GB" sz="1200" dirty="0">
              <a:solidFill>
                <a:schemeClr val="bg1">
                  <a:lumMod val="95000"/>
                </a:schemeClr>
              </a:solidFill>
              <a:latin typeface="Arial Rounded MT Bold" panose="020F0704030504030204" pitchFamily="34" charset="0"/>
            </a:endParaRPr>
          </a:p>
        </p:txBody>
      </p:sp>
      <p:sp>
        <p:nvSpPr>
          <p:cNvPr id="8" name="TextBox 7">
            <a:extLst>
              <a:ext uri="{FF2B5EF4-FFF2-40B4-BE49-F238E27FC236}">
                <a16:creationId xmlns:a16="http://schemas.microsoft.com/office/drawing/2014/main" id="{71427613-AAA7-F84E-DD23-843EA47E92E4}"/>
              </a:ext>
            </a:extLst>
          </p:cNvPr>
          <p:cNvSpPr txBox="1"/>
          <p:nvPr/>
        </p:nvSpPr>
        <p:spPr>
          <a:xfrm>
            <a:off x="4448232" y="841825"/>
            <a:ext cx="835485" cy="246221"/>
          </a:xfrm>
          <a:prstGeom prst="rect">
            <a:avLst/>
          </a:prstGeom>
          <a:noFill/>
        </p:spPr>
        <p:txBody>
          <a:bodyPr wrap="none" rtlCol="0">
            <a:spAutoFit/>
          </a:bodyPr>
          <a:lstStyle/>
          <a:p>
            <a:r>
              <a:rPr lang="en-GB" sz="1000" dirty="0">
                <a:solidFill>
                  <a:schemeClr val="bg1"/>
                </a:solidFill>
                <a:latin typeface="Arial Rounded MT Bold" panose="020F0704030504030204" pitchFamily="34" charset="0"/>
              </a:rPr>
              <a:t>KS3-06-05</a:t>
            </a:r>
          </a:p>
        </p:txBody>
      </p:sp>
      <p:sp>
        <p:nvSpPr>
          <p:cNvPr id="2" name="Rectangle 11">
            <a:extLst>
              <a:ext uri="{FF2B5EF4-FFF2-40B4-BE49-F238E27FC236}">
                <a16:creationId xmlns:a16="http://schemas.microsoft.com/office/drawing/2014/main" id="{D6113649-449C-6700-6C80-23736CD15121}"/>
              </a:ext>
            </a:extLst>
          </p:cNvPr>
          <p:cNvSpPr>
            <a:spLocks noChangeArrowheads="1"/>
          </p:cNvSpPr>
          <p:nvPr/>
        </p:nvSpPr>
        <p:spPr bwMode="auto">
          <a:xfrm>
            <a:off x="161178" y="1363311"/>
            <a:ext cx="6506322" cy="5478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p>
            <a:pPr lvl="0" eaLnBrk="0" fontAlgn="base" hangingPunct="0">
              <a:spcBef>
                <a:spcPct val="0"/>
              </a:spcBef>
              <a:spcAft>
                <a:spcPct val="0"/>
              </a:spcAft>
            </a:pPr>
            <a:r>
              <a:rPr lang="en-GB" altLang="en-US" sz="14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rPr>
              <a:t>Questions</a:t>
            </a:r>
          </a:p>
          <a:p>
            <a:pPr lvl="0" eaLnBrk="0" fontAlgn="base" hangingPunct="0">
              <a:spcBef>
                <a:spcPct val="0"/>
              </a:spcBef>
              <a:spcAft>
                <a:spcPct val="0"/>
              </a:spcAft>
            </a:pPr>
            <a:endPar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endParaRPr>
          </a:p>
          <a:p>
            <a:pPr lvl="0" eaLnBrk="0" fontAlgn="base" hangingPunct="0">
              <a:spcBef>
                <a:spcPct val="0"/>
              </a:spcBef>
              <a:spcAft>
                <a:spcPct val="0"/>
              </a:spcAft>
            </a:pPr>
            <a:r>
              <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rPr>
              <a:t>1. What liquid was collected in the test tube?</a:t>
            </a:r>
            <a:endParaRPr lang="en-GB" altLang="en-US" sz="9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endParaRPr>
          </a:p>
          <a:p>
            <a:pPr lvl="0" eaLnBrk="0" fontAlgn="base" hangingPunct="0">
              <a:spcBef>
                <a:spcPct val="0"/>
              </a:spcBef>
              <a:spcAft>
                <a:spcPct val="0"/>
              </a:spcAft>
            </a:pPr>
            <a:r>
              <a:rPr lang="en-GB" altLang="en-US" sz="1200" dirty="0">
                <a:solidFill>
                  <a:srgbClr val="FF0000"/>
                </a:solidFill>
                <a:latin typeface="Arial Rounded MT Bold" panose="020F0704030504030204" pitchFamily="34" charset="0"/>
                <a:ea typeface="Times New Roman" panose="02020603050405020304" pitchFamily="18" charset="0"/>
                <a:cs typeface="Arial" panose="020B0604020202020204" pitchFamily="34" charset="0"/>
              </a:rPr>
              <a:t>The essence of apple juice.</a:t>
            </a:r>
          </a:p>
          <a:p>
            <a:pPr lvl="0" eaLnBrk="0" fontAlgn="base" hangingPunct="0">
              <a:spcBef>
                <a:spcPct val="0"/>
              </a:spcBef>
              <a:spcAft>
                <a:spcPct val="0"/>
              </a:spcAft>
            </a:pPr>
            <a:endPar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endParaRPr>
          </a:p>
          <a:p>
            <a:pPr lvl="0" eaLnBrk="0" fontAlgn="base" hangingPunct="0">
              <a:spcBef>
                <a:spcPct val="0"/>
              </a:spcBef>
              <a:spcAft>
                <a:spcPct val="0"/>
              </a:spcAft>
            </a:pPr>
            <a:r>
              <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rPr>
              <a:t>2. What happened to the colour of the liquid in the conical flask? Why do you think this happened?</a:t>
            </a:r>
            <a:endParaRPr lang="en-GB" altLang="en-US" sz="9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endParaRPr>
          </a:p>
          <a:p>
            <a:pPr lvl="0" eaLnBrk="0" fontAlgn="base" hangingPunct="0">
              <a:spcBef>
                <a:spcPct val="0"/>
              </a:spcBef>
              <a:spcAft>
                <a:spcPct val="0"/>
              </a:spcAft>
            </a:pPr>
            <a:r>
              <a:rPr lang="en-GB" altLang="en-US" sz="1200" dirty="0">
                <a:solidFill>
                  <a:srgbClr val="FF0000"/>
                </a:solidFill>
                <a:latin typeface="Arial Rounded MT Bold" panose="020F0704030504030204" pitchFamily="34" charset="0"/>
                <a:ea typeface="Times New Roman" panose="02020603050405020304" pitchFamily="18" charset="0"/>
                <a:cs typeface="Arial" panose="020B0604020202020204" pitchFamily="34" charset="0"/>
              </a:rPr>
              <a:t>It became darker, because the liquid being evaporated was clear. Therefore the remaining mixture became more concentrated, resulting in a darker colour.</a:t>
            </a:r>
          </a:p>
          <a:p>
            <a:pPr lvl="0" eaLnBrk="0" fontAlgn="base" hangingPunct="0">
              <a:spcBef>
                <a:spcPct val="0"/>
              </a:spcBef>
              <a:spcAft>
                <a:spcPct val="0"/>
              </a:spcAft>
            </a:pPr>
            <a:endPar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endParaRPr>
          </a:p>
          <a:p>
            <a:pPr lvl="0" eaLnBrk="0" fontAlgn="base" hangingPunct="0">
              <a:spcBef>
                <a:spcPct val="0"/>
              </a:spcBef>
              <a:spcAft>
                <a:spcPct val="0"/>
              </a:spcAft>
            </a:pPr>
            <a:r>
              <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rPr>
              <a:t>3. Why did you heat the evaporating dish with the solution in it? Would the saltwater solution have evaporated if it had not been heated? Explain your answer. </a:t>
            </a:r>
          </a:p>
          <a:p>
            <a:pPr lvl="0" eaLnBrk="0" fontAlgn="base" hangingPunct="0">
              <a:spcBef>
                <a:spcPct val="0"/>
              </a:spcBef>
              <a:spcAft>
                <a:spcPct val="0"/>
              </a:spcAft>
            </a:pPr>
            <a:r>
              <a:rPr lang="en-GB" altLang="en-US" sz="1200" dirty="0">
                <a:solidFill>
                  <a:srgbClr val="FF0000"/>
                </a:solidFill>
                <a:latin typeface="Arial Rounded MT Bold" panose="020F0704030504030204" pitchFamily="34" charset="0"/>
                <a:ea typeface="Times New Roman" panose="02020603050405020304" pitchFamily="18" charset="0"/>
                <a:cs typeface="Arial" panose="020B0604020202020204" pitchFamily="34" charset="0"/>
              </a:rPr>
              <a:t>The dish was heated to speed up the investigation. The water would have evaporated without any heat because the intermolecular forces between the water molecules do not need that much energy to be broken and for water to evaporate. </a:t>
            </a:r>
          </a:p>
          <a:p>
            <a:pPr lvl="0" eaLnBrk="0" fontAlgn="base" hangingPunct="0">
              <a:spcBef>
                <a:spcPct val="0"/>
              </a:spcBef>
              <a:spcAft>
                <a:spcPct val="0"/>
              </a:spcAft>
            </a:pPr>
            <a:endPar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endParaRPr>
          </a:p>
          <a:p>
            <a:pPr lvl="0" eaLnBrk="0" fontAlgn="base" hangingPunct="0">
              <a:spcBef>
                <a:spcPct val="0"/>
              </a:spcBef>
              <a:spcAft>
                <a:spcPct val="0"/>
              </a:spcAft>
            </a:pPr>
            <a:r>
              <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rPr>
              <a:t>4. What was left behind in the evaporating dish? </a:t>
            </a:r>
            <a:endParaRPr lang="en-GB" altLang="en-US" sz="9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endParaRPr>
          </a:p>
          <a:p>
            <a:pPr lvl="0" eaLnBrk="0" fontAlgn="base" hangingPunct="0">
              <a:spcBef>
                <a:spcPct val="0"/>
              </a:spcBef>
              <a:spcAft>
                <a:spcPct val="0"/>
              </a:spcAft>
            </a:pPr>
            <a:r>
              <a:rPr lang="en-GB" altLang="en-US" sz="1200" dirty="0">
                <a:solidFill>
                  <a:srgbClr val="FF0000"/>
                </a:solidFill>
                <a:latin typeface="Arial Rounded MT Bold" panose="020F0704030504030204" pitchFamily="34" charset="0"/>
                <a:ea typeface="Times New Roman" panose="02020603050405020304" pitchFamily="18" charset="0"/>
                <a:cs typeface="Arial" panose="020B0604020202020204" pitchFamily="34" charset="0"/>
              </a:rPr>
              <a:t>Salt (crystals).</a:t>
            </a:r>
          </a:p>
          <a:p>
            <a:pPr marL="228600" lvl="0" indent="-228600" eaLnBrk="0" fontAlgn="base" hangingPunct="0">
              <a:spcBef>
                <a:spcPct val="0"/>
              </a:spcBef>
              <a:spcAft>
                <a:spcPct val="0"/>
              </a:spcAft>
              <a:buAutoNum type="arabicPeriod"/>
            </a:pPr>
            <a:endPar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endParaRPr>
          </a:p>
          <a:p>
            <a:pPr lvl="0" eaLnBrk="0" fontAlgn="base" hangingPunct="0">
              <a:spcBef>
                <a:spcPct val="0"/>
              </a:spcBef>
              <a:spcAft>
                <a:spcPct val="0"/>
              </a:spcAft>
            </a:pPr>
            <a:r>
              <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rPr>
              <a:t>5. What process was being utilised in both the distillation and evaporation to separate the mixtures?</a:t>
            </a:r>
            <a:endParaRPr lang="en-GB" altLang="en-US" sz="9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endParaRPr>
          </a:p>
          <a:p>
            <a:pPr lvl="0" eaLnBrk="0" fontAlgn="base" hangingPunct="0">
              <a:spcBef>
                <a:spcPct val="0"/>
              </a:spcBef>
              <a:spcAft>
                <a:spcPct val="0"/>
              </a:spcAft>
            </a:pPr>
            <a:r>
              <a:rPr lang="en-GB" altLang="en-US" sz="1200" dirty="0">
                <a:solidFill>
                  <a:srgbClr val="FF0000"/>
                </a:solidFill>
                <a:latin typeface="Arial Rounded MT Bold" panose="020F0704030504030204" pitchFamily="34" charset="0"/>
                <a:ea typeface="Times New Roman" panose="02020603050405020304" pitchFamily="18" charset="0"/>
                <a:cs typeface="Arial" panose="020B0604020202020204" pitchFamily="34" charset="0"/>
              </a:rPr>
              <a:t>Evaporation.</a:t>
            </a:r>
          </a:p>
          <a:p>
            <a:pPr lvl="0" eaLnBrk="0" fontAlgn="base" hangingPunct="0">
              <a:spcBef>
                <a:spcPct val="0"/>
              </a:spcBef>
              <a:spcAft>
                <a:spcPct val="0"/>
              </a:spcAft>
            </a:pPr>
            <a:endPar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endParaRPr>
          </a:p>
          <a:p>
            <a:pPr lvl="0" eaLnBrk="0" fontAlgn="base" hangingPunct="0">
              <a:spcBef>
                <a:spcPct val="0"/>
              </a:spcBef>
              <a:spcAft>
                <a:spcPct val="0"/>
              </a:spcAft>
            </a:pPr>
            <a:r>
              <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rPr>
              <a:t>6. What was the additional process called that was in the distillation which allowed the vapour to be captured?</a:t>
            </a:r>
            <a:endParaRPr lang="en-GB" altLang="en-US" sz="9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endParaRPr>
          </a:p>
          <a:p>
            <a:pPr lvl="0" eaLnBrk="0" fontAlgn="base" hangingPunct="0">
              <a:spcBef>
                <a:spcPct val="0"/>
              </a:spcBef>
              <a:spcAft>
                <a:spcPct val="0"/>
              </a:spcAft>
            </a:pPr>
            <a:r>
              <a:rPr lang="en-GB" altLang="en-US" sz="1200" dirty="0">
                <a:solidFill>
                  <a:srgbClr val="FF0000"/>
                </a:solidFill>
                <a:latin typeface="Arial Rounded MT Bold" panose="020F0704030504030204" pitchFamily="34" charset="0"/>
                <a:ea typeface="Times New Roman" panose="02020603050405020304" pitchFamily="18" charset="0"/>
                <a:cs typeface="Arial" panose="020B0604020202020204" pitchFamily="34" charset="0"/>
              </a:rPr>
              <a:t>Condensation.</a:t>
            </a:r>
          </a:p>
          <a:p>
            <a:pPr lvl="0" eaLnBrk="0" fontAlgn="base" hangingPunct="0">
              <a:spcBef>
                <a:spcPct val="0"/>
              </a:spcBef>
              <a:spcAft>
                <a:spcPct val="0"/>
              </a:spcAft>
            </a:pPr>
            <a:endPar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endParaRPr>
          </a:p>
          <a:p>
            <a:pPr lvl="0" eaLnBrk="0" fontAlgn="base" hangingPunct="0">
              <a:spcBef>
                <a:spcPct val="0"/>
              </a:spcBef>
              <a:spcAft>
                <a:spcPct val="0"/>
              </a:spcAft>
            </a:pPr>
            <a:r>
              <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rPr>
              <a:t>7. Fill out the table below, explaining the differences and similarities between evaporation and distillation. </a:t>
            </a:r>
            <a:endParaRPr lang="en-US"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endParaRPr>
          </a:p>
        </p:txBody>
      </p:sp>
      <p:graphicFrame>
        <p:nvGraphicFramePr>
          <p:cNvPr id="3" name="Table 2">
            <a:extLst>
              <a:ext uri="{FF2B5EF4-FFF2-40B4-BE49-F238E27FC236}">
                <a16:creationId xmlns:a16="http://schemas.microsoft.com/office/drawing/2014/main" id="{D5344CA0-52DC-B47C-2FB2-937E14752E15}"/>
              </a:ext>
            </a:extLst>
          </p:cNvPr>
          <p:cNvGraphicFramePr>
            <a:graphicFrameLocks noGrp="1"/>
          </p:cNvGraphicFramePr>
          <p:nvPr>
            <p:extLst>
              <p:ext uri="{D42A27DB-BD31-4B8C-83A1-F6EECF244321}">
                <p14:modId xmlns:p14="http://schemas.microsoft.com/office/powerpoint/2010/main" val="3476080879"/>
              </p:ext>
            </p:extLst>
          </p:nvPr>
        </p:nvGraphicFramePr>
        <p:xfrm>
          <a:off x="300625" y="6933166"/>
          <a:ext cx="6275538" cy="2504608"/>
        </p:xfrm>
        <a:graphic>
          <a:graphicData uri="http://schemas.openxmlformats.org/drawingml/2006/table">
            <a:tbl>
              <a:tblPr firstRow="1" bandRow="1">
                <a:tableStyleId>{5C22544A-7EE6-4342-B048-85BDC9FD1C3A}</a:tableStyleId>
              </a:tblPr>
              <a:tblGrid>
                <a:gridCol w="3137769">
                  <a:extLst>
                    <a:ext uri="{9D8B030D-6E8A-4147-A177-3AD203B41FA5}">
                      <a16:colId xmlns:a16="http://schemas.microsoft.com/office/drawing/2014/main" val="3130822818"/>
                    </a:ext>
                  </a:extLst>
                </a:gridCol>
                <a:gridCol w="3137769">
                  <a:extLst>
                    <a:ext uri="{9D8B030D-6E8A-4147-A177-3AD203B41FA5}">
                      <a16:colId xmlns:a16="http://schemas.microsoft.com/office/drawing/2014/main" val="455883179"/>
                    </a:ext>
                  </a:extLst>
                </a:gridCol>
              </a:tblGrid>
              <a:tr h="316585">
                <a:tc>
                  <a:txBody>
                    <a:bodyPr/>
                    <a:lstStyle/>
                    <a:p>
                      <a:pPr algn="ctr"/>
                      <a:r>
                        <a:rPr lang="en-GB" sz="1400" b="0" dirty="0">
                          <a:solidFill>
                            <a:srgbClr val="002060"/>
                          </a:solidFill>
                          <a:latin typeface="Arial Rounded MT Bold" panose="020F0704030504030204" pitchFamily="34" charset="0"/>
                        </a:rPr>
                        <a:t>Similarities</a:t>
                      </a: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0" dirty="0">
                          <a:solidFill>
                            <a:srgbClr val="002060"/>
                          </a:solidFill>
                          <a:latin typeface="Arial Rounded MT Bold" panose="020F0704030504030204" pitchFamily="34" charset="0"/>
                        </a:rPr>
                        <a:t>Differences</a:t>
                      </a: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04198597"/>
                  </a:ext>
                </a:extLst>
              </a:tr>
              <a:tr h="2188023">
                <a:tc>
                  <a:txBody>
                    <a:bodyPr/>
                    <a:lstStyle/>
                    <a:p>
                      <a:pPr marL="285750" indent="-285750">
                        <a:buFont typeface="Arial" panose="020B0604020202020204" pitchFamily="34" charset="0"/>
                        <a:buChar char="•"/>
                      </a:pPr>
                      <a:r>
                        <a:rPr lang="en-GB" sz="1200" dirty="0">
                          <a:solidFill>
                            <a:srgbClr val="FF0000"/>
                          </a:solidFill>
                          <a:latin typeface="Arial Rounded MT Bold" panose="020F0704030504030204" pitchFamily="34" charset="0"/>
                        </a:rPr>
                        <a:t>They are both methods used to separate mixtures.</a:t>
                      </a:r>
                    </a:p>
                    <a:p>
                      <a:pPr marL="285750" indent="-285750">
                        <a:buFont typeface="Arial" panose="020B0604020202020204" pitchFamily="34" charset="0"/>
                        <a:buChar char="•"/>
                      </a:pPr>
                      <a:r>
                        <a:rPr lang="en-GB" sz="1200" dirty="0">
                          <a:solidFill>
                            <a:srgbClr val="FF0000"/>
                          </a:solidFill>
                          <a:latin typeface="Arial Rounded MT Bold" panose="020F0704030504030204" pitchFamily="34" charset="0"/>
                        </a:rPr>
                        <a:t>In this mission assignment, both used heat to evaporate parts of a mixture. </a:t>
                      </a: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buFont typeface="Arial" panose="020B0604020202020204" pitchFamily="34" charset="0"/>
                        <a:buChar char="•"/>
                      </a:pPr>
                      <a:r>
                        <a:rPr lang="en-GB" sz="1200" dirty="0">
                          <a:solidFill>
                            <a:srgbClr val="FF0000"/>
                          </a:solidFill>
                          <a:latin typeface="Arial Rounded MT Bold" panose="020F0704030504030204" pitchFamily="34" charset="0"/>
                        </a:rPr>
                        <a:t>The evaporated liquid is captured and condensed in distillation. In an evaporation, the vapour is lost. </a:t>
                      </a:r>
                    </a:p>
                    <a:p>
                      <a:pPr marL="285750" indent="-285750">
                        <a:buFont typeface="Arial" panose="020B0604020202020204" pitchFamily="34" charset="0"/>
                        <a:buChar char="•"/>
                      </a:pPr>
                      <a:r>
                        <a:rPr lang="en-GB" sz="1200" dirty="0">
                          <a:solidFill>
                            <a:srgbClr val="FF0000"/>
                          </a:solidFill>
                          <a:latin typeface="Arial Rounded MT Bold" panose="020F0704030504030204" pitchFamily="34" charset="0"/>
                        </a:rPr>
                        <a:t>Evaporation happens naturally, where as distillation is a man-made process. </a:t>
                      </a:r>
                    </a:p>
                    <a:p>
                      <a:pPr marL="285750" indent="-285750">
                        <a:buFont typeface="Arial" panose="020B0604020202020204" pitchFamily="34" charset="0"/>
                        <a:buChar char="•"/>
                      </a:pPr>
                      <a:r>
                        <a:rPr lang="en-GB" sz="1200" dirty="0">
                          <a:solidFill>
                            <a:srgbClr val="FF0000"/>
                          </a:solidFill>
                          <a:latin typeface="Arial Rounded MT Bold" panose="020F0704030504030204" pitchFamily="34" charset="0"/>
                        </a:rPr>
                        <a:t>When a mixture is being evaporated, it does not need to be heated, but a distillation always needs heat adding to it.  </a:t>
                      </a: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37715161"/>
                  </a:ext>
                </a:extLst>
              </a:tr>
            </a:tbl>
          </a:graphicData>
        </a:graphic>
      </p:graphicFrame>
    </p:spTree>
    <p:extLst>
      <p:ext uri="{BB962C8B-B14F-4D97-AF65-F5344CB8AC3E}">
        <p14:creationId xmlns:p14="http://schemas.microsoft.com/office/powerpoint/2010/main" val="317608837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11</TotalTime>
  <Words>732</Words>
  <Application>Microsoft Office PowerPoint</Application>
  <PresentationFormat>A4 Paper (210x297 mm)</PresentationFormat>
  <Paragraphs>104</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Arial Rounded MT Bold</vt:lpstr>
      <vt:lpstr>Calibri</vt:lpstr>
      <vt:lpstr>Calibri Light</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Developing Experts</dc:creator>
  <cp:lastModifiedBy>Developing Experts</cp:lastModifiedBy>
  <cp:revision>3</cp:revision>
  <dcterms:created xsi:type="dcterms:W3CDTF">2023-07-13T15:05:17Z</dcterms:created>
  <dcterms:modified xsi:type="dcterms:W3CDTF">2023-09-08T09:38:08Z</dcterms:modified>
</cp:coreProperties>
</file>