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3"/>
    <p:restoredTop sz="95497"/>
  </p:normalViewPr>
  <p:slideViewPr>
    <p:cSldViewPr snapToGrid="0" snapToObjects="1">
      <p:cViewPr varScale="1">
        <p:scale>
          <a:sx n="73" d="100"/>
          <a:sy n="73" d="100"/>
        </p:scale>
        <p:origin x="345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8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9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.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99281" y="1532076"/>
            <a:ext cx="6459648" cy="516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Record the results of your Mission Assignment and create a graph to show your results.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99281" y="1495953"/>
            <a:ext cx="6459648" cy="552558"/>
          </a:xfrm>
          <a:prstGeom prst="roundRect">
            <a:avLst/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45EF7C2-4119-6E4C-AECE-DC5433C8B6D9}"/>
              </a:ext>
            </a:extLst>
          </p:cNvPr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S06.10.05 Handout </a:t>
            </a:r>
          </a:p>
        </p:txBody>
      </p:sp>
      <p:sp>
        <p:nvSpPr>
          <p:cNvPr id="22" name="Rounded Rectangular Callout 21">
            <a:extLst>
              <a:ext uri="{FF2B5EF4-FFF2-40B4-BE49-F238E27FC236}">
                <a16:creationId xmlns:a16="http://schemas.microsoft.com/office/drawing/2014/main" id="{C331598F-1AAE-574D-8D26-0D991AEEEB13}"/>
              </a:ext>
            </a:extLst>
          </p:cNvPr>
          <p:cNvSpPr/>
          <p:nvPr/>
        </p:nvSpPr>
        <p:spPr>
          <a:xfrm flipV="1">
            <a:off x="1291375" y="670688"/>
            <a:ext cx="5367556" cy="700171"/>
          </a:xfrm>
          <a:prstGeom prst="wedgeRoundRectCallout">
            <a:avLst>
              <a:gd name="adj1" fmla="val -53059"/>
              <a:gd name="adj2" fmla="val -10549"/>
              <a:gd name="adj3" fmla="val 16667"/>
            </a:avLst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694746-4E68-3F4A-B7DA-ABE5FD2D89AB}"/>
              </a:ext>
            </a:extLst>
          </p:cNvPr>
          <p:cNvSpPr txBox="1"/>
          <p:nvPr/>
        </p:nvSpPr>
        <p:spPr>
          <a:xfrm>
            <a:off x="1339906" y="733876"/>
            <a:ext cx="529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Explore the thermal conductivity of materials to improve energy efficiency in buildings or other systems.</a:t>
            </a:r>
            <a:endParaRPr lang="en-US" sz="15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685308E-1940-2E4F-A824-F309FDAC7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281" y="620114"/>
            <a:ext cx="750745" cy="750745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AFB711-920B-1645-AC67-55A619BA9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969772"/>
              </p:ext>
            </p:extLst>
          </p:nvPr>
        </p:nvGraphicFramePr>
        <p:xfrm>
          <a:off x="199282" y="2217734"/>
          <a:ext cx="6459649" cy="3327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583">
                  <a:extLst>
                    <a:ext uri="{9D8B030D-6E8A-4147-A177-3AD203B41FA5}">
                      <a16:colId xmlns:a16="http://schemas.microsoft.com/office/drawing/2014/main" val="3860376947"/>
                    </a:ext>
                  </a:extLst>
                </a:gridCol>
                <a:gridCol w="1005798">
                  <a:extLst>
                    <a:ext uri="{9D8B030D-6E8A-4147-A177-3AD203B41FA5}">
                      <a16:colId xmlns:a16="http://schemas.microsoft.com/office/drawing/2014/main" val="3210590823"/>
                    </a:ext>
                  </a:extLst>
                </a:gridCol>
                <a:gridCol w="1184223">
                  <a:extLst>
                    <a:ext uri="{9D8B030D-6E8A-4147-A177-3AD203B41FA5}">
                      <a16:colId xmlns:a16="http://schemas.microsoft.com/office/drawing/2014/main" val="4005109084"/>
                    </a:ext>
                  </a:extLst>
                </a:gridCol>
                <a:gridCol w="1143849">
                  <a:extLst>
                    <a:ext uri="{9D8B030D-6E8A-4147-A177-3AD203B41FA5}">
                      <a16:colId xmlns:a16="http://schemas.microsoft.com/office/drawing/2014/main" val="3405840326"/>
                    </a:ext>
                  </a:extLst>
                </a:gridCol>
                <a:gridCol w="1119665">
                  <a:extLst>
                    <a:ext uri="{9D8B030D-6E8A-4147-A177-3AD203B41FA5}">
                      <a16:colId xmlns:a16="http://schemas.microsoft.com/office/drawing/2014/main" val="3387589758"/>
                    </a:ext>
                  </a:extLst>
                </a:gridCol>
                <a:gridCol w="1172531">
                  <a:extLst>
                    <a:ext uri="{9D8B030D-6E8A-4147-A177-3AD203B41FA5}">
                      <a16:colId xmlns:a16="http://schemas.microsoft.com/office/drawing/2014/main" val="3488886248"/>
                    </a:ext>
                  </a:extLst>
                </a:gridCol>
              </a:tblGrid>
              <a:tr h="79931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Sample letter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Description of sample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Starting temperature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Temperature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reading after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______ minutes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Temperature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reading after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______ minutes</a:t>
                      </a:r>
                    </a:p>
                    <a:p>
                      <a:pPr algn="ctr"/>
                      <a:endParaRPr lang="en-GB" sz="11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Temperature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reading after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______ minutes</a:t>
                      </a:r>
                    </a:p>
                    <a:p>
                      <a:pPr algn="ctr"/>
                      <a:endParaRPr lang="en-GB" sz="11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312619"/>
                  </a:ext>
                </a:extLst>
              </a:tr>
              <a:tr h="79931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 Rounded MT Bold" panose="020F0704030504030204" pitchFamily="34" charset="77"/>
                        </a:rPr>
                        <a:t>No foil covering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865318"/>
                  </a:ext>
                </a:extLst>
              </a:tr>
              <a:tr h="79931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451954"/>
                  </a:ext>
                </a:extLst>
              </a:tr>
              <a:tr h="79931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4065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7214F2B-30EA-7344-B825-FD9E95DCA86F}"/>
              </a:ext>
            </a:extLst>
          </p:cNvPr>
          <p:cNvSpPr txBox="1"/>
          <p:nvPr/>
        </p:nvSpPr>
        <p:spPr>
          <a:xfrm>
            <a:off x="199281" y="5657347"/>
            <a:ext cx="64596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Evaluation:</a:t>
            </a:r>
          </a:p>
          <a:p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Write an evaluation which explains what has happened to the temperature of each beaker of water over time. </a:t>
            </a:r>
            <a:br>
              <a:rPr lang="en-GB" sz="1400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</a:t>
            </a:r>
          </a:p>
          <a:p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</a:t>
            </a:r>
          </a:p>
          <a:p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6625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6900" y="9555021"/>
            <a:ext cx="417819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.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B28147-2106-F945-89A4-BCC3030AA8B0}"/>
              </a:ext>
            </a:extLst>
          </p:cNvPr>
          <p:cNvCxnSpPr>
            <a:cxnSpLocks/>
          </p:cNvCxnSpPr>
          <p:nvPr/>
        </p:nvCxnSpPr>
        <p:spPr>
          <a:xfrm>
            <a:off x="1092530" y="3051959"/>
            <a:ext cx="0" cy="6036011"/>
          </a:xfrm>
          <a:prstGeom prst="line">
            <a:avLst/>
          </a:prstGeom>
          <a:ln w="28575">
            <a:solidFill>
              <a:srgbClr val="2FA2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732B614-4940-5341-A548-A5605BA89C26}"/>
              </a:ext>
            </a:extLst>
          </p:cNvPr>
          <p:cNvCxnSpPr>
            <a:cxnSpLocks/>
          </p:cNvCxnSpPr>
          <p:nvPr/>
        </p:nvCxnSpPr>
        <p:spPr>
          <a:xfrm>
            <a:off x="574653" y="8645237"/>
            <a:ext cx="5802396" cy="0"/>
          </a:xfrm>
          <a:prstGeom prst="line">
            <a:avLst/>
          </a:prstGeom>
          <a:ln w="28575">
            <a:solidFill>
              <a:srgbClr val="2FA2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6799C37-DA68-E346-8C6D-D3DE10C75679}"/>
              </a:ext>
            </a:extLst>
          </p:cNvPr>
          <p:cNvSpPr txBox="1"/>
          <p:nvPr/>
        </p:nvSpPr>
        <p:spPr>
          <a:xfrm>
            <a:off x="1204301" y="2398816"/>
            <a:ext cx="4823388" cy="4512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4E8EE4-1B71-A44E-BBF4-F51E4503A70A}"/>
              </a:ext>
            </a:extLst>
          </p:cNvPr>
          <p:cNvSpPr txBox="1"/>
          <p:nvPr/>
        </p:nvSpPr>
        <p:spPr>
          <a:xfrm>
            <a:off x="199281" y="3945826"/>
            <a:ext cx="643867" cy="322019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14DF5C-978E-B846-AD35-F79164696E8B}"/>
              </a:ext>
            </a:extLst>
          </p:cNvPr>
          <p:cNvSpPr txBox="1"/>
          <p:nvPr/>
        </p:nvSpPr>
        <p:spPr>
          <a:xfrm>
            <a:off x="1662504" y="9103759"/>
            <a:ext cx="3906982" cy="4512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EB3648A8-2851-234D-95CA-4E228C294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81" y="1532076"/>
            <a:ext cx="6459648" cy="516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Record the results of your Mission Assignment and create a graph to show your results.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79A0F1F1-5B99-CE43-B47A-32D1714CC2F7}"/>
              </a:ext>
            </a:extLst>
          </p:cNvPr>
          <p:cNvSpPr/>
          <p:nvPr/>
        </p:nvSpPr>
        <p:spPr>
          <a:xfrm>
            <a:off x="199281" y="1495953"/>
            <a:ext cx="6459648" cy="552558"/>
          </a:xfrm>
          <a:prstGeom prst="roundRect">
            <a:avLst/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81D07D15-577A-4E44-8E19-F52916CEE004}"/>
              </a:ext>
            </a:extLst>
          </p:cNvPr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 S06.10.05 Handout </a:t>
            </a:r>
          </a:p>
        </p:txBody>
      </p:sp>
      <p:sp>
        <p:nvSpPr>
          <p:cNvPr id="25" name="Rounded Rectangular Callout 24">
            <a:extLst>
              <a:ext uri="{FF2B5EF4-FFF2-40B4-BE49-F238E27FC236}">
                <a16:creationId xmlns:a16="http://schemas.microsoft.com/office/drawing/2014/main" id="{B12919C0-F4A0-4647-8679-AA82C1C429D4}"/>
              </a:ext>
            </a:extLst>
          </p:cNvPr>
          <p:cNvSpPr/>
          <p:nvPr/>
        </p:nvSpPr>
        <p:spPr>
          <a:xfrm flipV="1">
            <a:off x="1291375" y="670688"/>
            <a:ext cx="5367556" cy="700171"/>
          </a:xfrm>
          <a:prstGeom prst="wedgeRoundRectCallout">
            <a:avLst>
              <a:gd name="adj1" fmla="val -53059"/>
              <a:gd name="adj2" fmla="val -10549"/>
              <a:gd name="adj3" fmla="val 16667"/>
            </a:avLst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60C9D5A-1D2F-F047-8BAD-F57BB6087738}"/>
              </a:ext>
            </a:extLst>
          </p:cNvPr>
          <p:cNvSpPr txBox="1"/>
          <p:nvPr/>
        </p:nvSpPr>
        <p:spPr>
          <a:xfrm>
            <a:off x="1339906" y="733876"/>
            <a:ext cx="529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Explore the thermal conductivity of materials to improve energy efficiency in buildings or other systems.</a:t>
            </a:r>
            <a:endParaRPr lang="en-US" sz="15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6A1FBB9-2C8C-9B48-99CF-8C6CC9115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281" y="620114"/>
            <a:ext cx="750745" cy="75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10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</TotalTime>
  <Words>143</Words>
  <Application>Microsoft Macintosh PowerPoint</Application>
  <PresentationFormat>A4 Paper (210x297 mm)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55</cp:revision>
  <cp:lastPrinted>2018-07-02T13:34:39Z</cp:lastPrinted>
  <dcterms:created xsi:type="dcterms:W3CDTF">2016-06-12T08:53:59Z</dcterms:created>
  <dcterms:modified xsi:type="dcterms:W3CDTF">2021-12-08T11:48:43Z</dcterms:modified>
</cp:coreProperties>
</file>