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7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20" d="100"/>
          <a:sy n="120" d="100"/>
        </p:scale>
        <p:origin x="1190" y="23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6B1F16-346E-4A83-A81C-6B044B76D796}"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43751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6B1F16-346E-4A83-A81C-6B044B76D796}"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191755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6B1F16-346E-4A83-A81C-6B044B76D796}"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197491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6B1F16-346E-4A83-A81C-6B044B76D796}"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342193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6B1F16-346E-4A83-A81C-6B044B76D796}"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248127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6B1F16-346E-4A83-A81C-6B044B76D796}" type="datetimeFigureOut">
              <a:rPr lang="en-GB" smtClean="0"/>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150839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6B1F16-346E-4A83-A81C-6B044B76D796}" type="datetimeFigureOut">
              <a:rPr lang="en-GB" smtClean="0"/>
              <a:t>31/05/2023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376717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6B1F16-346E-4A83-A81C-6B044B76D796}" type="datetimeFigureOut">
              <a:rPr lang="en-GB" smtClean="0"/>
              <a:t>31/05/2023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323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B1F16-346E-4A83-A81C-6B044B76D796}" type="datetimeFigureOut">
              <a:rPr lang="en-GB" smtClean="0"/>
              <a:t>31/05/2023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81110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16B1F16-346E-4A83-A81C-6B044B76D796}" type="datetimeFigureOut">
              <a:rPr lang="en-GB" smtClean="0"/>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394418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16B1F16-346E-4A83-A81C-6B044B76D796}" type="datetimeFigureOut">
              <a:rPr lang="en-GB" smtClean="0"/>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A441E-2184-46EC-9504-83BC2C8A6424}" type="slidenum">
              <a:rPr lang="en-GB" smtClean="0"/>
              <a:t>‹#›</a:t>
            </a:fld>
            <a:endParaRPr lang="en-GB"/>
          </a:p>
        </p:txBody>
      </p:sp>
    </p:spTree>
    <p:extLst>
      <p:ext uri="{BB962C8B-B14F-4D97-AF65-F5344CB8AC3E}">
        <p14:creationId xmlns:p14="http://schemas.microsoft.com/office/powerpoint/2010/main" val="214972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16B1F16-346E-4A83-A81C-6B044B76D796}" type="datetimeFigureOut">
              <a:rPr lang="en-GB" smtClean="0"/>
              <a:t>31/05/2023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D2A441E-2184-46EC-9504-83BC2C8A6424}" type="slidenum">
              <a:rPr lang="en-GB" smtClean="0"/>
              <a:t>‹#›</a:t>
            </a:fld>
            <a:endParaRPr lang="en-GB"/>
          </a:p>
        </p:txBody>
      </p:sp>
    </p:spTree>
    <p:extLst>
      <p:ext uri="{BB962C8B-B14F-4D97-AF65-F5344CB8AC3E}">
        <p14:creationId xmlns:p14="http://schemas.microsoft.com/office/powerpoint/2010/main" val="3770185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3149-534F-22A2-917A-67A2634AF3B6}"/>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6BBD1B5-C35A-79D0-3159-7DA4146DCA01}"/>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83D9C17C-7D07-B29F-E745-02552B03D981}"/>
              </a:ext>
            </a:extLst>
          </p:cNvPr>
          <p:cNvPicPr>
            <a:picLocks noChangeAspect="1"/>
          </p:cNvPicPr>
          <p:nvPr/>
        </p:nvPicPr>
        <p:blipFill rotWithShape="1">
          <a:blip r:embed="rId2"/>
          <a:srcRect l="3114" t="13379" r="3460" b="3635"/>
          <a:stretch/>
        </p:blipFill>
        <p:spPr>
          <a:xfrm>
            <a:off x="0" y="-213360"/>
            <a:ext cx="6858000" cy="1332562"/>
          </a:xfrm>
          <a:prstGeom prst="rect">
            <a:avLst/>
          </a:prstGeom>
        </p:spPr>
      </p:pic>
      <p:sp>
        <p:nvSpPr>
          <p:cNvPr id="7" name="Rounded Rectangle 87">
            <a:extLst>
              <a:ext uri="{FF2B5EF4-FFF2-40B4-BE49-F238E27FC236}">
                <a16:creationId xmlns:a16="http://schemas.microsoft.com/office/drawing/2014/main" id="{5A4C4DEF-C9D2-4018-2616-A8D795169CFC}"/>
              </a:ext>
            </a:extLst>
          </p:cNvPr>
          <p:cNvSpPr/>
          <p:nvPr/>
        </p:nvSpPr>
        <p:spPr>
          <a:xfrm>
            <a:off x="183619" y="1226273"/>
            <a:ext cx="6490761" cy="296796"/>
          </a:xfrm>
          <a:prstGeom prst="roundRect">
            <a:avLst>
              <a:gd name="adj" fmla="val 4891"/>
            </a:avLst>
          </a:prstGeom>
          <a:noFill/>
          <a:ln w="28575">
            <a:solidFill>
              <a:srgbClr val="807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8" name="TextBox 7">
            <a:extLst>
              <a:ext uri="{FF2B5EF4-FFF2-40B4-BE49-F238E27FC236}">
                <a16:creationId xmlns:a16="http://schemas.microsoft.com/office/drawing/2014/main" id="{F5801809-CD34-E1FD-009B-39128287F522}"/>
              </a:ext>
            </a:extLst>
          </p:cNvPr>
          <p:cNvSpPr txBox="1"/>
          <p:nvPr/>
        </p:nvSpPr>
        <p:spPr>
          <a:xfrm>
            <a:off x="213709" y="1247713"/>
            <a:ext cx="6490761" cy="253916"/>
          </a:xfrm>
          <a:prstGeom prst="rect">
            <a:avLst/>
          </a:prstGeom>
          <a:noFill/>
        </p:spPr>
        <p:txBody>
          <a:bodyPr wrap="square" rtlCol="0">
            <a:spAutoFit/>
          </a:bodyPr>
          <a:lstStyle/>
          <a:p>
            <a:pPr marL="0" marR="0" lvl="0" indent="0" algn="ctr" rtl="0">
              <a:spcBef>
                <a:spcPts val="0"/>
              </a:spcBef>
              <a:spcAft>
                <a:spcPts val="0"/>
              </a:spcAft>
              <a:buNone/>
            </a:pPr>
            <a:r>
              <a:rPr lang="en-GB" sz="1050" dirty="0">
                <a:solidFill>
                  <a:srgbClr val="002060"/>
                </a:solidFill>
                <a:latin typeface="Arial Rounded MT Bold" panose="020F0704030504030204" pitchFamily="34" charset="0"/>
              </a:rPr>
              <a:t>Sampling biodiversity  </a:t>
            </a:r>
          </a:p>
        </p:txBody>
      </p:sp>
      <p:sp>
        <p:nvSpPr>
          <p:cNvPr id="9" name="TextBox 8">
            <a:extLst>
              <a:ext uri="{FF2B5EF4-FFF2-40B4-BE49-F238E27FC236}">
                <a16:creationId xmlns:a16="http://schemas.microsoft.com/office/drawing/2014/main" id="{52A073E9-BCA9-44AA-D4CA-BE6F96E0AA18}"/>
              </a:ext>
            </a:extLst>
          </p:cNvPr>
          <p:cNvSpPr txBox="1"/>
          <p:nvPr/>
        </p:nvSpPr>
        <p:spPr>
          <a:xfrm>
            <a:off x="4440396" y="649734"/>
            <a:ext cx="1305618" cy="215444"/>
          </a:xfrm>
          <a:prstGeom prst="rect">
            <a:avLst/>
          </a:prstGeom>
          <a:noFill/>
          <a:effectLst/>
        </p:spPr>
        <p:txBody>
          <a:bodyPr wrap="square" rtlCol="0">
            <a:spAutoFit/>
          </a:bodyPr>
          <a:lstStyle/>
          <a:p>
            <a:r>
              <a:rPr lang="en-US" sz="800" dirty="0">
                <a:solidFill>
                  <a:schemeClr val="bg1"/>
                </a:solidFill>
                <a:latin typeface="Arial Rounded MT Bold" panose="020F0704030504030204" pitchFamily="34" charset="77"/>
              </a:rPr>
              <a:t>KS3-20-06</a:t>
            </a:r>
          </a:p>
        </p:txBody>
      </p:sp>
      <p:sp>
        <p:nvSpPr>
          <p:cNvPr id="10" name="TextBox 9">
            <a:extLst>
              <a:ext uri="{FF2B5EF4-FFF2-40B4-BE49-F238E27FC236}">
                <a16:creationId xmlns:a16="http://schemas.microsoft.com/office/drawing/2014/main" id="{815BAFD1-05E9-1549-4C47-C4CDAC8E57C6}"/>
              </a:ext>
            </a:extLst>
          </p:cNvPr>
          <p:cNvSpPr txBox="1"/>
          <p:nvPr/>
        </p:nvSpPr>
        <p:spPr>
          <a:xfrm>
            <a:off x="1035902" y="67965"/>
            <a:ext cx="5637589"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Explain the importance of maintaining biodiversity  </a:t>
            </a:r>
          </a:p>
        </p:txBody>
      </p:sp>
      <p:sp>
        <p:nvSpPr>
          <p:cNvPr id="21" name="TextBox 20">
            <a:extLst>
              <a:ext uri="{FF2B5EF4-FFF2-40B4-BE49-F238E27FC236}">
                <a16:creationId xmlns:a16="http://schemas.microsoft.com/office/drawing/2014/main" id="{5744C88D-5329-21D4-24A3-5C19BD0CF6D3}"/>
              </a:ext>
            </a:extLst>
          </p:cNvPr>
          <p:cNvSpPr txBox="1"/>
          <p:nvPr/>
        </p:nvSpPr>
        <p:spPr>
          <a:xfrm>
            <a:off x="112025" y="1501629"/>
            <a:ext cx="6633950" cy="8217634"/>
          </a:xfrm>
          <a:prstGeom prst="rect">
            <a:avLst/>
          </a:prstGeom>
          <a:noFill/>
        </p:spPr>
        <p:txBody>
          <a:bodyPr wrap="square">
            <a:spAutoFit/>
          </a:bodyPr>
          <a:lstStyle/>
          <a:p>
            <a:pPr marL="0" marR="0" lvl="0" indent="0" algn="l" rtl="0">
              <a:lnSpc>
                <a:spcPct val="100000"/>
              </a:lnSpc>
              <a:spcBef>
                <a:spcPts val="0"/>
              </a:spcBef>
              <a:spcAft>
                <a:spcPts val="0"/>
              </a:spcAft>
              <a:buNone/>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You are going to try three different methods to measure biodiversity and then evaluate each method for how accurate and reliable it is. </a:t>
            </a:r>
            <a:endParaRPr lang="en-GB" sz="1200" dirty="0">
              <a:solidFill>
                <a:srgbClr val="002060"/>
              </a:solidFill>
              <a:latin typeface="Arial Rounded MT Bold" panose="020F0704030504030204" pitchFamily="34" charset="0"/>
            </a:endParaRPr>
          </a:p>
          <a:p>
            <a:pPr marL="0" marR="0" lvl="0" indent="0" algn="l" rtl="0">
              <a:lnSpc>
                <a:spcPct val="100000"/>
              </a:lnSpc>
              <a:spcBef>
                <a:spcPts val="0"/>
              </a:spcBef>
              <a:spcAft>
                <a:spcPts val="0"/>
              </a:spcAft>
              <a:buNone/>
            </a:pPr>
            <a:endParaRPr lang="en-GB"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L="0" marR="0" lvl="0" indent="0" algn="l" rtl="0">
              <a:lnSpc>
                <a:spcPct val="100000"/>
              </a:lnSpc>
              <a:spcBef>
                <a:spcPts val="0"/>
              </a:spcBef>
              <a:spcAft>
                <a:spcPts val="0"/>
              </a:spcAft>
              <a:buNone/>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Sampling </a:t>
            </a:r>
            <a:endParaRPr lang="en-GB" sz="1200" dirty="0">
              <a:solidFill>
                <a:srgbClr val="002060"/>
              </a:solidFill>
              <a:latin typeface="Arial Rounded MT Bold" panose="020F0704030504030204" pitchFamily="34" charset="0"/>
            </a:endParaRPr>
          </a:p>
          <a:p>
            <a:pPr marL="0" marR="0" lvl="0" indent="0" algn="l" rtl="0">
              <a:lnSpc>
                <a:spcPct val="100000"/>
              </a:lnSpc>
              <a:spcBef>
                <a:spcPts val="0"/>
              </a:spcBef>
              <a:spcAft>
                <a:spcPts val="0"/>
              </a:spcAft>
              <a:buNone/>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Sampling is the name given to counting the number of different species and the number of individuals within each species. When the methods ask you to sample, you must count the number of individuals in the 5 most dominant species i.e. approximately 22,500* grass blades, 24 daisies, 10 dandelions , 9 buttercups, 3 mosses.</a:t>
            </a:r>
            <a:endParaRPr lang="en-GB" sz="1200" dirty="0">
              <a:solidFill>
                <a:srgbClr val="002060"/>
              </a:solidFill>
              <a:latin typeface="Arial Rounded MT Bold" panose="020F0704030504030204" pitchFamily="34" charset="0"/>
            </a:endParaRPr>
          </a:p>
          <a:p>
            <a:pPr marL="0" marR="0" lvl="0" indent="0" algn="l" rtl="0">
              <a:lnSpc>
                <a:spcPct val="100000"/>
              </a:lnSpc>
              <a:spcBef>
                <a:spcPts val="0"/>
              </a:spcBef>
              <a:spcAft>
                <a:spcPts val="0"/>
              </a:spcAft>
              <a:buNone/>
            </a:pPr>
            <a:endParaRPr lang="en-GB"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L="0" marR="0" lvl="0" indent="0" algn="l" rtl="0">
              <a:lnSpc>
                <a:spcPct val="100000"/>
              </a:lnSpc>
              <a:spcBef>
                <a:spcPts val="0"/>
              </a:spcBef>
              <a:spcAft>
                <a:spcPts val="0"/>
              </a:spcAft>
              <a:buNone/>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*count the number in one small square and multiply by the number of squares</a:t>
            </a:r>
            <a:endParaRPr lang="en-GB" sz="1200" dirty="0">
              <a:solidFill>
                <a:srgbClr val="002060"/>
              </a:solidFill>
              <a:latin typeface="Arial Rounded MT Bold" panose="020F0704030504030204" pitchFamily="34" charset="0"/>
            </a:endParaRPr>
          </a:p>
          <a:p>
            <a:pPr marL="0" marR="0" lvl="0" indent="0" algn="l" rtl="0">
              <a:lnSpc>
                <a:spcPct val="100000"/>
              </a:lnSpc>
              <a:spcBef>
                <a:spcPts val="0"/>
              </a:spcBef>
              <a:spcAft>
                <a:spcPts val="0"/>
              </a:spcAft>
              <a:buNone/>
            </a:pPr>
            <a:endParaRPr lang="en-GB"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L="228600" marR="0" lvl="0" indent="-228600" algn="l" rtl="0">
              <a:lnSpc>
                <a:spcPct val="100000"/>
              </a:lnSpc>
              <a:spcBef>
                <a:spcPts val="0"/>
              </a:spcBef>
              <a:spcAft>
                <a:spcPts val="0"/>
              </a:spcAft>
              <a:buAutoNum type="alphaUcPeriod"/>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Quadrat and transect</a:t>
            </a:r>
          </a:p>
          <a:p>
            <a:pPr marR="0" lvl="0" algn="l" rtl="0">
              <a:lnSpc>
                <a:spcPct val="100000"/>
              </a:lnSpc>
              <a:spcBef>
                <a:spcPts val="0"/>
              </a:spcBef>
              <a:spcAft>
                <a:spcPts val="0"/>
              </a:spcAft>
            </a:pPr>
            <a:endParaRPr lang="en-GB" sz="1200" dirty="0">
              <a:solidFill>
                <a:srgbClr val="002060"/>
              </a:solidFill>
              <a:latin typeface="Arial Rounded MT Bold" panose="020F0704030504030204" pitchFamily="34" charset="0"/>
            </a:endParaRPr>
          </a:p>
          <a:p>
            <a:pPr marL="0" marR="0" lvl="0" indent="0" algn="l" rtl="0">
              <a:lnSpc>
                <a:spcPct val="100000"/>
              </a:lnSpc>
              <a:spcBef>
                <a:spcPts val="0"/>
              </a:spcBef>
              <a:spcAft>
                <a:spcPts val="0"/>
              </a:spcAft>
              <a:buNone/>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A transect is a fixed line that you sample along.</a:t>
            </a:r>
            <a:endParaRPr lang="en-GB" sz="1200" dirty="0">
              <a:solidFill>
                <a:srgbClr val="002060"/>
              </a:solidFill>
              <a:latin typeface="Arial Rounded MT Bold" panose="020F0704030504030204" pitchFamily="34" charset="0"/>
            </a:endParaRPr>
          </a:p>
          <a:p>
            <a:pPr marL="228600" marR="0" lvl="0" indent="-228600" algn="l" rtl="0">
              <a:lnSpc>
                <a:spcPct val="100000"/>
              </a:lnSpc>
              <a:spcBef>
                <a:spcPts val="0"/>
              </a:spcBef>
              <a:spcAft>
                <a:spcPts val="0"/>
              </a:spcAft>
              <a:buClr>
                <a:srgbClr val="002060"/>
              </a:buClr>
              <a:buSzPts val="1200"/>
              <a:buFont typeface="Arial"/>
              <a:buAutoNum type="arabicPeriod"/>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Mark out a straight transect line using a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long measuring tape. The line should be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several metres long.</a:t>
            </a:r>
            <a:endParaRPr lang="en-GB" sz="1200" dirty="0">
              <a:solidFill>
                <a:srgbClr val="002060"/>
              </a:solidFill>
              <a:latin typeface="Arial Rounded MT Bold" panose="020F0704030504030204" pitchFamily="34" charset="0"/>
            </a:endParaRPr>
          </a:p>
          <a:p>
            <a:pPr marL="228600" marR="0" lvl="0" indent="-228600" algn="l" rtl="0">
              <a:lnSpc>
                <a:spcPct val="100000"/>
              </a:lnSpc>
              <a:spcBef>
                <a:spcPts val="0"/>
              </a:spcBef>
              <a:spcAft>
                <a:spcPts val="0"/>
              </a:spcAft>
              <a:buClr>
                <a:srgbClr val="002060"/>
              </a:buClr>
              <a:buSzPts val="1200"/>
              <a:buFont typeface="Arial"/>
              <a:buAutoNum type="arabicPeriod"/>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Place a quadrat at one end of the transect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line and sample the contents of the quadrat.</a:t>
            </a:r>
            <a:endParaRPr lang="en-GB" sz="1200" dirty="0">
              <a:solidFill>
                <a:srgbClr val="002060"/>
              </a:solidFill>
              <a:latin typeface="Arial Rounded MT Bold" panose="020F0704030504030204" pitchFamily="34" charset="0"/>
            </a:endParaRPr>
          </a:p>
          <a:p>
            <a:pPr marL="228600" marR="0" lvl="0" indent="-228600" algn="l" rtl="0">
              <a:lnSpc>
                <a:spcPct val="100000"/>
              </a:lnSpc>
              <a:spcBef>
                <a:spcPts val="0"/>
              </a:spcBef>
              <a:spcAft>
                <a:spcPts val="0"/>
              </a:spcAft>
              <a:buClr>
                <a:srgbClr val="002060"/>
              </a:buClr>
              <a:buSzPts val="1200"/>
              <a:buFont typeface="Arial"/>
              <a:buAutoNum type="arabicPeriod"/>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Then move the quadrat along the transect at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regular intervals, sampling each time.</a:t>
            </a:r>
            <a:endParaRPr lang="en-GB" sz="1200" dirty="0">
              <a:solidFill>
                <a:srgbClr val="002060"/>
              </a:solidFill>
              <a:latin typeface="Arial Rounded MT Bold" panose="020F0704030504030204" pitchFamily="34" charset="0"/>
            </a:endParaRPr>
          </a:p>
          <a:p>
            <a:pPr marL="0" marR="0" lvl="0" indent="0" algn="l" rtl="0">
              <a:lnSpc>
                <a:spcPct val="100000"/>
              </a:lnSpc>
              <a:spcBef>
                <a:spcPts val="0"/>
              </a:spcBef>
              <a:spcAft>
                <a:spcPts val="0"/>
              </a:spcAft>
              <a:buNone/>
            </a:pPr>
            <a:endParaRPr lang="en-GB"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L="0" marR="0" lvl="0" indent="0" algn="l" rtl="0">
              <a:lnSpc>
                <a:spcPct val="100000"/>
              </a:lnSpc>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B. </a:t>
            </a:r>
            <a:r>
              <a:rPr lang="en-GB" sz="1200" i="0" u="none" strike="noStrike" cap="none" dirty="0">
                <a:solidFill>
                  <a:srgbClr val="002060"/>
                </a:solidFill>
                <a:latin typeface="Arial Rounded MT Bold" panose="020F0704030504030204" pitchFamily="34" charset="0"/>
                <a:ea typeface="Arial Rounded"/>
                <a:cs typeface="Arial Rounded"/>
                <a:sym typeface="Arial Rounded"/>
              </a:rPr>
              <a:t>Quadrat and coordinates</a:t>
            </a:r>
          </a:p>
          <a:p>
            <a:pPr marL="228600" marR="0" lvl="0" indent="-228600" algn="l" rtl="0">
              <a:lnSpc>
                <a:spcPct val="100000"/>
              </a:lnSpc>
              <a:spcBef>
                <a:spcPts val="0"/>
              </a:spcBef>
              <a:spcAft>
                <a:spcPts val="0"/>
              </a:spcAft>
              <a:buFont typeface="+mj-lt"/>
              <a:buAutoNum type="arabicPeriod"/>
            </a:pPr>
            <a:endParaRPr lang="en-GB" sz="1200" dirty="0">
              <a:solidFill>
                <a:srgbClr val="002060"/>
              </a:solidFill>
              <a:latin typeface="Arial Rounded MT Bold" panose="020F0704030504030204" pitchFamily="34" charset="0"/>
            </a:endParaRPr>
          </a:p>
          <a:p>
            <a:pPr marR="0" lvl="0" algn="l" rtl="0">
              <a:lnSpc>
                <a:spcPct val="100000"/>
              </a:lnSpc>
              <a:spcBef>
                <a:spcPts val="0"/>
              </a:spcBef>
              <a:spcAft>
                <a:spcPts val="0"/>
              </a:spcAft>
              <a:buClr>
                <a:srgbClr val="000000"/>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1. Mark out two straight transect lines using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long measuring tapes, from the same point,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so that they are perpendicular to each other. </a:t>
            </a: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The lines should be several metres long.</a:t>
            </a:r>
            <a:endParaRPr lang="en-GB" sz="1200" dirty="0">
              <a:solidFill>
                <a:srgbClr val="002060"/>
              </a:solidFill>
              <a:latin typeface="Arial Rounded MT Bold" panose="020F0704030504030204" pitchFamily="34" charset="0"/>
            </a:endParaRPr>
          </a:p>
          <a:p>
            <a:pPr marR="0" lvl="0" algn="l" rtl="0">
              <a:lnSpc>
                <a:spcPct val="100000"/>
              </a:lnSpc>
              <a:spcBef>
                <a:spcPts val="0"/>
              </a:spcBef>
              <a:spcAft>
                <a:spcPts val="0"/>
              </a:spcAft>
              <a:buClr>
                <a:srgbClr val="000000"/>
              </a:buClr>
              <a:buSzPts val="1200"/>
            </a:pPr>
            <a:r>
              <a:rPr lang="en-GB" sz="1200" dirty="0">
                <a:solidFill>
                  <a:srgbClr val="002060"/>
                </a:solidFill>
                <a:latin typeface="Arial Rounded MT Bold" panose="020F0704030504030204" pitchFamily="34" charset="0"/>
                <a:ea typeface="Arial Rounded"/>
                <a:cs typeface="Arial Rounded"/>
                <a:sym typeface="Arial Rounded"/>
              </a:rPr>
              <a:t>2. U</a:t>
            </a:r>
            <a:r>
              <a:rPr lang="en-GB" sz="1200" i="0" u="none" strike="noStrike" cap="none" dirty="0">
                <a:solidFill>
                  <a:srgbClr val="002060"/>
                </a:solidFill>
                <a:latin typeface="Arial Rounded MT Bold" panose="020F0704030504030204" pitchFamily="34" charset="0"/>
                <a:ea typeface="Arial Rounded"/>
                <a:cs typeface="Arial Rounded"/>
                <a:sym typeface="Arial Rounded"/>
              </a:rPr>
              <a:t>sing a random number generator,  </a:t>
            </a:r>
            <a:endParaRPr lang="en-GB" sz="1200"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0000"/>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generate some coordinates. Then, place the </a:t>
            </a:r>
          </a:p>
          <a:p>
            <a:pPr marR="0" lvl="0" algn="l" rtl="0">
              <a:lnSpc>
                <a:spcPct val="100000"/>
              </a:lnSpc>
              <a:spcBef>
                <a:spcPts val="0"/>
              </a:spcBef>
              <a:spcAft>
                <a:spcPts val="0"/>
              </a:spcAft>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bottom left hand corner of the quadrat at the </a:t>
            </a:r>
          </a:p>
          <a:p>
            <a:pPr marR="0" lvl="0" algn="l" rtl="0">
              <a:lnSpc>
                <a:spcPct val="100000"/>
              </a:lnSpc>
              <a:spcBef>
                <a:spcPts val="0"/>
              </a:spcBef>
              <a:spcAft>
                <a:spcPts val="0"/>
              </a:spcAft>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coordinates, i.e. a 1 and 6 </a:t>
            </a:r>
            <a:r>
              <a:rPr lang="en-GB" sz="1200" dirty="0">
                <a:solidFill>
                  <a:srgbClr val="002060"/>
                </a:solidFill>
                <a:latin typeface="Arial Rounded MT Bold" panose="020F0704030504030204" pitchFamily="34" charset="0"/>
                <a:ea typeface="Arial Rounded"/>
                <a:cs typeface="Arial Rounded"/>
                <a:sym typeface="Arial Rounded"/>
              </a:rPr>
              <a:t>would mean you </a:t>
            </a:r>
            <a:r>
              <a:rPr lang="en-GB" sz="1200" i="0" u="none" strike="noStrike" cap="none" dirty="0">
                <a:solidFill>
                  <a:srgbClr val="002060"/>
                </a:solidFill>
                <a:latin typeface="Arial Rounded MT Bold" panose="020F0704030504030204" pitchFamily="34" charset="0"/>
                <a:ea typeface="Arial Rounded"/>
                <a:cs typeface="Arial Rounded"/>
                <a:sym typeface="Arial Rounded"/>
              </a:rPr>
              <a:t>place </a:t>
            </a:r>
          </a:p>
          <a:p>
            <a:pPr marR="0" lvl="0" algn="l" rtl="0">
              <a:lnSpc>
                <a:spcPct val="100000"/>
              </a:lnSpc>
              <a:spcBef>
                <a:spcPts val="0"/>
              </a:spcBef>
              <a:spcAft>
                <a:spcPts val="0"/>
              </a:spcAft>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the quadrat at the point of 1m and 6m. </a:t>
            </a:r>
            <a:endParaRPr lang="en-GB" sz="1200" dirty="0">
              <a:solidFill>
                <a:srgbClr val="002060"/>
              </a:solidFill>
              <a:latin typeface="Arial Rounded MT Bold" panose="020F0704030504030204" pitchFamily="34" charset="0"/>
            </a:endParaRPr>
          </a:p>
          <a:p>
            <a:pPr marR="0" lvl="0" algn="l" rtl="0">
              <a:lnSpc>
                <a:spcPct val="100000"/>
              </a:lnSpc>
              <a:spcBef>
                <a:spcPts val="0"/>
              </a:spcBef>
              <a:spcAft>
                <a:spcPts val="0"/>
              </a:spcAft>
              <a:buClr>
                <a:srgbClr val="000000"/>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3. Sample the contents of the quadrat, then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move it to the next set of randomly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generated coordinates.</a:t>
            </a:r>
          </a:p>
          <a:p>
            <a:pPr marL="0" marR="0" lvl="0" indent="0" algn="l" rtl="0">
              <a:lnSpc>
                <a:spcPct val="100000"/>
              </a:lnSpc>
              <a:spcBef>
                <a:spcPts val="0"/>
              </a:spcBef>
              <a:spcAft>
                <a:spcPts val="0"/>
              </a:spcAft>
              <a:buNone/>
            </a:pPr>
            <a:endParaRPr lang="en-GB" sz="1200" dirty="0">
              <a:solidFill>
                <a:srgbClr val="002060"/>
              </a:solidFill>
              <a:latin typeface="Arial Rounded MT Bold" panose="020F0704030504030204" pitchFamily="34" charset="0"/>
              <a:ea typeface="Arial Rounded"/>
              <a:cs typeface="Arial Rounded"/>
              <a:sym typeface="Arial Rounded"/>
            </a:endParaRPr>
          </a:p>
          <a:p>
            <a:pPr marL="0" marR="0" lvl="0" indent="0" algn="l" rtl="0">
              <a:lnSpc>
                <a:spcPct val="100000"/>
              </a:lnSpc>
              <a:spcBef>
                <a:spcPts val="0"/>
              </a:spcBef>
              <a:spcAft>
                <a:spcPts val="0"/>
              </a:spcAft>
              <a:buNone/>
            </a:pPr>
            <a:r>
              <a:rPr lang="en-GB" sz="1200" dirty="0">
                <a:solidFill>
                  <a:srgbClr val="002060"/>
                </a:solidFill>
                <a:latin typeface="Arial Rounded MT Bold" panose="020F0704030504030204" pitchFamily="34" charset="0"/>
                <a:ea typeface="Arial Rounded"/>
                <a:cs typeface="Arial Rounded"/>
                <a:sym typeface="Arial Rounded"/>
              </a:rPr>
              <a:t>C. </a:t>
            </a:r>
            <a:r>
              <a:rPr lang="en-GB" sz="1200" i="0" u="none" strike="noStrike" cap="none" dirty="0">
                <a:solidFill>
                  <a:srgbClr val="002060"/>
                </a:solidFill>
                <a:latin typeface="Arial Rounded MT Bold" panose="020F0704030504030204" pitchFamily="34" charset="0"/>
                <a:ea typeface="Arial Rounded"/>
                <a:cs typeface="Arial Rounded"/>
                <a:sym typeface="Arial Rounded"/>
              </a:rPr>
              <a:t>Throwing the hula-hoop</a:t>
            </a:r>
          </a:p>
          <a:p>
            <a:pPr marL="0" marR="0" lvl="0" indent="0" algn="l" rtl="0">
              <a:lnSpc>
                <a:spcPct val="100000"/>
              </a:lnSpc>
              <a:spcBef>
                <a:spcPts val="0"/>
              </a:spcBef>
              <a:spcAft>
                <a:spcPts val="0"/>
              </a:spcAft>
              <a:buNone/>
            </a:pPr>
            <a:endParaRPr lang="en-GB" sz="1200" dirty="0">
              <a:solidFill>
                <a:srgbClr val="002060"/>
              </a:solidFill>
              <a:latin typeface="Arial Rounded MT Bold" panose="020F0704030504030204" pitchFamily="34" charset="0"/>
            </a:endParaRPr>
          </a:p>
          <a:p>
            <a:pPr marR="0" lvl="0" algn="l" rtl="0">
              <a:lnSpc>
                <a:spcPct val="100000"/>
              </a:lnSpc>
              <a:spcBef>
                <a:spcPts val="0"/>
              </a:spcBef>
              <a:spcAft>
                <a:spcPts val="0"/>
              </a:spcAft>
              <a:buClr>
                <a:srgbClr val="000000"/>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1. Stand near the spot you want to sample. Check there is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no one in front of you, close your eyes and gently throw the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hula hoop.</a:t>
            </a:r>
            <a:endParaRPr lang="en-GB" sz="1200" dirty="0">
              <a:solidFill>
                <a:srgbClr val="002060"/>
              </a:solidFill>
              <a:latin typeface="Arial Rounded MT Bold" panose="020F0704030504030204" pitchFamily="34" charset="0"/>
            </a:endParaRPr>
          </a:p>
          <a:p>
            <a:pPr marR="0" lvl="0" algn="l" rtl="0">
              <a:lnSpc>
                <a:spcPct val="100000"/>
              </a:lnSpc>
              <a:spcBef>
                <a:spcPts val="0"/>
              </a:spcBef>
              <a:spcAft>
                <a:spcPts val="0"/>
              </a:spcAft>
              <a:buClr>
                <a:srgbClr val="000000"/>
              </a:buClr>
              <a:buSzPts val="1200"/>
            </a:pPr>
            <a:r>
              <a:rPr lang="en-GB" sz="1200" i="0" u="none" strike="noStrike" cap="none" dirty="0">
                <a:solidFill>
                  <a:srgbClr val="002060"/>
                </a:solidFill>
                <a:latin typeface="Arial Rounded MT Bold" panose="020F0704030504030204" pitchFamily="34" charset="0"/>
                <a:ea typeface="Arial Rounded"/>
                <a:cs typeface="Arial Rounded"/>
                <a:sym typeface="Arial Rounded"/>
              </a:rPr>
              <a:t>2. Sample the contents of the hula hoop, then from that location </a:t>
            </a:r>
            <a:br>
              <a:rPr lang="en-GB" sz="1200" i="0" u="none" strike="noStrike" cap="none" dirty="0">
                <a:solidFill>
                  <a:srgbClr val="002060"/>
                </a:solidFill>
                <a:latin typeface="Arial Rounded MT Bold" panose="020F0704030504030204" pitchFamily="34" charset="0"/>
                <a:ea typeface="Arial Rounded"/>
                <a:cs typeface="Arial Rounded"/>
                <a:sym typeface="Arial Rounded"/>
              </a:rPr>
            </a:br>
            <a:r>
              <a:rPr lang="en-GB" sz="1200" i="0" u="none" strike="noStrike" cap="none" dirty="0">
                <a:solidFill>
                  <a:srgbClr val="002060"/>
                </a:solidFill>
                <a:latin typeface="Arial Rounded MT Bold" panose="020F0704030504030204" pitchFamily="34" charset="0"/>
                <a:ea typeface="Arial Rounded"/>
                <a:cs typeface="Arial Rounded"/>
                <a:sym typeface="Arial Rounded"/>
              </a:rPr>
              <a:t>throw the hula hoop again, sampling at the next location.</a:t>
            </a:r>
            <a:endParaRPr lang="en-GB" sz="1200" dirty="0">
              <a:solidFill>
                <a:srgbClr val="002060"/>
              </a:solidFill>
              <a:latin typeface="Arial Rounded MT Bold" panose="020F0704030504030204" pitchFamily="34" charset="0"/>
            </a:endParaRPr>
          </a:p>
        </p:txBody>
      </p:sp>
      <p:pic>
        <p:nvPicPr>
          <p:cNvPr id="22" name="Google Shape;32;p1">
            <a:extLst>
              <a:ext uri="{FF2B5EF4-FFF2-40B4-BE49-F238E27FC236}">
                <a16:creationId xmlns:a16="http://schemas.microsoft.com/office/drawing/2014/main" id="{E74A212D-70A6-FA3B-D21F-8B0F5FEDC7C7}"/>
              </a:ext>
            </a:extLst>
          </p:cNvPr>
          <p:cNvPicPr preferRelativeResize="0"/>
          <p:nvPr/>
        </p:nvPicPr>
        <p:blipFill rotWithShape="1">
          <a:blip r:embed="rId3">
            <a:alphaModFix/>
          </a:blip>
          <a:srcRect r="45127"/>
          <a:stretch/>
        </p:blipFill>
        <p:spPr>
          <a:xfrm>
            <a:off x="3761872" y="3499173"/>
            <a:ext cx="2822688" cy="1459413"/>
          </a:xfrm>
          <a:prstGeom prst="roundRect">
            <a:avLst>
              <a:gd name="adj" fmla="val 8594"/>
            </a:avLst>
          </a:prstGeom>
          <a:solidFill>
            <a:srgbClr val="FFFFFF">
              <a:shade val="85000"/>
            </a:srgbClr>
          </a:solidFill>
          <a:ln w="28575">
            <a:solidFill>
              <a:srgbClr val="807E80"/>
            </a:solidFill>
          </a:ln>
          <a:effectLst/>
        </p:spPr>
      </p:pic>
      <p:pic>
        <p:nvPicPr>
          <p:cNvPr id="23" name="Google Shape;33;p1">
            <a:extLst>
              <a:ext uri="{FF2B5EF4-FFF2-40B4-BE49-F238E27FC236}">
                <a16:creationId xmlns:a16="http://schemas.microsoft.com/office/drawing/2014/main" id="{72A02381-EDE4-186B-2E79-BA06D2A58C06}"/>
              </a:ext>
            </a:extLst>
          </p:cNvPr>
          <p:cNvPicPr preferRelativeResize="0"/>
          <p:nvPr/>
        </p:nvPicPr>
        <p:blipFill rotWithShape="1">
          <a:blip r:embed="rId4">
            <a:alphaModFix/>
          </a:blip>
          <a:srcRect/>
          <a:stretch/>
        </p:blipFill>
        <p:spPr>
          <a:xfrm>
            <a:off x="4030188" y="5133469"/>
            <a:ext cx="2554372" cy="2564431"/>
          </a:xfrm>
          <a:prstGeom prst="roundRect">
            <a:avLst>
              <a:gd name="adj" fmla="val 8594"/>
            </a:avLst>
          </a:prstGeom>
          <a:solidFill>
            <a:srgbClr val="FFFFFF">
              <a:shade val="85000"/>
            </a:srgbClr>
          </a:solidFill>
          <a:ln w="28575">
            <a:solidFill>
              <a:srgbClr val="807E80"/>
            </a:solidFill>
          </a:ln>
          <a:effectLst/>
        </p:spPr>
      </p:pic>
      <p:pic>
        <p:nvPicPr>
          <p:cNvPr id="24" name="Google Shape;34;p1">
            <a:extLst>
              <a:ext uri="{FF2B5EF4-FFF2-40B4-BE49-F238E27FC236}">
                <a16:creationId xmlns:a16="http://schemas.microsoft.com/office/drawing/2014/main" id="{3359F943-61B3-4B48-67C8-BAA17510FEC1}"/>
              </a:ext>
            </a:extLst>
          </p:cNvPr>
          <p:cNvPicPr preferRelativeResize="0"/>
          <p:nvPr/>
        </p:nvPicPr>
        <p:blipFill rotWithShape="1">
          <a:blip r:embed="rId5">
            <a:alphaModFix/>
          </a:blip>
          <a:srcRect r="2405" b="9240"/>
          <a:stretch/>
        </p:blipFill>
        <p:spPr>
          <a:xfrm>
            <a:off x="4985948" y="7872783"/>
            <a:ext cx="1598612" cy="1526829"/>
          </a:xfrm>
          <a:prstGeom prst="roundRect">
            <a:avLst>
              <a:gd name="adj" fmla="val 8594"/>
            </a:avLst>
          </a:prstGeom>
          <a:solidFill>
            <a:srgbClr val="FFFFFF">
              <a:shade val="85000"/>
            </a:srgbClr>
          </a:solidFill>
          <a:ln w="28575">
            <a:solidFill>
              <a:srgbClr val="807E80"/>
            </a:solidFill>
          </a:ln>
          <a:effectLst/>
        </p:spPr>
      </p:pic>
    </p:spTree>
    <p:extLst>
      <p:ext uri="{BB962C8B-B14F-4D97-AF65-F5344CB8AC3E}">
        <p14:creationId xmlns:p14="http://schemas.microsoft.com/office/powerpoint/2010/main" val="98997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3DEA5-DED4-AC6C-C15D-8303BDAB3125}"/>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4087E77-038A-1F41-10E3-5F40BB07D4A5}"/>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4" name="Picture 3">
            <a:extLst>
              <a:ext uri="{FF2B5EF4-FFF2-40B4-BE49-F238E27FC236}">
                <a16:creationId xmlns:a16="http://schemas.microsoft.com/office/drawing/2014/main" id="{3CD8D2EC-CCD2-2BB4-3BD6-9A2326711E66}"/>
              </a:ext>
            </a:extLst>
          </p:cNvPr>
          <p:cNvPicPr>
            <a:picLocks noChangeAspect="1"/>
          </p:cNvPicPr>
          <p:nvPr/>
        </p:nvPicPr>
        <p:blipFill rotWithShape="1">
          <a:blip r:embed="rId2"/>
          <a:srcRect l="3114" t="13379" r="3460" b="3635"/>
          <a:stretch/>
        </p:blipFill>
        <p:spPr>
          <a:xfrm>
            <a:off x="0" y="-213360"/>
            <a:ext cx="6858000" cy="1332562"/>
          </a:xfrm>
          <a:prstGeom prst="rect">
            <a:avLst/>
          </a:prstGeom>
        </p:spPr>
      </p:pic>
      <p:sp>
        <p:nvSpPr>
          <p:cNvPr id="5" name="Rounded Rectangle 87">
            <a:extLst>
              <a:ext uri="{FF2B5EF4-FFF2-40B4-BE49-F238E27FC236}">
                <a16:creationId xmlns:a16="http://schemas.microsoft.com/office/drawing/2014/main" id="{FF4A716A-51FF-37FB-E2C7-E997A87C7513}"/>
              </a:ext>
            </a:extLst>
          </p:cNvPr>
          <p:cNvSpPr/>
          <p:nvPr/>
        </p:nvSpPr>
        <p:spPr>
          <a:xfrm>
            <a:off x="183619" y="1226273"/>
            <a:ext cx="6490761" cy="296796"/>
          </a:xfrm>
          <a:prstGeom prst="roundRect">
            <a:avLst>
              <a:gd name="adj" fmla="val 4891"/>
            </a:avLst>
          </a:prstGeom>
          <a:noFill/>
          <a:ln w="28575">
            <a:solidFill>
              <a:srgbClr val="807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A64C3ACD-2F62-8ABA-0196-6A436FFAD377}"/>
              </a:ext>
            </a:extLst>
          </p:cNvPr>
          <p:cNvSpPr txBox="1"/>
          <p:nvPr/>
        </p:nvSpPr>
        <p:spPr>
          <a:xfrm>
            <a:off x="213709" y="1247713"/>
            <a:ext cx="6490761" cy="253916"/>
          </a:xfrm>
          <a:prstGeom prst="rect">
            <a:avLst/>
          </a:prstGeom>
          <a:noFill/>
        </p:spPr>
        <p:txBody>
          <a:bodyPr wrap="square" rtlCol="0">
            <a:spAutoFit/>
          </a:bodyPr>
          <a:lstStyle/>
          <a:p>
            <a:pPr marL="0" marR="0" lvl="0" indent="0" algn="ctr" rtl="0">
              <a:spcBef>
                <a:spcPts val="0"/>
              </a:spcBef>
              <a:spcAft>
                <a:spcPts val="0"/>
              </a:spcAft>
              <a:buNone/>
            </a:pPr>
            <a:r>
              <a:rPr lang="en-GB" sz="1050" dirty="0">
                <a:solidFill>
                  <a:srgbClr val="002060"/>
                </a:solidFill>
                <a:latin typeface="Arial Rounded MT Bold" panose="020F0704030504030204" pitchFamily="34" charset="0"/>
              </a:rPr>
              <a:t>Evaluating sampling  </a:t>
            </a:r>
          </a:p>
        </p:txBody>
      </p:sp>
      <p:sp>
        <p:nvSpPr>
          <p:cNvPr id="13" name="Google Shape;41;p2">
            <a:extLst>
              <a:ext uri="{FF2B5EF4-FFF2-40B4-BE49-F238E27FC236}">
                <a16:creationId xmlns:a16="http://schemas.microsoft.com/office/drawing/2014/main" id="{634D8D9A-A3CD-014F-D37D-4ABCF5A56BC9}"/>
              </a:ext>
            </a:extLst>
          </p:cNvPr>
          <p:cNvSpPr/>
          <p:nvPr/>
        </p:nvSpPr>
        <p:spPr>
          <a:xfrm>
            <a:off x="214598" y="1648251"/>
            <a:ext cx="6489872" cy="803292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1. Which method do you think most accurately measures biodiversity? </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Explain your idea.</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L="304800" marR="0" lvl="0" indent="-228600" algn="l" rtl="0">
              <a:lnSpc>
                <a:spcPct val="100000"/>
              </a:lnSpc>
              <a:spcBef>
                <a:spcPts val="0"/>
              </a:spcBef>
              <a:spcAft>
                <a:spcPts val="0"/>
              </a:spcAft>
              <a:buClr>
                <a:srgbClr val="002060"/>
              </a:buClr>
              <a:buSzPts val="1200"/>
              <a:buFont typeface="+mj-lt"/>
              <a:buAutoNum type="arabicPeriod"/>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2. Which method do you think least accurately measures biodiversity? </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Explain your idea.</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3. How does the quadrat being divided into smaller squares help with counting species?</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4. The transect method is an example of systematic sampling, whereas the hula hoop is an example of random sampling. Give an advantage for both random and systematic sampling.</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Random  _____________________________________________________</a:t>
            </a:r>
            <a:r>
              <a:rPr lang="en-US"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Systematic ___________________________________________________</a:t>
            </a:r>
            <a:r>
              <a:rPr lang="en-US"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a:t>
            </a:r>
          </a:p>
          <a:p>
            <a:pPr marR="0" lvl="0" algn="l" rtl="0">
              <a:lnSpc>
                <a:spcPct val="100000"/>
              </a:lnSpc>
              <a:spcBef>
                <a:spcPts val="0"/>
              </a:spcBef>
              <a:spcAft>
                <a:spcPts val="0"/>
              </a:spcAft>
              <a:buClr>
                <a:srgbClr val="002060"/>
              </a:buClr>
              <a:buSzPts val="1200"/>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5. What safety considerations must you think about when sampling.</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a:t>
            </a:r>
            <a:endParaRPr sz="1200" dirty="0">
              <a:solidFill>
                <a:srgbClr val="002060"/>
              </a:solidFill>
              <a:latin typeface="Arial Rounded MT Bold" panose="020F0704030504030204" pitchFamily="34" charset="0"/>
            </a:endParaRPr>
          </a:p>
          <a:p>
            <a:pPr marL="304800" marR="0" lvl="0" indent="-228600" algn="l" rtl="0">
              <a:lnSpc>
                <a:spcPct val="100000"/>
              </a:lnSpc>
              <a:spcBef>
                <a:spcPts val="0"/>
              </a:spcBef>
              <a:spcAft>
                <a:spcPts val="0"/>
              </a:spcAft>
              <a:buClr>
                <a:srgbClr val="002060"/>
              </a:buClr>
              <a:buSzPts val="1200"/>
              <a:buFont typeface="+mj-lt"/>
              <a:buAutoNum type="arabicPeriod"/>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6. Explain why it would be challenging to use these methods to sample plant species in ponds or lakes.</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a:t>
            </a:r>
          </a:p>
          <a:p>
            <a:pPr marR="0" lvl="0" algn="l" rtl="0">
              <a:lnSpc>
                <a:spcPct val="100000"/>
              </a:lnSpc>
              <a:spcBef>
                <a:spcPts val="0"/>
              </a:spcBef>
              <a:spcAft>
                <a:spcPts val="0"/>
              </a:spcAft>
              <a:buClr>
                <a:srgbClr val="002060"/>
              </a:buClr>
              <a:buSzPts val="1200"/>
            </a:pPr>
            <a:endParaRPr lang="en-US" sz="1200" dirty="0">
              <a:solidFill>
                <a:srgbClr val="002060"/>
              </a:solidFill>
              <a:latin typeface="Arial Rounded MT Bold" panose="020F0704030504030204" pitchFamily="34" charset="0"/>
              <a:sym typeface="Arial Rounded"/>
            </a:endParaRPr>
          </a:p>
          <a:p>
            <a:pPr rtl="0">
              <a:spcBef>
                <a:spcPts val="0"/>
              </a:spcBef>
              <a:spcAft>
                <a:spcPts val="0"/>
              </a:spcAft>
            </a:pPr>
            <a:r>
              <a:rPr lang="en-US" sz="1200" dirty="0">
                <a:solidFill>
                  <a:srgbClr val="002060"/>
                </a:solidFill>
                <a:latin typeface="Arial Rounded MT Bold" panose="020F0704030504030204" pitchFamily="34" charset="0"/>
                <a:sym typeface="Arial Rounded"/>
              </a:rPr>
              <a:t>7. Challenge question: </a:t>
            </a:r>
            <a:r>
              <a:rPr lang="en-GB" sz="1200" dirty="0">
                <a:solidFill>
                  <a:srgbClr val="002060"/>
                </a:solidFill>
                <a:latin typeface="Arial Rounded MT Bold" panose="020F0704030504030204" pitchFamily="34" charset="0"/>
                <a:sym typeface="Arial Rounded"/>
              </a:rPr>
              <a:t>C</a:t>
            </a:r>
            <a:r>
              <a:rPr lang="en-GB" sz="1200" b="0" i="0" u="none" strike="noStrike" dirty="0">
                <a:solidFill>
                  <a:srgbClr val="002060"/>
                </a:solidFill>
                <a:effectLst/>
                <a:latin typeface="Arial Rounded MT Bold" panose="020F0704030504030204" pitchFamily="34" charset="0"/>
              </a:rPr>
              <a:t>an you calculate the total number of each species you sampled in the area you sampled? Do you think this is representative of the actual number and why? ______________________________________________________________________________________________________________________________________________________________________________________________________________________________________________________</a:t>
            </a:r>
            <a:endParaRPr sz="1200" dirty="0">
              <a:solidFill>
                <a:srgbClr val="002060"/>
              </a:solidFill>
              <a:latin typeface="Arial Rounded MT Bold" panose="020F0704030504030204" pitchFamily="34" charset="0"/>
            </a:endParaRPr>
          </a:p>
          <a:p>
            <a:pPr marL="228600" marR="0" lvl="0" indent="-152400" algn="l" rtl="0">
              <a:lnSpc>
                <a:spcPct val="100000"/>
              </a:lnSpc>
              <a:spcBef>
                <a:spcPts val="0"/>
              </a:spcBef>
              <a:spcAft>
                <a:spcPts val="0"/>
              </a:spcAft>
              <a:buClr>
                <a:srgbClr val="000000"/>
              </a:buClr>
              <a:buSzPts val="1200"/>
              <a:buFont typeface="Arial"/>
              <a:buNone/>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p:txBody>
      </p:sp>
      <p:sp>
        <p:nvSpPr>
          <p:cNvPr id="14" name="Rounded Rectangle 87">
            <a:extLst>
              <a:ext uri="{FF2B5EF4-FFF2-40B4-BE49-F238E27FC236}">
                <a16:creationId xmlns:a16="http://schemas.microsoft.com/office/drawing/2014/main" id="{FBFD17F3-C6F4-110C-97D1-E50E0DD8CEF9}"/>
              </a:ext>
            </a:extLst>
          </p:cNvPr>
          <p:cNvSpPr/>
          <p:nvPr/>
        </p:nvSpPr>
        <p:spPr>
          <a:xfrm>
            <a:off x="182730" y="1630140"/>
            <a:ext cx="6490761" cy="7844060"/>
          </a:xfrm>
          <a:prstGeom prst="roundRect">
            <a:avLst>
              <a:gd name="adj" fmla="val 4891"/>
            </a:avLst>
          </a:prstGeom>
          <a:noFill/>
          <a:ln w="28575">
            <a:solidFill>
              <a:srgbClr val="807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17" name="TextBox 16">
            <a:extLst>
              <a:ext uri="{FF2B5EF4-FFF2-40B4-BE49-F238E27FC236}">
                <a16:creationId xmlns:a16="http://schemas.microsoft.com/office/drawing/2014/main" id="{CB2ADA03-1121-A8D2-88E4-62AA25CBE27D}"/>
              </a:ext>
            </a:extLst>
          </p:cNvPr>
          <p:cNvSpPr txBox="1"/>
          <p:nvPr/>
        </p:nvSpPr>
        <p:spPr>
          <a:xfrm>
            <a:off x="4440396" y="649734"/>
            <a:ext cx="1305618" cy="215444"/>
          </a:xfrm>
          <a:prstGeom prst="rect">
            <a:avLst/>
          </a:prstGeom>
          <a:noFill/>
          <a:effectLst/>
        </p:spPr>
        <p:txBody>
          <a:bodyPr wrap="square" rtlCol="0">
            <a:spAutoFit/>
          </a:bodyPr>
          <a:lstStyle/>
          <a:p>
            <a:r>
              <a:rPr lang="en-US" sz="800" dirty="0">
                <a:solidFill>
                  <a:schemeClr val="bg1"/>
                </a:solidFill>
                <a:latin typeface="Arial Rounded MT Bold" panose="020F0704030504030204" pitchFamily="34" charset="77"/>
              </a:rPr>
              <a:t>KS3-20-06</a:t>
            </a:r>
          </a:p>
        </p:txBody>
      </p:sp>
      <p:sp>
        <p:nvSpPr>
          <p:cNvPr id="18" name="TextBox 17">
            <a:extLst>
              <a:ext uri="{FF2B5EF4-FFF2-40B4-BE49-F238E27FC236}">
                <a16:creationId xmlns:a16="http://schemas.microsoft.com/office/drawing/2014/main" id="{163CA864-21BE-F1AE-A3FE-380B9A13134D}"/>
              </a:ext>
            </a:extLst>
          </p:cNvPr>
          <p:cNvSpPr txBox="1"/>
          <p:nvPr/>
        </p:nvSpPr>
        <p:spPr>
          <a:xfrm>
            <a:off x="1035902" y="67965"/>
            <a:ext cx="5637589"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Explain the importance of maintaining biodiversity  </a:t>
            </a:r>
          </a:p>
        </p:txBody>
      </p:sp>
    </p:spTree>
    <p:extLst>
      <p:ext uri="{BB962C8B-B14F-4D97-AF65-F5344CB8AC3E}">
        <p14:creationId xmlns:p14="http://schemas.microsoft.com/office/powerpoint/2010/main" val="406581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2B98AB-228A-A620-EBD5-0599D3D72FEA}"/>
              </a:ext>
            </a:extLst>
          </p:cNvPr>
          <p:cNvSpPr/>
          <p:nvPr/>
        </p:nvSpPr>
        <p:spPr>
          <a:xfrm>
            <a:off x="-1" y="9619898"/>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24F24E2-07EC-77A1-9ACB-242B9668AC1D}"/>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4" name="Picture 3">
            <a:extLst>
              <a:ext uri="{FF2B5EF4-FFF2-40B4-BE49-F238E27FC236}">
                <a16:creationId xmlns:a16="http://schemas.microsoft.com/office/drawing/2014/main" id="{3C28DD55-2676-5BD5-BAFC-64B33F4BFC11}"/>
              </a:ext>
            </a:extLst>
          </p:cNvPr>
          <p:cNvPicPr>
            <a:picLocks noChangeAspect="1"/>
          </p:cNvPicPr>
          <p:nvPr/>
        </p:nvPicPr>
        <p:blipFill rotWithShape="1">
          <a:blip r:embed="rId2"/>
          <a:srcRect l="3114" t="13379" r="3460" b="3635"/>
          <a:stretch/>
        </p:blipFill>
        <p:spPr>
          <a:xfrm>
            <a:off x="0" y="-213360"/>
            <a:ext cx="6858000" cy="1332562"/>
          </a:xfrm>
          <a:prstGeom prst="rect">
            <a:avLst/>
          </a:prstGeom>
        </p:spPr>
      </p:pic>
      <p:sp>
        <p:nvSpPr>
          <p:cNvPr id="5" name="Rounded Rectangle 87">
            <a:extLst>
              <a:ext uri="{FF2B5EF4-FFF2-40B4-BE49-F238E27FC236}">
                <a16:creationId xmlns:a16="http://schemas.microsoft.com/office/drawing/2014/main" id="{DE7B51AA-089D-2745-44FA-884211E45C54}"/>
              </a:ext>
            </a:extLst>
          </p:cNvPr>
          <p:cNvSpPr/>
          <p:nvPr/>
        </p:nvSpPr>
        <p:spPr>
          <a:xfrm>
            <a:off x="183619" y="1226273"/>
            <a:ext cx="6490761" cy="296796"/>
          </a:xfrm>
          <a:prstGeom prst="roundRect">
            <a:avLst>
              <a:gd name="adj" fmla="val 4891"/>
            </a:avLst>
          </a:prstGeom>
          <a:noFill/>
          <a:ln w="28575">
            <a:solidFill>
              <a:srgbClr val="807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6" name="TextBox 5">
            <a:extLst>
              <a:ext uri="{FF2B5EF4-FFF2-40B4-BE49-F238E27FC236}">
                <a16:creationId xmlns:a16="http://schemas.microsoft.com/office/drawing/2014/main" id="{EF4FE7C9-7A50-4737-4AA9-EBBDEE8A2AF2}"/>
              </a:ext>
            </a:extLst>
          </p:cNvPr>
          <p:cNvSpPr txBox="1"/>
          <p:nvPr/>
        </p:nvSpPr>
        <p:spPr>
          <a:xfrm>
            <a:off x="213709" y="1247713"/>
            <a:ext cx="6490761" cy="253916"/>
          </a:xfrm>
          <a:prstGeom prst="rect">
            <a:avLst/>
          </a:prstGeom>
          <a:noFill/>
        </p:spPr>
        <p:txBody>
          <a:bodyPr wrap="square" rtlCol="0">
            <a:spAutoFit/>
          </a:bodyPr>
          <a:lstStyle/>
          <a:p>
            <a:pPr marL="0" marR="0" lvl="0" indent="0" algn="ctr" rtl="0">
              <a:spcBef>
                <a:spcPts val="0"/>
              </a:spcBef>
              <a:spcAft>
                <a:spcPts val="0"/>
              </a:spcAft>
              <a:buNone/>
            </a:pPr>
            <a:r>
              <a:rPr lang="en-GB" sz="1050" dirty="0">
                <a:solidFill>
                  <a:srgbClr val="002060"/>
                </a:solidFill>
                <a:latin typeface="Arial Rounded MT Bold" panose="020F0704030504030204" pitchFamily="34" charset="0"/>
              </a:rPr>
              <a:t>Evaluating sampling  </a:t>
            </a:r>
          </a:p>
        </p:txBody>
      </p:sp>
      <p:sp>
        <p:nvSpPr>
          <p:cNvPr id="9" name="Google Shape;41;p2">
            <a:extLst>
              <a:ext uri="{FF2B5EF4-FFF2-40B4-BE49-F238E27FC236}">
                <a16:creationId xmlns:a16="http://schemas.microsoft.com/office/drawing/2014/main" id="{1203DA74-4589-9B05-9018-9AD6E0675DF9}"/>
              </a:ext>
            </a:extLst>
          </p:cNvPr>
          <p:cNvSpPr/>
          <p:nvPr/>
        </p:nvSpPr>
        <p:spPr>
          <a:xfrm>
            <a:off x="214598" y="1648251"/>
            <a:ext cx="6489872" cy="803292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1. Which method do you think most accurately measures biodiversity? </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Explain your idea.</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L="304800" marR="0" lvl="0" indent="-228600" algn="l" rtl="0">
              <a:lnSpc>
                <a:spcPct val="100000"/>
              </a:lnSpc>
              <a:spcBef>
                <a:spcPts val="0"/>
              </a:spcBef>
              <a:spcAft>
                <a:spcPts val="0"/>
              </a:spcAft>
              <a:buClr>
                <a:srgbClr val="002060"/>
              </a:buClr>
              <a:buSzPts val="1200"/>
              <a:buFont typeface="+mj-lt"/>
              <a:buAutoNum type="arabicPeriod"/>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2. Which method do you think least accurately measures biodiversity? </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Explain your idea.</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3. How does the quadrat being divided into smaller squares help with counting species?</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4. The transect method is an example of systematic sampling, whereas the hula hoop is an example of random sampling. Give an advantage for both random and systematic sampling.</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Random  _____________________________________________________</a:t>
            </a:r>
            <a:r>
              <a:rPr lang="en-US"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Systematic ___________________________________________________</a:t>
            </a:r>
            <a:r>
              <a:rPr lang="en-US" sz="1200"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a:t>
            </a:r>
          </a:p>
          <a:p>
            <a:pPr marR="0" lvl="0" algn="l" rtl="0">
              <a:lnSpc>
                <a:spcPct val="100000"/>
              </a:lnSpc>
              <a:spcBef>
                <a:spcPts val="0"/>
              </a:spcBef>
              <a:spcAft>
                <a:spcPts val="0"/>
              </a:spcAft>
              <a:buClr>
                <a:srgbClr val="002060"/>
              </a:buClr>
              <a:buSzPts val="1200"/>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5. What safety considerations must you think about when sampling.</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a:t>
            </a:r>
            <a:endParaRPr sz="1200" dirty="0">
              <a:solidFill>
                <a:srgbClr val="002060"/>
              </a:solidFill>
              <a:latin typeface="Arial Rounded MT Bold" panose="020F0704030504030204" pitchFamily="34" charset="0"/>
            </a:endParaRPr>
          </a:p>
          <a:p>
            <a:pPr marL="304800" marR="0" lvl="0" indent="-228600" algn="l" rtl="0">
              <a:lnSpc>
                <a:spcPct val="100000"/>
              </a:lnSpc>
              <a:spcBef>
                <a:spcPts val="0"/>
              </a:spcBef>
              <a:spcAft>
                <a:spcPts val="0"/>
              </a:spcAft>
              <a:buClr>
                <a:srgbClr val="002060"/>
              </a:buClr>
              <a:buSzPts val="1200"/>
              <a:buFont typeface="+mj-lt"/>
              <a:buAutoNum type="arabicPeriod"/>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a:p>
            <a:pPr marR="0" lvl="0" algn="l" rtl="0">
              <a:lnSpc>
                <a:spcPct val="100000"/>
              </a:lnSpc>
              <a:spcBef>
                <a:spcPts val="0"/>
              </a:spcBef>
              <a:spcAft>
                <a:spcPts val="0"/>
              </a:spcAft>
              <a:buClr>
                <a:srgbClr val="002060"/>
              </a:buClr>
              <a:buSzPts val="1200"/>
            </a:pPr>
            <a:r>
              <a:rPr lang="en-US" sz="1200" i="0" u="none" strike="noStrike" cap="none" dirty="0">
                <a:solidFill>
                  <a:srgbClr val="002060"/>
                </a:solidFill>
                <a:latin typeface="Arial Rounded MT Bold" panose="020F0704030504030204" pitchFamily="34" charset="0"/>
                <a:ea typeface="Arial Rounded"/>
                <a:cs typeface="Arial Rounded"/>
                <a:sym typeface="Arial Rounded"/>
              </a:rPr>
              <a:t>6. Explain why it would be challenging to use these methods to sample plant species in ponds or lakes.</a:t>
            </a:r>
            <a:br>
              <a:rPr lang="en-US" sz="1200" i="0" u="none" strike="noStrike" cap="none" dirty="0">
                <a:solidFill>
                  <a:srgbClr val="002060"/>
                </a:solidFill>
                <a:latin typeface="Arial Rounded MT Bold" panose="020F0704030504030204" pitchFamily="34" charset="0"/>
                <a:ea typeface="Arial Rounded"/>
                <a:cs typeface="Arial Rounded"/>
                <a:sym typeface="Arial Rounded"/>
              </a:rPr>
            </a:br>
            <a:r>
              <a:rPr lang="en-US" sz="1200" i="0" u="none" strike="noStrike" cap="none" dirty="0">
                <a:solidFill>
                  <a:srgbClr val="002060"/>
                </a:solidFill>
                <a:latin typeface="Arial Rounded MT Bold" panose="020F0704030504030204" pitchFamily="34" charset="0"/>
                <a:ea typeface="Arial Rounded"/>
                <a:cs typeface="Arial Rounded"/>
                <a:sym typeface="Arial Rounded"/>
              </a:rPr>
              <a:t>______________________________________________________________________________________________________________________________________________________________________________________________________________________________________________________</a:t>
            </a:r>
          </a:p>
          <a:p>
            <a:pPr marR="0" lvl="0" algn="l" rtl="0">
              <a:lnSpc>
                <a:spcPct val="100000"/>
              </a:lnSpc>
              <a:spcBef>
                <a:spcPts val="0"/>
              </a:spcBef>
              <a:spcAft>
                <a:spcPts val="0"/>
              </a:spcAft>
              <a:buClr>
                <a:srgbClr val="002060"/>
              </a:buClr>
              <a:buSzPts val="1200"/>
            </a:pPr>
            <a:endParaRPr lang="en-US" sz="1200" dirty="0">
              <a:solidFill>
                <a:srgbClr val="002060"/>
              </a:solidFill>
              <a:latin typeface="Arial Rounded MT Bold" panose="020F0704030504030204" pitchFamily="34" charset="0"/>
              <a:sym typeface="Arial Rounded"/>
            </a:endParaRPr>
          </a:p>
          <a:p>
            <a:pPr rtl="0">
              <a:spcBef>
                <a:spcPts val="0"/>
              </a:spcBef>
              <a:spcAft>
                <a:spcPts val="0"/>
              </a:spcAft>
            </a:pPr>
            <a:r>
              <a:rPr lang="en-US" sz="1200" dirty="0">
                <a:solidFill>
                  <a:srgbClr val="002060"/>
                </a:solidFill>
                <a:latin typeface="Arial Rounded MT Bold" panose="020F0704030504030204" pitchFamily="34" charset="0"/>
                <a:sym typeface="Arial Rounded"/>
              </a:rPr>
              <a:t>7. Challenge question: </a:t>
            </a:r>
            <a:r>
              <a:rPr lang="en-GB" sz="1200" dirty="0">
                <a:solidFill>
                  <a:srgbClr val="002060"/>
                </a:solidFill>
                <a:latin typeface="Arial Rounded MT Bold" panose="020F0704030504030204" pitchFamily="34" charset="0"/>
                <a:sym typeface="Arial Rounded"/>
              </a:rPr>
              <a:t>C</a:t>
            </a:r>
            <a:r>
              <a:rPr lang="en-GB" sz="1200" b="0" i="0" u="none" strike="noStrike" dirty="0">
                <a:solidFill>
                  <a:srgbClr val="002060"/>
                </a:solidFill>
                <a:effectLst/>
                <a:latin typeface="Arial Rounded MT Bold" panose="020F0704030504030204" pitchFamily="34" charset="0"/>
              </a:rPr>
              <a:t>an you calculate the total number of each species you sampled in the area you sampled? Do you think this is representative of the actual number and why? ______________________________________________________________________________________________________________________________________________________________________________________________________________________________________________________</a:t>
            </a:r>
            <a:endParaRPr sz="1200" dirty="0">
              <a:solidFill>
                <a:srgbClr val="002060"/>
              </a:solidFill>
              <a:latin typeface="Arial Rounded MT Bold" panose="020F0704030504030204" pitchFamily="34" charset="0"/>
            </a:endParaRPr>
          </a:p>
          <a:p>
            <a:pPr marL="228600" marR="0" lvl="0" indent="-152400" algn="l" rtl="0">
              <a:lnSpc>
                <a:spcPct val="100000"/>
              </a:lnSpc>
              <a:spcBef>
                <a:spcPts val="0"/>
              </a:spcBef>
              <a:spcAft>
                <a:spcPts val="0"/>
              </a:spcAft>
              <a:buClr>
                <a:srgbClr val="000000"/>
              </a:buClr>
              <a:buSzPts val="1200"/>
              <a:buFont typeface="Arial"/>
              <a:buNone/>
            </a:pPr>
            <a:endParaRPr sz="1200" i="0" u="none" strike="noStrike" cap="none" dirty="0">
              <a:solidFill>
                <a:srgbClr val="002060"/>
              </a:solidFill>
              <a:latin typeface="Arial Rounded MT Bold" panose="020F0704030504030204" pitchFamily="34" charset="0"/>
              <a:ea typeface="Arial Rounded"/>
              <a:cs typeface="Arial Rounded"/>
              <a:sym typeface="Arial Rounded"/>
            </a:endParaRPr>
          </a:p>
        </p:txBody>
      </p:sp>
      <p:sp>
        <p:nvSpPr>
          <p:cNvPr id="10" name="Rounded Rectangle 87">
            <a:extLst>
              <a:ext uri="{FF2B5EF4-FFF2-40B4-BE49-F238E27FC236}">
                <a16:creationId xmlns:a16="http://schemas.microsoft.com/office/drawing/2014/main" id="{58B2572B-A704-779B-BF44-54FB1D788FD3}"/>
              </a:ext>
            </a:extLst>
          </p:cNvPr>
          <p:cNvSpPr/>
          <p:nvPr/>
        </p:nvSpPr>
        <p:spPr>
          <a:xfrm>
            <a:off x="182730" y="1630140"/>
            <a:ext cx="6490761" cy="7844060"/>
          </a:xfrm>
          <a:prstGeom prst="roundRect">
            <a:avLst>
              <a:gd name="adj" fmla="val 4891"/>
            </a:avLst>
          </a:prstGeom>
          <a:noFill/>
          <a:ln w="28575">
            <a:solidFill>
              <a:srgbClr val="807E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CCCC"/>
              </a:solidFill>
              <a:latin typeface="Arial Rounded MT Bold" panose="020F0704030504030204" pitchFamily="34" charset="77"/>
            </a:endParaRPr>
          </a:p>
        </p:txBody>
      </p:sp>
      <p:sp>
        <p:nvSpPr>
          <p:cNvPr id="12" name="TextBox 11">
            <a:extLst>
              <a:ext uri="{FF2B5EF4-FFF2-40B4-BE49-F238E27FC236}">
                <a16:creationId xmlns:a16="http://schemas.microsoft.com/office/drawing/2014/main" id="{4A6AEAF8-218E-D8E2-987D-DE19B494B1BD}"/>
              </a:ext>
            </a:extLst>
          </p:cNvPr>
          <p:cNvSpPr txBox="1"/>
          <p:nvPr/>
        </p:nvSpPr>
        <p:spPr>
          <a:xfrm>
            <a:off x="213264" y="2012567"/>
            <a:ext cx="6429692" cy="461665"/>
          </a:xfrm>
          <a:prstGeom prst="rect">
            <a:avLst/>
          </a:prstGeom>
          <a:noFill/>
        </p:spPr>
        <p:txBody>
          <a:bodyPr wrap="square">
            <a:spAutoFit/>
          </a:bodyPr>
          <a:lstStyle/>
          <a:p>
            <a:pPr marR="0" lvl="0" algn="l" rtl="0">
              <a:lnSpc>
                <a:spcPct val="100000"/>
              </a:lnSpc>
              <a:spcBef>
                <a:spcPts val="0"/>
              </a:spcBef>
              <a:spcAft>
                <a:spcPts val="0"/>
              </a:spcAft>
              <a:buClr>
                <a:srgbClr val="000000"/>
              </a:buClr>
              <a:buSzPts val="1200"/>
            </a:pPr>
            <a:r>
              <a:rPr lang="en-GB" sz="1200" dirty="0">
                <a:solidFill>
                  <a:srgbClr val="FF0000"/>
                </a:solidFill>
                <a:latin typeface="Arial Rounded MT Bold" panose="020F0704030504030204" pitchFamily="34" charset="0"/>
                <a:ea typeface="Arial Rounded"/>
                <a:cs typeface="Arial Rounded"/>
                <a:sym typeface="Arial Rounded"/>
              </a:rPr>
              <a:t>Method B is most accurate because it </a:t>
            </a:r>
            <a:r>
              <a:rPr lang="en-GB" sz="1200" u="sng" dirty="0">
                <a:solidFill>
                  <a:srgbClr val="FF0000"/>
                </a:solidFill>
                <a:latin typeface="Arial Rounded MT Bold" panose="020F0704030504030204" pitchFamily="34" charset="0"/>
                <a:ea typeface="Arial Rounded"/>
                <a:cs typeface="Arial Rounded"/>
                <a:sym typeface="Arial Rounded"/>
              </a:rPr>
              <a:t>randomly</a:t>
            </a:r>
            <a:r>
              <a:rPr lang="en-GB" sz="1200" dirty="0">
                <a:solidFill>
                  <a:srgbClr val="FF0000"/>
                </a:solidFill>
                <a:latin typeface="Arial Rounded MT Bold" panose="020F0704030504030204" pitchFamily="34" charset="0"/>
                <a:ea typeface="Arial Rounded"/>
                <a:cs typeface="Arial Rounded"/>
                <a:sym typeface="Arial Rounded"/>
              </a:rPr>
              <a:t> samples across the whole area. You must repeat the quadrat enough times to get a </a:t>
            </a:r>
            <a:r>
              <a:rPr lang="en-GB" sz="1200" u="sng" dirty="0">
                <a:solidFill>
                  <a:srgbClr val="FF0000"/>
                </a:solidFill>
                <a:latin typeface="Arial Rounded MT Bold" panose="020F0704030504030204" pitchFamily="34" charset="0"/>
                <a:ea typeface="Arial Rounded"/>
                <a:cs typeface="Arial Rounded"/>
                <a:sym typeface="Arial Rounded"/>
              </a:rPr>
              <a:t>representative sample.</a:t>
            </a:r>
          </a:p>
        </p:txBody>
      </p:sp>
      <p:sp>
        <p:nvSpPr>
          <p:cNvPr id="14" name="TextBox 13">
            <a:extLst>
              <a:ext uri="{FF2B5EF4-FFF2-40B4-BE49-F238E27FC236}">
                <a16:creationId xmlns:a16="http://schemas.microsoft.com/office/drawing/2014/main" id="{30F0F449-E1B3-501A-BB47-8114D3A96D77}"/>
              </a:ext>
            </a:extLst>
          </p:cNvPr>
          <p:cNvSpPr txBox="1"/>
          <p:nvPr/>
        </p:nvSpPr>
        <p:spPr>
          <a:xfrm>
            <a:off x="182730" y="2904243"/>
            <a:ext cx="6521740" cy="461665"/>
          </a:xfrm>
          <a:prstGeom prst="rect">
            <a:avLst/>
          </a:prstGeom>
          <a:noFill/>
        </p:spPr>
        <p:txBody>
          <a:bodyPr wrap="square">
            <a:spAutoFit/>
          </a:bodyPr>
          <a:lstStyle/>
          <a:p>
            <a:r>
              <a:rPr lang="en-US" sz="1200" dirty="0">
                <a:solidFill>
                  <a:srgbClr val="FF0000"/>
                </a:solidFill>
                <a:latin typeface="Arial Rounded MT Bold" panose="020F0704030504030204" pitchFamily="34" charset="0"/>
                <a:ea typeface="Arial Rounded"/>
                <a:cs typeface="Arial Rounded"/>
                <a:sym typeface="Arial Rounded"/>
              </a:rPr>
              <a:t>Method C, the hula hoop because it is open to bias (you choose where to throw the quadrat- it is not random). </a:t>
            </a:r>
            <a:endParaRPr lang="en-GB" sz="1200" dirty="0">
              <a:solidFill>
                <a:srgbClr val="FF0000"/>
              </a:solidFill>
              <a:latin typeface="Arial Rounded MT Bold" panose="020F0704030504030204" pitchFamily="34" charset="0"/>
            </a:endParaRPr>
          </a:p>
        </p:txBody>
      </p:sp>
      <p:sp>
        <p:nvSpPr>
          <p:cNvPr id="16" name="TextBox 15">
            <a:extLst>
              <a:ext uri="{FF2B5EF4-FFF2-40B4-BE49-F238E27FC236}">
                <a16:creationId xmlns:a16="http://schemas.microsoft.com/office/drawing/2014/main" id="{ED9547E6-9627-EF99-ABDF-D7D581278FF7}"/>
              </a:ext>
            </a:extLst>
          </p:cNvPr>
          <p:cNvSpPr txBox="1"/>
          <p:nvPr/>
        </p:nvSpPr>
        <p:spPr>
          <a:xfrm>
            <a:off x="182729" y="3809014"/>
            <a:ext cx="6490761" cy="646331"/>
          </a:xfrm>
          <a:prstGeom prst="rect">
            <a:avLst/>
          </a:prstGeom>
          <a:noFill/>
        </p:spPr>
        <p:txBody>
          <a:bodyPr wrap="square">
            <a:spAutoFit/>
          </a:bodyPr>
          <a:lstStyle/>
          <a:p>
            <a:pPr marR="0" lvl="0" algn="l" rtl="0">
              <a:lnSpc>
                <a:spcPct val="100000"/>
              </a:lnSpc>
              <a:spcBef>
                <a:spcPts val="0"/>
              </a:spcBef>
              <a:spcAft>
                <a:spcPts val="0"/>
              </a:spcAft>
              <a:buClr>
                <a:srgbClr val="000000"/>
              </a:buClr>
              <a:buSzPts val="1200"/>
            </a:pPr>
            <a:r>
              <a:rPr lang="en-GB" sz="1200" dirty="0">
                <a:solidFill>
                  <a:srgbClr val="FF0000"/>
                </a:solidFill>
                <a:latin typeface="Arial Rounded MT Bold" panose="020F0704030504030204" pitchFamily="34" charset="0"/>
                <a:ea typeface="Arial Rounded"/>
                <a:cs typeface="Arial Rounded"/>
                <a:sym typeface="Arial Rounded"/>
              </a:rPr>
              <a:t>It means that you don’t need to count every single blade of grass (or other high population plant). Instead, you can just count the number in a small square and multiply by the number of small squares.</a:t>
            </a:r>
            <a:endParaRPr lang="en-GB" sz="1200" dirty="0">
              <a:solidFill>
                <a:srgbClr val="FF0000"/>
              </a:solidFill>
              <a:latin typeface="Arial Rounded MT Bold" panose="020F0704030504030204" pitchFamily="34" charset="0"/>
            </a:endParaRPr>
          </a:p>
        </p:txBody>
      </p:sp>
      <p:sp>
        <p:nvSpPr>
          <p:cNvPr id="18" name="TextBox 17">
            <a:extLst>
              <a:ext uri="{FF2B5EF4-FFF2-40B4-BE49-F238E27FC236}">
                <a16:creationId xmlns:a16="http://schemas.microsoft.com/office/drawing/2014/main" id="{66461804-CA84-D471-70E4-585F1BEFD863}"/>
              </a:ext>
            </a:extLst>
          </p:cNvPr>
          <p:cNvSpPr txBox="1"/>
          <p:nvPr/>
        </p:nvSpPr>
        <p:spPr>
          <a:xfrm>
            <a:off x="182729" y="5109818"/>
            <a:ext cx="6490760" cy="461665"/>
          </a:xfrm>
          <a:prstGeom prst="rect">
            <a:avLst/>
          </a:prstGeom>
          <a:noFill/>
        </p:spPr>
        <p:txBody>
          <a:bodyPr wrap="square">
            <a:spAutoFit/>
          </a:bodyPr>
          <a:lstStyle/>
          <a:p>
            <a:pPr marR="0" lvl="0" algn="l" rtl="0">
              <a:lnSpc>
                <a:spcPct val="100000"/>
              </a:lnSpc>
              <a:spcBef>
                <a:spcPts val="0"/>
              </a:spcBef>
              <a:spcAft>
                <a:spcPts val="0"/>
              </a:spcAft>
              <a:buClr>
                <a:srgbClr val="000000"/>
              </a:buClr>
              <a:buSzPts val="1200"/>
            </a:pPr>
            <a:r>
              <a:rPr lang="en-GB" sz="1200" dirty="0">
                <a:solidFill>
                  <a:srgbClr val="FF0000"/>
                </a:solidFill>
                <a:latin typeface="Arial Rounded MT Bold" panose="020F0704030504030204" pitchFamily="34" charset="0"/>
                <a:ea typeface="Arial Rounded"/>
                <a:cs typeface="Arial Rounded"/>
                <a:sym typeface="Arial Rounded"/>
              </a:rPr>
              <a:t>Not affected by bias, the whole area has the potential to be sampled, rare species might be missed.</a:t>
            </a:r>
          </a:p>
        </p:txBody>
      </p:sp>
      <p:sp>
        <p:nvSpPr>
          <p:cNvPr id="20" name="TextBox 19">
            <a:extLst>
              <a:ext uri="{FF2B5EF4-FFF2-40B4-BE49-F238E27FC236}">
                <a16:creationId xmlns:a16="http://schemas.microsoft.com/office/drawing/2014/main" id="{7AA78D01-7CF4-5257-0186-EE0814363569}"/>
              </a:ext>
            </a:extLst>
          </p:cNvPr>
          <p:cNvSpPr txBox="1"/>
          <p:nvPr/>
        </p:nvSpPr>
        <p:spPr>
          <a:xfrm>
            <a:off x="213263" y="5678554"/>
            <a:ext cx="6460225" cy="646331"/>
          </a:xfrm>
          <a:prstGeom prst="rect">
            <a:avLst/>
          </a:prstGeom>
          <a:noFill/>
        </p:spPr>
        <p:txBody>
          <a:bodyPr wrap="square">
            <a:spAutoFit/>
          </a:bodyPr>
          <a:lstStyle/>
          <a:p>
            <a:pPr marL="0" marR="0" lvl="0" indent="0" algn="l" rtl="0">
              <a:lnSpc>
                <a:spcPct val="100000"/>
              </a:lnSpc>
              <a:spcBef>
                <a:spcPts val="0"/>
              </a:spcBef>
              <a:spcAft>
                <a:spcPts val="0"/>
              </a:spcAft>
              <a:buNone/>
            </a:pPr>
            <a:r>
              <a:rPr lang="en-GB" sz="1200" dirty="0">
                <a:solidFill>
                  <a:srgbClr val="FF0000"/>
                </a:solidFill>
                <a:latin typeface="Arial Rounded MT Bold" panose="020F0704030504030204" pitchFamily="34" charset="0"/>
                <a:ea typeface="Arial Rounded"/>
                <a:cs typeface="Arial Rounded"/>
                <a:sym typeface="Arial Rounded"/>
              </a:rPr>
              <a:t>Not affected by bias but only one strip of the area will be sampled,  transect might not be representative of the whole area, good for looking at how things change across an area, </a:t>
            </a:r>
            <a:r>
              <a:rPr lang="en-GB" sz="1200" dirty="0" err="1">
                <a:solidFill>
                  <a:srgbClr val="FF0000"/>
                </a:solidFill>
                <a:latin typeface="Arial Rounded MT Bold" panose="020F0704030504030204" pitchFamily="34" charset="0"/>
                <a:ea typeface="Arial Rounded"/>
                <a:cs typeface="Arial Rounded"/>
                <a:sym typeface="Arial Rounded"/>
              </a:rPr>
              <a:t>e.g</a:t>
            </a:r>
            <a:r>
              <a:rPr lang="en-GB" sz="1200" dirty="0">
                <a:solidFill>
                  <a:srgbClr val="FF0000"/>
                </a:solidFill>
                <a:latin typeface="Arial Rounded MT Bold" panose="020F0704030504030204" pitchFamily="34" charset="0"/>
                <a:ea typeface="Arial Rounded"/>
                <a:cs typeface="Arial Rounded"/>
                <a:sym typeface="Arial Rounded"/>
              </a:rPr>
              <a:t> up a seashore.</a:t>
            </a:r>
          </a:p>
        </p:txBody>
      </p:sp>
      <p:sp>
        <p:nvSpPr>
          <p:cNvPr id="22" name="TextBox 21">
            <a:extLst>
              <a:ext uri="{FF2B5EF4-FFF2-40B4-BE49-F238E27FC236}">
                <a16:creationId xmlns:a16="http://schemas.microsoft.com/office/drawing/2014/main" id="{875034DA-63B0-7DC3-7FD2-B93E35596880}"/>
              </a:ext>
            </a:extLst>
          </p:cNvPr>
          <p:cNvSpPr txBox="1"/>
          <p:nvPr/>
        </p:nvSpPr>
        <p:spPr>
          <a:xfrm>
            <a:off x="213263" y="6383689"/>
            <a:ext cx="5844637" cy="461665"/>
          </a:xfrm>
          <a:prstGeom prst="rect">
            <a:avLst/>
          </a:prstGeom>
          <a:noFill/>
        </p:spPr>
        <p:txBody>
          <a:bodyPr wrap="square">
            <a:spAutoFit/>
          </a:bodyPr>
          <a:lstStyle/>
          <a:p>
            <a:pPr marR="0" lvl="0" algn="l" rtl="0">
              <a:lnSpc>
                <a:spcPct val="100000"/>
              </a:lnSpc>
              <a:spcBef>
                <a:spcPts val="0"/>
              </a:spcBef>
              <a:spcAft>
                <a:spcPts val="0"/>
              </a:spcAft>
              <a:buClr>
                <a:srgbClr val="000000"/>
              </a:buClr>
              <a:buSzPts val="1200"/>
            </a:pPr>
            <a:r>
              <a:rPr lang="en-GB" sz="1200" dirty="0">
                <a:solidFill>
                  <a:srgbClr val="FF0000"/>
                </a:solidFill>
                <a:latin typeface="Arial Rounded MT Bold" panose="020F0704030504030204" pitchFamily="34" charset="0"/>
                <a:ea typeface="Arial Rounded"/>
                <a:cs typeface="Arial Rounded"/>
                <a:sym typeface="Arial Rounded"/>
              </a:rPr>
              <a:t>Personal safety- is the area safe? Don’t throw the hula hoop at anyone. Don’t trip over the quadrat/ transect. Wash your hands after sampling.</a:t>
            </a:r>
          </a:p>
        </p:txBody>
      </p:sp>
      <p:sp>
        <p:nvSpPr>
          <p:cNvPr id="24" name="TextBox 23">
            <a:extLst>
              <a:ext uri="{FF2B5EF4-FFF2-40B4-BE49-F238E27FC236}">
                <a16:creationId xmlns:a16="http://schemas.microsoft.com/office/drawing/2014/main" id="{381055B3-96B1-6540-2C6A-DF453EFB017E}"/>
              </a:ext>
            </a:extLst>
          </p:cNvPr>
          <p:cNvSpPr txBox="1"/>
          <p:nvPr/>
        </p:nvSpPr>
        <p:spPr>
          <a:xfrm>
            <a:off x="213262" y="7479398"/>
            <a:ext cx="6460225" cy="461665"/>
          </a:xfrm>
          <a:prstGeom prst="rect">
            <a:avLst/>
          </a:prstGeom>
          <a:noFill/>
        </p:spPr>
        <p:txBody>
          <a:bodyPr wrap="square">
            <a:spAutoFit/>
          </a:bodyPr>
          <a:lstStyle/>
          <a:p>
            <a:pPr marR="0" lvl="0" algn="l" rtl="0">
              <a:lnSpc>
                <a:spcPct val="100000"/>
              </a:lnSpc>
              <a:spcBef>
                <a:spcPts val="0"/>
              </a:spcBef>
              <a:spcAft>
                <a:spcPts val="0"/>
              </a:spcAft>
              <a:buClr>
                <a:srgbClr val="000000"/>
              </a:buClr>
              <a:buSzPts val="1200"/>
            </a:pPr>
            <a:r>
              <a:rPr lang="en-GB" sz="1200" dirty="0">
                <a:solidFill>
                  <a:srgbClr val="FF0000"/>
                </a:solidFill>
                <a:latin typeface="Arial Rounded MT Bold" panose="020F0704030504030204" pitchFamily="34" charset="0"/>
                <a:ea typeface="Arial Rounded"/>
                <a:cs typeface="Arial Rounded"/>
                <a:sym typeface="Arial Rounded"/>
              </a:rPr>
              <a:t>Deep water prevents you from sampling lake beds. Plants need light to grow so you won’t find many if it’s deep. Different methods are used to sample these areas.</a:t>
            </a:r>
          </a:p>
        </p:txBody>
      </p:sp>
      <p:sp>
        <p:nvSpPr>
          <p:cNvPr id="25" name="TextBox 24">
            <a:extLst>
              <a:ext uri="{FF2B5EF4-FFF2-40B4-BE49-F238E27FC236}">
                <a16:creationId xmlns:a16="http://schemas.microsoft.com/office/drawing/2014/main" id="{D02E5F3B-D1CA-498E-C6E2-AD77E5A2E563}"/>
              </a:ext>
            </a:extLst>
          </p:cNvPr>
          <p:cNvSpPr txBox="1"/>
          <p:nvPr/>
        </p:nvSpPr>
        <p:spPr>
          <a:xfrm>
            <a:off x="182729" y="8759814"/>
            <a:ext cx="6460225" cy="276999"/>
          </a:xfrm>
          <a:prstGeom prst="rect">
            <a:avLst/>
          </a:prstGeom>
          <a:noFill/>
        </p:spPr>
        <p:txBody>
          <a:bodyPr wrap="square">
            <a:spAutoFit/>
          </a:bodyPr>
          <a:lstStyle/>
          <a:p>
            <a:pPr marR="0" lvl="0" algn="l" rtl="0">
              <a:lnSpc>
                <a:spcPct val="100000"/>
              </a:lnSpc>
              <a:spcBef>
                <a:spcPts val="0"/>
              </a:spcBef>
              <a:spcAft>
                <a:spcPts val="0"/>
              </a:spcAft>
              <a:buClr>
                <a:srgbClr val="000000"/>
              </a:buClr>
              <a:buSzPts val="1200"/>
            </a:pPr>
            <a:r>
              <a:rPr lang="en-GB" sz="1200" dirty="0">
                <a:solidFill>
                  <a:srgbClr val="FF0000"/>
                </a:solidFill>
                <a:latin typeface="Arial Rounded MT Bold" panose="020F0704030504030204" pitchFamily="34" charset="0"/>
                <a:ea typeface="Arial Rounded"/>
                <a:cs typeface="Arial Rounded"/>
                <a:sym typeface="Arial Rounded"/>
              </a:rPr>
              <a:t>Credit valid student responses. </a:t>
            </a:r>
          </a:p>
        </p:txBody>
      </p:sp>
      <p:sp>
        <p:nvSpPr>
          <p:cNvPr id="26" name="TextBox 25">
            <a:extLst>
              <a:ext uri="{FF2B5EF4-FFF2-40B4-BE49-F238E27FC236}">
                <a16:creationId xmlns:a16="http://schemas.microsoft.com/office/drawing/2014/main" id="{384682DC-2A92-0A68-1C05-18EDC73B2C25}"/>
              </a:ext>
            </a:extLst>
          </p:cNvPr>
          <p:cNvSpPr txBox="1"/>
          <p:nvPr/>
        </p:nvSpPr>
        <p:spPr>
          <a:xfrm>
            <a:off x="4440396" y="649734"/>
            <a:ext cx="1305618" cy="215444"/>
          </a:xfrm>
          <a:prstGeom prst="rect">
            <a:avLst/>
          </a:prstGeom>
          <a:noFill/>
          <a:effectLst/>
        </p:spPr>
        <p:txBody>
          <a:bodyPr wrap="square" rtlCol="0">
            <a:spAutoFit/>
          </a:bodyPr>
          <a:lstStyle/>
          <a:p>
            <a:r>
              <a:rPr lang="en-US" sz="800" dirty="0">
                <a:solidFill>
                  <a:schemeClr val="bg1"/>
                </a:solidFill>
                <a:latin typeface="Arial Rounded MT Bold" panose="020F0704030504030204" pitchFamily="34" charset="77"/>
              </a:rPr>
              <a:t>KS3-20-06</a:t>
            </a:r>
          </a:p>
        </p:txBody>
      </p:sp>
      <p:sp>
        <p:nvSpPr>
          <p:cNvPr id="27" name="TextBox 26">
            <a:extLst>
              <a:ext uri="{FF2B5EF4-FFF2-40B4-BE49-F238E27FC236}">
                <a16:creationId xmlns:a16="http://schemas.microsoft.com/office/drawing/2014/main" id="{71072A95-531F-62D3-8897-374FE796D6F6}"/>
              </a:ext>
            </a:extLst>
          </p:cNvPr>
          <p:cNvSpPr txBox="1"/>
          <p:nvPr/>
        </p:nvSpPr>
        <p:spPr>
          <a:xfrm>
            <a:off x="1035902" y="67965"/>
            <a:ext cx="5637589"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Explain the importance of maintaining biodiversity</a:t>
            </a:r>
          </a:p>
          <a:p>
            <a:r>
              <a:rPr lang="en-US" sz="1200" dirty="0">
                <a:solidFill>
                  <a:schemeClr val="bg1"/>
                </a:solidFill>
                <a:latin typeface="Arial Rounded MT Bold" panose="020F0704030504030204" pitchFamily="34" charset="77"/>
              </a:rPr>
              <a:t>                                                                                                                      ANSWERS  </a:t>
            </a:r>
          </a:p>
        </p:txBody>
      </p:sp>
    </p:spTree>
    <p:extLst>
      <p:ext uri="{BB962C8B-B14F-4D97-AF65-F5344CB8AC3E}">
        <p14:creationId xmlns:p14="http://schemas.microsoft.com/office/powerpoint/2010/main" val="39902367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65</TotalTime>
  <Words>976</Words>
  <Application>Microsoft Office PowerPoint</Application>
  <PresentationFormat>A4 Paper (210x297 mm)</PresentationFormat>
  <Paragraphs>72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1</cp:revision>
  <dcterms:created xsi:type="dcterms:W3CDTF">2023-05-31T13:55:10Z</dcterms:created>
  <dcterms:modified xsi:type="dcterms:W3CDTF">2023-05-31T15:00:32Z</dcterms:modified>
</cp:coreProperties>
</file>