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160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89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2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9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9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59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9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5D8D5-6E4B-4C15-A6BD-C3A7531F0FC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0ED5-D3F4-403D-B831-B7BFF9D19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5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4C2891-543E-335A-3447-64132421BB8C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250E24-9382-6E3A-BEB9-12883BD98998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E12D1A-B202-416D-4857-F4AFDCB998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C13D7F4-3836-F778-9593-8B6CE17E18B8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18FA8A-9991-704D-959E-C3337991BCBA}"/>
              </a:ext>
            </a:extLst>
          </p:cNvPr>
          <p:cNvSpPr txBox="1"/>
          <p:nvPr/>
        </p:nvSpPr>
        <p:spPr>
          <a:xfrm>
            <a:off x="1013042" y="-12645"/>
            <a:ext cx="4343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how plants use glucose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Rounded Rectangle 87">
            <a:extLst>
              <a:ext uri="{FF2B5EF4-FFF2-40B4-BE49-F238E27FC236}">
                <a16:creationId xmlns:a16="http://schemas.microsoft.com/office/drawing/2014/main" id="{705E8B19-2586-2C0C-2E51-862756ED77EE}"/>
              </a:ext>
            </a:extLst>
          </p:cNvPr>
          <p:cNvSpPr/>
          <p:nvPr/>
        </p:nvSpPr>
        <p:spPr>
          <a:xfrm>
            <a:off x="185738" y="1319916"/>
            <a:ext cx="6464893" cy="361228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332B23-00B1-4AB8-5BDA-1F2AC0BE8F50}"/>
              </a:ext>
            </a:extLst>
          </p:cNvPr>
          <p:cNvSpPr txBox="1"/>
          <p:nvPr/>
        </p:nvSpPr>
        <p:spPr>
          <a:xfrm>
            <a:off x="207369" y="1373226"/>
            <a:ext cx="64432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Testing a leaf for starch</a:t>
            </a:r>
            <a:endParaRPr lang="en-GB" sz="1200" dirty="0"/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0460A222-B253-11DB-2D5A-AFE748DD260A}"/>
              </a:ext>
            </a:extLst>
          </p:cNvPr>
          <p:cNvSpPr/>
          <p:nvPr/>
        </p:nvSpPr>
        <p:spPr>
          <a:xfrm>
            <a:off x="185738" y="1798320"/>
            <a:ext cx="6464893" cy="769620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4" name="Google Shape;88;p1" descr="Logo  Description automatically generated">
            <a:extLst>
              <a:ext uri="{FF2B5EF4-FFF2-40B4-BE49-F238E27FC236}">
                <a16:creationId xmlns:a16="http://schemas.microsoft.com/office/drawing/2014/main" id="{45A50782-D2CD-1D51-A213-79848D41022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CD61C06-9005-307E-64B9-5B7E1634E65A}"/>
              </a:ext>
            </a:extLst>
          </p:cNvPr>
          <p:cNvSpPr txBox="1"/>
          <p:nvPr/>
        </p:nvSpPr>
        <p:spPr>
          <a:xfrm>
            <a:off x="207369" y="1881858"/>
            <a:ext cx="464403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Method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Take a leaf from a plant that has been allowed to grow in direct sunlight.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Bring 100ml of water to the boil using a Bunsen or stove. Then, place the leaf into the beaker for 2-3 minutes. Turn off the Bunsen/ stove before proceeding!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Carefully place the beaker of hot water on a heatproof surface. 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Fill a boiling tube ¾ full of ethanol. Gently* remove the leaf from the water using a stirring rod and put it into the boiling tube of ethanol.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Rest the boiling tube in the hot water for 30 seconds.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Remove the leaf from the boiling tube and rinse the ethanol off the leaf using the water in the beaker.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Spread the leaf on the white tile and pipette 2-4 drops of iodide.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Repeat the procedure for a leaf that has been in kept in the dark for 4-7 days.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*The leaf with be delicate at this stage and can damage easily so handle with care.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79F336-9EB6-E269-8129-759B1FF40E64}"/>
              </a:ext>
            </a:extLst>
          </p:cNvPr>
          <p:cNvSpPr txBox="1"/>
          <p:nvPr/>
        </p:nvSpPr>
        <p:spPr>
          <a:xfrm>
            <a:off x="4794856" y="1881858"/>
            <a:ext cx="20631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Equipment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geranium or basil plant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boiling tube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ethanol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250ml beaker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Bunsen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burner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stirring rod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white tile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iodine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pipette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Google Shape;89;p16">
            <a:extLst>
              <a:ext uri="{FF2B5EF4-FFF2-40B4-BE49-F238E27FC236}">
                <a16:creationId xmlns:a16="http://schemas.microsoft.com/office/drawing/2014/main" id="{CABF0BEB-E0B8-B397-B2E8-1DF5977CD163}"/>
              </a:ext>
            </a:extLst>
          </p:cNvPr>
          <p:cNvSpPr/>
          <p:nvPr/>
        </p:nvSpPr>
        <p:spPr>
          <a:xfrm>
            <a:off x="207369" y="5839987"/>
            <a:ext cx="6443262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Explain why this experiment is done with a leaf kept in the sunlight and a leaf kept in the dark.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is the purpose of placing the leaf in boiling water?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is the purpose of placing the leaf in ethanol?</a:t>
            </a:r>
            <a:b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93;p16">
            <a:extLst>
              <a:ext uri="{FF2B5EF4-FFF2-40B4-BE49-F238E27FC236}">
                <a16:creationId xmlns:a16="http://schemas.microsoft.com/office/drawing/2014/main" id="{FE664421-1F70-9FFF-63FF-F798877FC55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73031" y="4421815"/>
            <a:ext cx="1301394" cy="15659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922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4C2891-543E-335A-3447-64132421BB8C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250E24-9382-6E3A-BEB9-12883BD98998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E12D1A-B202-416D-4857-F4AFDCB998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C13D7F4-3836-F778-9593-8B6CE17E18B8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18FA8A-9991-704D-959E-C3337991BCBA}"/>
              </a:ext>
            </a:extLst>
          </p:cNvPr>
          <p:cNvSpPr txBox="1"/>
          <p:nvPr/>
        </p:nvSpPr>
        <p:spPr>
          <a:xfrm>
            <a:off x="1013042" y="-12645"/>
            <a:ext cx="4343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how plants use glucose</a:t>
            </a:r>
          </a:p>
          <a:p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                                                                 ANSWERS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Rounded Rectangle 87">
            <a:extLst>
              <a:ext uri="{FF2B5EF4-FFF2-40B4-BE49-F238E27FC236}">
                <a16:creationId xmlns:a16="http://schemas.microsoft.com/office/drawing/2014/main" id="{705E8B19-2586-2C0C-2E51-862756ED77EE}"/>
              </a:ext>
            </a:extLst>
          </p:cNvPr>
          <p:cNvSpPr/>
          <p:nvPr/>
        </p:nvSpPr>
        <p:spPr>
          <a:xfrm>
            <a:off x="185738" y="1319916"/>
            <a:ext cx="6464893" cy="361228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332B23-00B1-4AB8-5BDA-1F2AC0BE8F50}"/>
              </a:ext>
            </a:extLst>
          </p:cNvPr>
          <p:cNvSpPr txBox="1"/>
          <p:nvPr/>
        </p:nvSpPr>
        <p:spPr>
          <a:xfrm>
            <a:off x="207369" y="1373226"/>
            <a:ext cx="64432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Testing a leaf for starch</a:t>
            </a:r>
            <a:endParaRPr lang="en-GB" sz="1200" dirty="0"/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0460A222-B253-11DB-2D5A-AFE748DD260A}"/>
              </a:ext>
            </a:extLst>
          </p:cNvPr>
          <p:cNvSpPr/>
          <p:nvPr/>
        </p:nvSpPr>
        <p:spPr>
          <a:xfrm>
            <a:off x="185738" y="1798320"/>
            <a:ext cx="6464893" cy="769620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4" name="Google Shape;88;p1" descr="Logo  Description automatically generated">
            <a:extLst>
              <a:ext uri="{FF2B5EF4-FFF2-40B4-BE49-F238E27FC236}">
                <a16:creationId xmlns:a16="http://schemas.microsoft.com/office/drawing/2014/main" id="{45A50782-D2CD-1D51-A213-79848D41022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CD61C06-9005-307E-64B9-5B7E1634E65A}"/>
              </a:ext>
            </a:extLst>
          </p:cNvPr>
          <p:cNvSpPr txBox="1"/>
          <p:nvPr/>
        </p:nvSpPr>
        <p:spPr>
          <a:xfrm>
            <a:off x="207369" y="1881858"/>
            <a:ext cx="464403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Method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Take a leaf from a plant that has been allowed to grow in direct sunlight.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Bring 100ml of water to the boil using a Bunsen or stove. Then, place the leaf into the beaker for 2-3 minutes. Turn off the Bunsen/ stove before proceeding!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Carefully place the beaker of hot water on a heatproof surface. 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Fill a boiling tube ¾ full of ethanol. Gently* remove the leaf from the water using a stirring rod and put it into the boiling tube of ethanol.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Rest the boiling tube in the hot water for 30 seconds.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Remove the leaf from the boiling tube and rinse the ethanol off the leaf using the water in the beaker.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Spread the leaf on the white tile and pipette 2-4 drops of iodide.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Repeat the procedure for a leaf that has been in kept in the dark for 4-7 days.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342900" marR="0" lvl="0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*The leaf with be delicate at this stage and can damage easily so handle with care.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79F336-9EB6-E269-8129-759B1FF40E64}"/>
              </a:ext>
            </a:extLst>
          </p:cNvPr>
          <p:cNvSpPr txBox="1"/>
          <p:nvPr/>
        </p:nvSpPr>
        <p:spPr>
          <a:xfrm>
            <a:off x="4794856" y="1881858"/>
            <a:ext cx="20631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Equipment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geranium or basil plant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boiling tube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ethanol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250ml beaker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Bunsen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burner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stirring rod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white tile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iodine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pipette</a:t>
            </a:r>
            <a:endParaRPr lang="en-US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Google Shape;89;p16">
            <a:extLst>
              <a:ext uri="{FF2B5EF4-FFF2-40B4-BE49-F238E27FC236}">
                <a16:creationId xmlns:a16="http://schemas.microsoft.com/office/drawing/2014/main" id="{CABF0BEB-E0B8-B397-B2E8-1DF5977CD163}"/>
              </a:ext>
            </a:extLst>
          </p:cNvPr>
          <p:cNvSpPr/>
          <p:nvPr/>
        </p:nvSpPr>
        <p:spPr>
          <a:xfrm>
            <a:off x="207369" y="5839987"/>
            <a:ext cx="6443262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Explain why this experiment is done with a leaf kept in the sunlight and a leaf kept in the dark.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is the purpose of placing the leaf in boiling water?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is the purpose of placing the leaf in ethanol?</a:t>
            </a:r>
            <a:b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93;p16">
            <a:extLst>
              <a:ext uri="{FF2B5EF4-FFF2-40B4-BE49-F238E27FC236}">
                <a16:creationId xmlns:a16="http://schemas.microsoft.com/office/drawing/2014/main" id="{FE664421-1F70-9FFF-63FF-F798877FC55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73031" y="4421815"/>
            <a:ext cx="1301394" cy="15659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78F440-CA42-08D4-5660-B8F15D9E2C1C}"/>
              </a:ext>
            </a:extLst>
          </p:cNvPr>
          <p:cNvSpPr txBox="1"/>
          <p:nvPr/>
        </p:nvSpPr>
        <p:spPr>
          <a:xfrm>
            <a:off x="75288" y="6383999"/>
            <a:ext cx="64432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200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</a:t>
            </a:r>
            <a:r>
              <a:rPr lang="en-GB" sz="1200" i="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he leaf kept in sunlight will have been photosynthesising, so will produce glucose and then starch which we can detect using iodine which turns blue-black</a:t>
            </a: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. T</a:t>
            </a:r>
            <a:r>
              <a:rPr lang="en-GB" sz="1200" i="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he leaf kept in the dark will not have been photosynthesising so will not produce glucose or starch, so iodine will remain orange-brown.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7EEF4A-0262-FFFA-BB6C-38AB8E2FB20F}"/>
              </a:ext>
            </a:extLst>
          </p:cNvPr>
          <p:cNvSpPr txBox="1"/>
          <p:nvPr/>
        </p:nvSpPr>
        <p:spPr>
          <a:xfrm>
            <a:off x="75288" y="7455014"/>
            <a:ext cx="65753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200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</a:t>
            </a:r>
            <a:r>
              <a:rPr lang="en-GB" sz="1200" i="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he boiling water breaks down the cell walls so that we can get to the starch inside the cells.</a:t>
            </a:r>
            <a:endParaRPr lang="en-GB" sz="1200" i="0" u="none" strike="noStrike" cap="none" dirty="0">
              <a:solidFill>
                <a:srgbClr val="FF000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E98D2-F5ED-1D7D-76B7-DE59D414071E}"/>
              </a:ext>
            </a:extLst>
          </p:cNvPr>
          <p:cNvSpPr txBox="1"/>
          <p:nvPr/>
        </p:nvSpPr>
        <p:spPr>
          <a:xfrm>
            <a:off x="207368" y="8560919"/>
            <a:ext cx="64432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Ethanol removes the chlorophyll from the leaf, which makes it easier for the iodine colour change to be seen. </a:t>
            </a:r>
            <a:endParaRPr lang="en-GB" sz="1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82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623</Words>
  <Application>Microsoft Office PowerPoint</Application>
  <PresentationFormat>A4 Paper (210x297 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1</cp:revision>
  <dcterms:created xsi:type="dcterms:W3CDTF">2023-06-06T14:49:28Z</dcterms:created>
  <dcterms:modified xsi:type="dcterms:W3CDTF">2023-06-06T15:11:14Z</dcterms:modified>
</cp:coreProperties>
</file>