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6858000" cy="9906000" type="A4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A2B3"/>
    <a:srgbClr val="2FA2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4"/>
    <p:restoredTop sz="95840"/>
  </p:normalViewPr>
  <p:slideViewPr>
    <p:cSldViewPr snapToGrid="0" snapToObjects="1">
      <p:cViewPr varScale="1">
        <p:scale>
          <a:sx n="74" d="100"/>
          <a:sy n="74" d="100"/>
        </p:scale>
        <p:origin x="32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706AE-DE1A-1541-84A6-749C272C0DDB}" type="datetimeFigureOut">
              <a:rPr lang="en-US" smtClean="0"/>
              <a:t>12/17/21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B1595-6957-3C44-8D0B-2BDFC33EF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16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9963" y="1241425"/>
            <a:ext cx="23177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1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7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93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97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343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472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12/17/21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35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12/17/21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9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12/17/21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452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12/17/21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89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12/17/21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23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12/17/21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356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1A6B2A7-78CE-4232-A03A-A03E5D1C922F}"/>
              </a:ext>
            </a:extLst>
          </p:cNvPr>
          <p:cNvSpPr/>
          <p:nvPr userDrawn="1"/>
        </p:nvSpPr>
        <p:spPr>
          <a:xfrm>
            <a:off x="1339906" y="9555021"/>
            <a:ext cx="4178191" cy="24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541404" algn="ctr"/>
                <a:tab pos="5082810" algn="r"/>
                <a:tab pos="2305502" algn="l"/>
                <a:tab pos="2541404" algn="ctr"/>
                <a:tab pos="5082810" algn="r"/>
              </a:tabLst>
            </a:pPr>
            <a:r>
              <a:rPr lang="en-US" sz="1020" dirty="0">
                <a:solidFill>
                  <a:srgbClr val="2FA2B4"/>
                </a:solidFill>
                <a:latin typeface="Arial Rounded MT Bold" charset="0"/>
                <a:ea typeface="ＭＳ 明朝" charset="-128"/>
                <a:cs typeface="Times New Roman" charset="0"/>
              </a:rPr>
              <a:t>Developing Experts Ltd. © 2022</a:t>
            </a:r>
            <a:endParaRPr lang="en-US" sz="1020" dirty="0">
              <a:solidFill>
                <a:srgbClr val="2FA2B4"/>
              </a:solidFill>
              <a:latin typeface="Cambria" charset="0"/>
              <a:ea typeface="ＭＳ 明朝" charset="-128"/>
              <a:cs typeface="Times New Roman" charset="0"/>
            </a:endParaRPr>
          </a:p>
        </p:txBody>
      </p:sp>
      <p:sp>
        <p:nvSpPr>
          <p:cNvPr id="8" name="Rounded Rectangle 5">
            <a:extLst>
              <a:ext uri="{FF2B5EF4-FFF2-40B4-BE49-F238E27FC236}">
                <a16:creationId xmlns:a16="http://schemas.microsoft.com/office/drawing/2014/main" id="{A994FFEF-E5BF-4E29-9911-F19086A43B29}"/>
              </a:ext>
            </a:extLst>
          </p:cNvPr>
          <p:cNvSpPr/>
          <p:nvPr userDrawn="1"/>
        </p:nvSpPr>
        <p:spPr>
          <a:xfrm>
            <a:off x="199281" y="290925"/>
            <a:ext cx="6459648" cy="167972"/>
          </a:xfrm>
          <a:prstGeom prst="roundRect">
            <a:avLst/>
          </a:prstGeom>
          <a:solidFill>
            <a:srgbClr val="2FA2B4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12" dirty="0">
                <a:latin typeface="Arial Rounded MT Bold" charset="0"/>
                <a:ea typeface="Arial Rounded MT Bold" charset="0"/>
                <a:cs typeface="Arial Rounded MT Bold" charset="0"/>
              </a:rPr>
              <a:t>S04.05.11 Handout </a:t>
            </a:r>
          </a:p>
        </p:txBody>
      </p:sp>
      <p:sp>
        <p:nvSpPr>
          <p:cNvPr id="9" name="Rounded Rectangular Callout 10">
            <a:extLst>
              <a:ext uri="{FF2B5EF4-FFF2-40B4-BE49-F238E27FC236}">
                <a16:creationId xmlns:a16="http://schemas.microsoft.com/office/drawing/2014/main" id="{52DEAEFC-ACEC-4640-989A-7A7A5CE2E0C5}"/>
              </a:ext>
            </a:extLst>
          </p:cNvPr>
          <p:cNvSpPr/>
          <p:nvPr userDrawn="1"/>
        </p:nvSpPr>
        <p:spPr>
          <a:xfrm rot="10800000" flipV="1">
            <a:off x="1013253" y="524944"/>
            <a:ext cx="5645677" cy="549707"/>
          </a:xfrm>
          <a:prstGeom prst="wedgeRoundRectCallout">
            <a:avLst>
              <a:gd name="adj1" fmla="val 52796"/>
              <a:gd name="adj2" fmla="val -24200"/>
              <a:gd name="adj3" fmla="val 16667"/>
            </a:avLst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rgbClr val="3AA2B3"/>
                </a:solidFill>
                <a:latin typeface="Arial Rounded MT Bold" panose="020F0704030504030204" pitchFamily="34" charset="0"/>
              </a:rPr>
              <a:t>Understand human impact on the environment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6E26F62-E238-471D-A1C8-8B3FF1FC73A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069" y="525332"/>
            <a:ext cx="549706" cy="549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508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209355" y="1166243"/>
            <a:ext cx="6439289" cy="571374"/>
          </a:xfrm>
          <a:prstGeom prst="roundRect">
            <a:avLst/>
          </a:prstGeom>
          <a:noFill/>
          <a:ln w="9525">
            <a:solidFill>
              <a:srgbClr val="3AA2B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You are going to research one of the following issues and present a live news report to your class or write a newspaper column about it.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AD06EEF-D146-4F75-A130-3B687B241B61}"/>
              </a:ext>
            </a:extLst>
          </p:cNvPr>
          <p:cNvGrpSpPr/>
          <p:nvPr/>
        </p:nvGrpSpPr>
        <p:grpSpPr>
          <a:xfrm>
            <a:off x="291303" y="8357125"/>
            <a:ext cx="6275395" cy="1080000"/>
            <a:chOff x="373249" y="8447278"/>
            <a:chExt cx="6275395" cy="1080000"/>
          </a:xfrm>
        </p:grpSpPr>
        <p:sp>
          <p:nvSpPr>
            <p:cNvPr id="19" name="Rectangle 3"/>
            <p:cNvSpPr>
              <a:spLocks noChangeArrowheads="1"/>
            </p:cNvSpPr>
            <p:nvPr/>
          </p:nvSpPr>
          <p:spPr bwMode="auto">
            <a:xfrm>
              <a:off x="373249" y="8447278"/>
              <a:ext cx="2880000" cy="1080000"/>
            </a:xfrm>
            <a:prstGeom prst="roundRect">
              <a:avLst/>
            </a:prstGeom>
            <a:noFill/>
            <a:ln w="9525">
              <a:solidFill>
                <a:srgbClr val="3AA2B3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84720" tIns="42360" rIns="84720" bIns="4236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defTabSz="84713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 b="1" dirty="0">
                  <a:solidFill>
                    <a:srgbClr val="3AA2B3"/>
                  </a:solidFill>
                  <a:latin typeface="Arial Rounded MT Bold" charset="0"/>
                  <a:ea typeface="Arial Rounded MT Bold" charset="0"/>
                  <a:cs typeface="Arial Rounded MT Bold" charset="0"/>
                </a:rPr>
                <a:t>Stretch:</a:t>
              </a:r>
            </a:p>
            <a:p>
              <a:pPr algn="ctr" defTabSz="84713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 b="1" dirty="0">
                  <a:solidFill>
                    <a:srgbClr val="3AA2B3"/>
                  </a:solidFill>
                  <a:latin typeface="Arial Rounded MT Bold" charset="0"/>
                  <a:ea typeface="Arial Rounded MT Bold" charset="0"/>
                  <a:cs typeface="Arial Rounded MT Bold" charset="0"/>
                </a:rPr>
                <a:t>Should your report be persuasive or informative? Explain your idea.</a:t>
              </a:r>
            </a:p>
          </p:txBody>
        </p:sp>
        <p:sp>
          <p:nvSpPr>
            <p:cNvPr id="21" name="Rectangle 3"/>
            <p:cNvSpPr>
              <a:spLocks noChangeArrowheads="1"/>
            </p:cNvSpPr>
            <p:nvPr/>
          </p:nvSpPr>
          <p:spPr bwMode="auto">
            <a:xfrm>
              <a:off x="3768644" y="8582409"/>
              <a:ext cx="2880000" cy="809738"/>
            </a:xfrm>
            <a:prstGeom prst="roundRect">
              <a:avLst/>
            </a:prstGeom>
            <a:noFill/>
            <a:ln w="9525">
              <a:solidFill>
                <a:srgbClr val="3AA2B3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84720" tIns="42360" rIns="84720" bIns="4236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defTabSz="84713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 b="1" dirty="0">
                  <a:solidFill>
                    <a:srgbClr val="3AA2B3"/>
                  </a:solidFill>
                  <a:latin typeface="Arial Rounded MT Bold" charset="0"/>
                  <a:ea typeface="Arial Rounded MT Bold" charset="0"/>
                  <a:cs typeface="Arial Rounded MT Bold" charset="0"/>
                </a:rPr>
                <a:t>Challenge:</a:t>
              </a:r>
            </a:p>
            <a:p>
              <a:pPr algn="ctr" defTabSz="84713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 b="1" dirty="0">
                  <a:solidFill>
                    <a:srgbClr val="3AA2B3"/>
                  </a:solidFill>
                  <a:latin typeface="Arial Rounded MT Bold" charset="0"/>
                  <a:ea typeface="Arial Rounded MT Bold" charset="0"/>
                  <a:cs typeface="Arial Rounded MT Bold" charset="0"/>
                </a:rPr>
                <a:t>How do news reports help solve problems?</a:t>
              </a:r>
            </a:p>
          </p:txBody>
        </p:sp>
      </p:grpSp>
      <p:sp>
        <p:nvSpPr>
          <p:cNvPr id="42" name="Rectangle: Rounded Corners 41"/>
          <p:cNvSpPr>
            <a:spLocks noChangeArrowheads="1"/>
          </p:cNvSpPr>
          <p:nvPr/>
        </p:nvSpPr>
        <p:spPr bwMode="auto">
          <a:xfrm>
            <a:off x="249340" y="5465443"/>
            <a:ext cx="6439290" cy="2621216"/>
          </a:xfrm>
          <a:prstGeom prst="roundRect">
            <a:avLst>
              <a:gd name="adj" fmla="val 9304"/>
            </a:avLst>
          </a:prstGeom>
          <a:noFill/>
          <a:ln w="9525">
            <a:solidFill>
              <a:srgbClr val="3AA2B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US" sz="1600" b="1" kern="1200" dirty="0">
                <a:solidFill>
                  <a:srgbClr val="2FA2B4"/>
                </a:solidFill>
                <a:effectLst/>
                <a:latin typeface="Arial Rounded MT Bold" panose="020F0704030504030204" pitchFamily="34" charset="0"/>
                <a:ea typeface="Arial Rounded MT Bold" charset="0"/>
                <a:cs typeface="Arial Rounded MT Bold" charset="0"/>
              </a:rPr>
              <a:t>Your report should include:</a:t>
            </a:r>
          </a:p>
          <a:p>
            <a:pPr marL="171450" indent="-171450" eaLnBrk="0" fontAlgn="base" hangingPunct="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2FA2B4"/>
                </a:solidFill>
                <a:effectLst/>
                <a:latin typeface="Arial Rounded MT Bold" panose="020F0704030504030204" pitchFamily="34" charset="0"/>
                <a:ea typeface="Times New Roman" charset="0"/>
              </a:rPr>
              <a:t>Overview 	– a description of the issue</a:t>
            </a:r>
          </a:p>
          <a:p>
            <a:pPr marL="171450" indent="-171450" eaLnBrk="0" fontAlgn="base" hangingPunct="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2FA2B4"/>
                </a:solidFill>
                <a:effectLst/>
                <a:latin typeface="Arial Rounded MT Bold" panose="020F0704030504030204" pitchFamily="34" charset="0"/>
                <a:ea typeface="Times New Roman" charset="0"/>
              </a:rPr>
              <a:t>Who 		– who is affected?</a:t>
            </a:r>
          </a:p>
          <a:p>
            <a:pPr marL="171450" indent="-171450" eaLnBrk="0" fontAlgn="base" hangingPunct="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2FA2B4"/>
                </a:solidFill>
                <a:effectLst/>
                <a:latin typeface="Arial Rounded MT Bold" panose="020F0704030504030204" pitchFamily="34" charset="0"/>
                <a:ea typeface="Times New Roman" charset="0"/>
              </a:rPr>
              <a:t>What 		– what caused the issue?</a:t>
            </a:r>
          </a:p>
          <a:p>
            <a:pPr marL="171450" indent="-171450" eaLnBrk="0" fontAlgn="base" hangingPunct="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2FA2B4"/>
                </a:solidFill>
                <a:latin typeface="Arial Rounded MT Bold" panose="020F0704030504030204" pitchFamily="34" charset="0"/>
                <a:ea typeface="Times New Roman" charset="0"/>
              </a:rPr>
              <a:t>Where 		– where did it happen?</a:t>
            </a:r>
          </a:p>
          <a:p>
            <a:pPr marL="171450" indent="-171450" eaLnBrk="0" fontAlgn="base" hangingPunct="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2FA2B4"/>
                </a:solidFill>
                <a:effectLst/>
                <a:latin typeface="Arial Rounded MT Bold" panose="020F0704030504030204" pitchFamily="34" charset="0"/>
                <a:ea typeface="Times New Roman" charset="0"/>
              </a:rPr>
              <a:t>When</a:t>
            </a:r>
            <a:r>
              <a:rPr lang="en-US" sz="1600" b="1" dirty="0">
                <a:solidFill>
                  <a:srgbClr val="2FA2B4"/>
                </a:solidFill>
                <a:latin typeface="Arial Rounded MT Bold" panose="020F0704030504030204" pitchFamily="34" charset="0"/>
                <a:ea typeface="Times New Roman" charset="0"/>
              </a:rPr>
              <a:t> 		</a:t>
            </a:r>
            <a:r>
              <a:rPr lang="en-US" sz="1600" b="1" dirty="0">
                <a:solidFill>
                  <a:srgbClr val="2FA2B4"/>
                </a:solidFill>
                <a:effectLst/>
                <a:latin typeface="Arial Rounded MT Bold" panose="020F0704030504030204" pitchFamily="34" charset="0"/>
                <a:ea typeface="Times New Roman" charset="0"/>
              </a:rPr>
              <a:t>– when did it begin?</a:t>
            </a:r>
          </a:p>
          <a:p>
            <a:pPr marL="171450" indent="-171450" eaLnBrk="0" fontAlgn="base" hangingPunct="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2FA2B4"/>
                </a:solidFill>
                <a:latin typeface="Arial Rounded MT Bold" panose="020F0704030504030204" pitchFamily="34" charset="0"/>
                <a:ea typeface="Times New Roman" charset="0"/>
              </a:rPr>
              <a:t>Why 		– why is it important we deal with the issue?</a:t>
            </a:r>
            <a:endParaRPr lang="en-US" sz="1600" b="1" dirty="0">
              <a:solidFill>
                <a:srgbClr val="2FA2B4"/>
              </a:solidFill>
              <a:effectLst/>
              <a:latin typeface="Arial Rounded MT Bold" panose="020F0704030504030204" pitchFamily="34" charset="0"/>
              <a:ea typeface="Times New Roman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C38CB5D-AF55-432E-802E-B693BDE0D5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438838"/>
              </p:ext>
            </p:extLst>
          </p:nvPr>
        </p:nvGraphicFramePr>
        <p:xfrm>
          <a:off x="209354" y="1763438"/>
          <a:ext cx="6439290" cy="1679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6430">
                  <a:extLst>
                    <a:ext uri="{9D8B030D-6E8A-4147-A177-3AD203B41FA5}">
                      <a16:colId xmlns:a16="http://schemas.microsoft.com/office/drawing/2014/main" val="2167840741"/>
                    </a:ext>
                  </a:extLst>
                </a:gridCol>
                <a:gridCol w="2146430">
                  <a:extLst>
                    <a:ext uri="{9D8B030D-6E8A-4147-A177-3AD203B41FA5}">
                      <a16:colId xmlns:a16="http://schemas.microsoft.com/office/drawing/2014/main" val="795447240"/>
                    </a:ext>
                  </a:extLst>
                </a:gridCol>
                <a:gridCol w="2146430">
                  <a:extLst>
                    <a:ext uri="{9D8B030D-6E8A-4147-A177-3AD203B41FA5}">
                      <a16:colId xmlns:a16="http://schemas.microsoft.com/office/drawing/2014/main" val="2013841561"/>
                    </a:ext>
                  </a:extLst>
                </a:gridCol>
              </a:tblGrid>
              <a:tr h="471472">
                <a:tc gridSpan="3"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3AA2B3"/>
                          </a:solidFill>
                          <a:latin typeface="Arial Rounded MT Bold" panose="020F0704030504030204" pitchFamily="34" charset="0"/>
                        </a:rPr>
                        <a:t>Disaster report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4187887"/>
                  </a:ext>
                </a:extLst>
              </a:tr>
              <a:tr h="471472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3AA2B3"/>
                          </a:solidFill>
                          <a:latin typeface="Arial Rounded MT Bold" panose="020F0704030504030204" pitchFamily="34" charset="0"/>
                        </a:rPr>
                        <a:t>oil spills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3AA2B3"/>
                          </a:solidFill>
                          <a:latin typeface="Arial Rounded MT Bold" panose="020F0704030504030204" pitchFamily="34" charset="0"/>
                        </a:rPr>
                        <a:t>climate change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3AA2B3"/>
                          </a:solidFill>
                          <a:latin typeface="Arial Rounded MT Bold" panose="020F0704030504030204" pitchFamily="34" charset="0"/>
                        </a:rPr>
                        <a:t>deforestation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4979804"/>
                  </a:ext>
                </a:extLst>
              </a:tr>
              <a:tr h="736272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3AA2B3"/>
                          </a:solidFill>
                          <a:latin typeface="Arial Rounded MT Bold" panose="020F0704030504030204" pitchFamily="34" charset="0"/>
                        </a:rPr>
                        <a:t>overfishing 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3AA2B3"/>
                          </a:solidFill>
                          <a:latin typeface="Arial Rounded MT Bold" panose="020F0704030504030204" pitchFamily="34" charset="0"/>
                        </a:rPr>
                        <a:t>Great Pacific Garbage Patch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3AA2B3"/>
                          </a:solidFill>
                          <a:latin typeface="Arial Rounded MT Bold" panose="020F0704030504030204" pitchFamily="34" charset="0"/>
                        </a:rPr>
                        <a:t>Aral Sea drying up 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211693"/>
                  </a:ext>
                </a:extLst>
              </a:tr>
            </a:tbl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50EAC70C-21E0-4CD9-8E88-82905FE8A05B}"/>
              </a:ext>
            </a:extLst>
          </p:cNvPr>
          <p:cNvGrpSpPr/>
          <p:nvPr/>
        </p:nvGrpSpPr>
        <p:grpSpPr>
          <a:xfrm rot="21420402">
            <a:off x="412123" y="3549790"/>
            <a:ext cx="2691765" cy="1673670"/>
            <a:chOff x="412123" y="3279331"/>
            <a:chExt cx="2691765" cy="1673670"/>
          </a:xfrm>
        </p:grpSpPr>
        <p:pic>
          <p:nvPicPr>
            <p:cNvPr id="1026" name="Picture 2" descr="Woman, Talk, Live, Flat, Standing, Television">
              <a:extLst>
                <a:ext uri="{FF2B5EF4-FFF2-40B4-BE49-F238E27FC236}">
                  <a16:creationId xmlns:a16="http://schemas.microsoft.com/office/drawing/2014/main" id="{FBDB230E-8C40-4414-B22A-CB0AC08436B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912"/>
            <a:stretch/>
          </p:blipFill>
          <p:spPr bwMode="auto">
            <a:xfrm>
              <a:off x="972591" y="3428481"/>
              <a:ext cx="1673669" cy="15245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Frame 2">
              <a:extLst>
                <a:ext uri="{FF2B5EF4-FFF2-40B4-BE49-F238E27FC236}">
                  <a16:creationId xmlns:a16="http://schemas.microsoft.com/office/drawing/2014/main" id="{A4CD68BA-5A70-409F-9A54-E0C3AA4D5C02}"/>
                </a:ext>
              </a:extLst>
            </p:cNvPr>
            <p:cNvSpPr/>
            <p:nvPr/>
          </p:nvSpPr>
          <p:spPr>
            <a:xfrm>
              <a:off x="412123" y="3279331"/>
              <a:ext cx="2691765" cy="1673669"/>
            </a:xfrm>
            <a:prstGeom prst="frame">
              <a:avLst>
                <a:gd name="adj1" fmla="val 711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DB82BF49-9BF0-46D6-8284-3E0BD09A264A}"/>
              </a:ext>
            </a:extLst>
          </p:cNvPr>
          <p:cNvGrpSpPr/>
          <p:nvPr/>
        </p:nvGrpSpPr>
        <p:grpSpPr>
          <a:xfrm rot="273967">
            <a:off x="3902189" y="3551294"/>
            <a:ext cx="2367667" cy="1672165"/>
            <a:chOff x="3902189" y="3280835"/>
            <a:chExt cx="2367667" cy="1672165"/>
          </a:xfrm>
        </p:grpSpPr>
        <p:pic>
          <p:nvPicPr>
            <p:cNvPr id="1028" name="Picture 4" descr="Newspaper, News, Design, Schema, Template, Grid, Inform">
              <a:extLst>
                <a:ext uri="{FF2B5EF4-FFF2-40B4-BE49-F238E27FC236}">
                  <a16:creationId xmlns:a16="http://schemas.microsoft.com/office/drawing/2014/main" id="{73793EE5-0088-40AA-9C2F-C3C2A0AEC95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2189" y="3280835"/>
              <a:ext cx="2367667" cy="16721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World, Globe, Earth, Planet, Blue, Earth Globe, Global">
              <a:extLst>
                <a:ext uri="{FF2B5EF4-FFF2-40B4-BE49-F238E27FC236}">
                  <a16:creationId xmlns:a16="http://schemas.microsoft.com/office/drawing/2014/main" id="{62766143-C1F4-421C-B374-EBDC155FB22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55623" y="3948935"/>
              <a:ext cx="895071" cy="8950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54489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2482</TotalTime>
  <Words>130</Words>
  <Application>Microsoft Macintosh PowerPoint</Application>
  <PresentationFormat>A4 Paper (210x297 mm)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Cambria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Jean Debney</cp:lastModifiedBy>
  <cp:revision>57</cp:revision>
  <cp:lastPrinted>2019-02-13T16:27:41Z</cp:lastPrinted>
  <dcterms:created xsi:type="dcterms:W3CDTF">2016-06-12T08:53:59Z</dcterms:created>
  <dcterms:modified xsi:type="dcterms:W3CDTF">2021-12-17T08:07:29Z</dcterms:modified>
</cp:coreProperties>
</file>