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4D6"/>
    <a:srgbClr val="38D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15"/>
  </p:normalViewPr>
  <p:slideViewPr>
    <p:cSldViewPr snapToGrid="0" snapToObjects="1">
      <p:cViewPr varScale="1">
        <p:scale>
          <a:sx n="78" d="100"/>
          <a:sy n="78" d="100"/>
        </p:scale>
        <p:origin x="3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5A0B407-224C-1E46-8A37-AD7C180375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117" y="232373"/>
            <a:ext cx="392062" cy="6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6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7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8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9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9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101B3F-8539-1144-B88A-9B4336C78CC6}"/>
              </a:ext>
            </a:extLst>
          </p:cNvPr>
          <p:cNvSpPr/>
          <p:nvPr userDrawn="1"/>
        </p:nvSpPr>
        <p:spPr>
          <a:xfrm>
            <a:off x="0" y="1"/>
            <a:ext cx="6858000" cy="1062318"/>
          </a:xfrm>
          <a:prstGeom prst="rect">
            <a:avLst/>
          </a:prstGeom>
          <a:solidFill>
            <a:srgbClr val="38D4D6"/>
          </a:solidFill>
          <a:ln>
            <a:solidFill>
              <a:srgbClr val="00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010129C-DE21-8048-81CD-0A17E3F06791}"/>
              </a:ext>
            </a:extLst>
          </p:cNvPr>
          <p:cNvSpPr/>
          <p:nvPr userDrawn="1"/>
        </p:nvSpPr>
        <p:spPr>
          <a:xfrm>
            <a:off x="0" y="9624786"/>
            <a:ext cx="6858000" cy="3053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F21B2FE-2CB9-314D-86D8-D78318E2AD4F}"/>
              </a:ext>
            </a:extLst>
          </p:cNvPr>
          <p:cNvSpPr/>
          <p:nvPr userDrawn="1"/>
        </p:nvSpPr>
        <p:spPr>
          <a:xfrm>
            <a:off x="170690" y="1216149"/>
            <a:ext cx="6503172" cy="8266803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B44A78-DEC5-D24C-B5BF-AE444B4AF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biLevel thresh="50000"/>
          </a:blip>
          <a:srcRect r="67643"/>
          <a:stretch/>
        </p:blipFill>
        <p:spPr>
          <a:xfrm>
            <a:off x="170690" y="162670"/>
            <a:ext cx="751977" cy="717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E91AF0-48A0-D047-A478-E61BE7191FA9}"/>
              </a:ext>
            </a:extLst>
          </p:cNvPr>
          <p:cNvSpPr/>
          <p:nvPr userDrawn="1"/>
        </p:nvSpPr>
        <p:spPr>
          <a:xfrm>
            <a:off x="1093357" y="177564"/>
            <a:ext cx="5580506" cy="71763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B21BA9-0A97-A348-AD97-78CE6F2E44F2}"/>
              </a:ext>
            </a:extLst>
          </p:cNvPr>
          <p:cNvGrpSpPr/>
          <p:nvPr userDrawn="1"/>
        </p:nvGrpSpPr>
        <p:grpSpPr>
          <a:xfrm>
            <a:off x="529022" y="970622"/>
            <a:ext cx="382946" cy="382526"/>
            <a:chOff x="1761370" y="3168673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6D1F272-9FB9-994A-86A7-2586DB1F8517}"/>
                </a:ext>
              </a:extLst>
            </p:cNvPr>
            <p:cNvSpPr/>
            <p:nvPr/>
          </p:nvSpPr>
          <p:spPr>
            <a:xfrm>
              <a:off x="1790881" y="3195510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Doughnut 20">
              <a:extLst>
                <a:ext uri="{FF2B5EF4-FFF2-40B4-BE49-F238E27FC236}">
                  <a16:creationId xmlns:a16="http://schemas.microsoft.com/office/drawing/2014/main" id="{26E2CF78-6189-244B-98DA-66095B80B1F2}"/>
                </a:ext>
              </a:extLst>
            </p:cNvPr>
            <p:cNvSpPr/>
            <p:nvPr/>
          </p:nvSpPr>
          <p:spPr>
            <a:xfrm>
              <a:off x="1761370" y="3168673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3AC6786D-CD08-804C-A834-BF1D845C4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58226" y="3303380"/>
              <a:ext cx="586284" cy="49262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5F4D00-67D5-6142-8955-53027972366A}"/>
              </a:ext>
            </a:extLst>
          </p:cNvPr>
          <p:cNvGrpSpPr/>
          <p:nvPr userDrawn="1"/>
        </p:nvGrpSpPr>
        <p:grpSpPr>
          <a:xfrm>
            <a:off x="958811" y="753404"/>
            <a:ext cx="651649" cy="631333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A1D92D5-ACCE-F14E-91FD-5A28E8C4F33D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Doughnut 24">
              <a:extLst>
                <a:ext uri="{FF2B5EF4-FFF2-40B4-BE49-F238E27FC236}">
                  <a16:creationId xmlns:a16="http://schemas.microsoft.com/office/drawing/2014/main" id="{E5A5648D-D0B1-D844-B1DB-FF9FC27347F8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6F28909D-5650-7D48-B3DB-BB3D89F5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E2CF8D-FD41-784C-B0A5-4E0CE4FC588D}"/>
              </a:ext>
            </a:extLst>
          </p:cNvPr>
          <p:cNvGrpSpPr/>
          <p:nvPr userDrawn="1"/>
        </p:nvGrpSpPr>
        <p:grpSpPr>
          <a:xfrm>
            <a:off x="1694319" y="632875"/>
            <a:ext cx="544625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4BFAE7E-54AE-6D42-8661-82A5CC0DE0CC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Doughnut 29">
              <a:extLst>
                <a:ext uri="{FF2B5EF4-FFF2-40B4-BE49-F238E27FC236}">
                  <a16:creationId xmlns:a16="http://schemas.microsoft.com/office/drawing/2014/main" id="{B8B9F8CD-EC84-B449-99AD-75067294D428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DEE8E5FB-B26A-4841-BC98-C868BDFB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8A33FB-C49C-6A49-8591-7859D49173CA}"/>
              </a:ext>
            </a:extLst>
          </p:cNvPr>
          <p:cNvGrpSpPr/>
          <p:nvPr userDrawn="1"/>
        </p:nvGrpSpPr>
        <p:grpSpPr>
          <a:xfrm>
            <a:off x="2308049" y="743153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649D984-31B6-994E-AA35-D29D42209B2A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Doughnut 33">
              <a:extLst>
                <a:ext uri="{FF2B5EF4-FFF2-40B4-BE49-F238E27FC236}">
                  <a16:creationId xmlns:a16="http://schemas.microsoft.com/office/drawing/2014/main" id="{C38F7472-BFC1-974C-B509-AEA999D6AF1F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5" name="Picture 34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6C4233D9-51DE-2643-9552-EE55E78B5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B950D6-C76F-7E4F-B476-5B5EA107CF93}"/>
              </a:ext>
            </a:extLst>
          </p:cNvPr>
          <p:cNvGrpSpPr/>
          <p:nvPr userDrawn="1"/>
        </p:nvGrpSpPr>
        <p:grpSpPr>
          <a:xfrm>
            <a:off x="2954801" y="632875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D7C4E6C-B1CD-A54C-A14D-61C32B6C3C19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Doughnut 37">
              <a:extLst>
                <a:ext uri="{FF2B5EF4-FFF2-40B4-BE49-F238E27FC236}">
                  <a16:creationId xmlns:a16="http://schemas.microsoft.com/office/drawing/2014/main" id="{18164CD0-6C49-B540-8BB6-57599C3AB6AB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4928C1B4-5D8C-4A40-A782-7C76604F9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745CA7-2FAE-A74B-B836-F213D3AB0288}"/>
              </a:ext>
            </a:extLst>
          </p:cNvPr>
          <p:cNvGrpSpPr/>
          <p:nvPr userDrawn="1"/>
        </p:nvGrpSpPr>
        <p:grpSpPr>
          <a:xfrm>
            <a:off x="3566338" y="803603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292627-70BA-9D4E-B3C4-D98880050930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Doughnut 41">
              <a:extLst>
                <a:ext uri="{FF2B5EF4-FFF2-40B4-BE49-F238E27FC236}">
                  <a16:creationId xmlns:a16="http://schemas.microsoft.com/office/drawing/2014/main" id="{3B92D7D0-ABEC-7340-B99B-D47F7AF193E6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3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711159AB-C0F0-C84D-9F8C-317BAD5BB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C736AC-61D9-B149-AD8A-260AA4BF14C7}"/>
              </a:ext>
            </a:extLst>
          </p:cNvPr>
          <p:cNvGrpSpPr/>
          <p:nvPr userDrawn="1"/>
        </p:nvGrpSpPr>
        <p:grpSpPr>
          <a:xfrm>
            <a:off x="4107579" y="78610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24DBF84-3E25-8543-848C-FC29AFA98D39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Doughnut 45">
              <a:extLst>
                <a:ext uri="{FF2B5EF4-FFF2-40B4-BE49-F238E27FC236}">
                  <a16:creationId xmlns:a16="http://schemas.microsoft.com/office/drawing/2014/main" id="{C4FF9713-19EB-0648-ADE9-B4E3B88D8434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7" name="Picture 78" descr="icon_pawCross - Riverside Veterinary Hospital">
              <a:extLst>
                <a:ext uri="{FF2B5EF4-FFF2-40B4-BE49-F238E27FC236}">
                  <a16:creationId xmlns:a16="http://schemas.microsoft.com/office/drawing/2014/main" id="{23DF445E-363A-8342-8D88-1E753AC17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71313CC-6D2C-7A4A-B20B-5A83695C3418}"/>
              </a:ext>
            </a:extLst>
          </p:cNvPr>
          <p:cNvGrpSpPr/>
          <p:nvPr userDrawn="1"/>
        </p:nvGrpSpPr>
        <p:grpSpPr>
          <a:xfrm>
            <a:off x="109492" y="9104209"/>
            <a:ext cx="751977" cy="717630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0E01630-E2F5-174B-83DF-537A81900714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Doughnut 50">
              <a:extLst>
                <a:ext uri="{FF2B5EF4-FFF2-40B4-BE49-F238E27FC236}">
                  <a16:creationId xmlns:a16="http://schemas.microsoft.com/office/drawing/2014/main" id="{6FAB542D-0C59-0244-AD6A-01244F888810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2" name="Picture 51" descr="Icon&#10;&#10;Description automatically generated">
              <a:extLst>
                <a:ext uri="{FF2B5EF4-FFF2-40B4-BE49-F238E27FC236}">
                  <a16:creationId xmlns:a16="http://schemas.microsoft.com/office/drawing/2014/main" id="{3DBB897D-8E00-3547-8E8F-78D872CB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EB5046-EEC0-944C-9FA3-917ABACF70E9}"/>
              </a:ext>
            </a:extLst>
          </p:cNvPr>
          <p:cNvGrpSpPr/>
          <p:nvPr userDrawn="1"/>
        </p:nvGrpSpPr>
        <p:grpSpPr>
          <a:xfrm>
            <a:off x="931352" y="9222966"/>
            <a:ext cx="553044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6C2748E-7EDF-0045-9934-269FE6BD51FF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Doughnut 54">
              <a:extLst>
                <a:ext uri="{FF2B5EF4-FFF2-40B4-BE49-F238E27FC236}">
                  <a16:creationId xmlns:a16="http://schemas.microsoft.com/office/drawing/2014/main" id="{7AC17B1C-19BC-8E4D-99BD-B4A87386FAAB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6" name="Picture 55" descr="Icon&#10;&#10;Description automatically generated">
              <a:extLst>
                <a:ext uri="{FF2B5EF4-FFF2-40B4-BE49-F238E27FC236}">
                  <a16:creationId xmlns:a16="http://schemas.microsoft.com/office/drawing/2014/main" id="{B400A263-037C-DF49-B3F9-733759DE7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07BC49-9362-AA4A-AE67-2FDF02A72B8D}"/>
              </a:ext>
            </a:extLst>
          </p:cNvPr>
          <p:cNvGrpSpPr/>
          <p:nvPr userDrawn="1"/>
        </p:nvGrpSpPr>
        <p:grpSpPr>
          <a:xfrm>
            <a:off x="1517966" y="9116399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50BBAF5-B41A-6041-B20B-4B622F87C611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Doughnut 58">
              <a:extLst>
                <a:ext uri="{FF2B5EF4-FFF2-40B4-BE49-F238E27FC236}">
                  <a16:creationId xmlns:a16="http://schemas.microsoft.com/office/drawing/2014/main" id="{C4E069AB-60AB-7D47-9712-C57C7A64C4C7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0" name="Picture 59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A61B35EC-716F-434A-9357-5E4FEB90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4BF47A7-49ED-8942-975A-E47E4F6A71D4}"/>
              </a:ext>
            </a:extLst>
          </p:cNvPr>
          <p:cNvGrpSpPr/>
          <p:nvPr userDrawn="1"/>
        </p:nvGrpSpPr>
        <p:grpSpPr>
          <a:xfrm>
            <a:off x="2185670" y="9271144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D5D9284-249C-4149-A070-DE30F1170136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Doughnut 62">
              <a:extLst>
                <a:ext uri="{FF2B5EF4-FFF2-40B4-BE49-F238E27FC236}">
                  <a16:creationId xmlns:a16="http://schemas.microsoft.com/office/drawing/2014/main" id="{2F2A9C05-4F65-5D4B-AF5A-8A7532412364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7AF9B16C-6CF8-EE45-A9AA-044D8F5F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E592DFA-B0D6-E549-8D1B-42D69008507E}"/>
              </a:ext>
            </a:extLst>
          </p:cNvPr>
          <p:cNvGrpSpPr/>
          <p:nvPr userDrawn="1"/>
        </p:nvGrpSpPr>
        <p:grpSpPr>
          <a:xfrm>
            <a:off x="2787601" y="9410155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9B3804F-0F58-114F-9A11-0AEC681C339A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Doughnut 66">
              <a:extLst>
                <a:ext uri="{FF2B5EF4-FFF2-40B4-BE49-F238E27FC236}">
                  <a16:creationId xmlns:a16="http://schemas.microsoft.com/office/drawing/2014/main" id="{FA235583-E248-9440-B893-DF03B22293D2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8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CAF65119-CD05-3C4B-8A45-4B71F0D07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E94754A-6FAA-8448-ABBF-8477EA8E4F7C}"/>
              </a:ext>
            </a:extLst>
          </p:cNvPr>
          <p:cNvGrpSpPr/>
          <p:nvPr userDrawn="1"/>
        </p:nvGrpSpPr>
        <p:grpSpPr>
          <a:xfrm>
            <a:off x="3333137" y="937534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A0F034D-3565-504F-AD63-1D0F441152E4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Doughnut 70">
              <a:extLst>
                <a:ext uri="{FF2B5EF4-FFF2-40B4-BE49-F238E27FC236}">
                  <a16:creationId xmlns:a16="http://schemas.microsoft.com/office/drawing/2014/main" id="{17B5972D-23B3-514A-A606-7D708CC3117F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2" name="Picture 78" descr="icon_pawCross - Riverside Veterinary Hospital">
              <a:extLst>
                <a:ext uri="{FF2B5EF4-FFF2-40B4-BE49-F238E27FC236}">
                  <a16:creationId xmlns:a16="http://schemas.microsoft.com/office/drawing/2014/main" id="{1EBCF347-0EE3-DB42-9616-AB35F8D44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0AAE790E-063E-3C4D-8303-32489B151F4D}"/>
              </a:ext>
            </a:extLst>
          </p:cNvPr>
          <p:cNvSpPr txBox="1"/>
          <p:nvPr userDrawn="1"/>
        </p:nvSpPr>
        <p:spPr>
          <a:xfrm>
            <a:off x="3820205" y="9669885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 Reserved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D8D81E-9B1A-6943-A643-B5397163ABB3}"/>
              </a:ext>
            </a:extLst>
          </p:cNvPr>
          <p:cNvSpPr txBox="1"/>
          <p:nvPr userDrawn="1"/>
        </p:nvSpPr>
        <p:spPr>
          <a:xfrm>
            <a:off x="4359712" y="874412"/>
            <a:ext cx="1305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MA Code: KS4-18-07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79EAA-F84D-3449-852F-32464B608F19}"/>
              </a:ext>
            </a:extLst>
          </p:cNvPr>
          <p:cNvSpPr txBox="1"/>
          <p:nvPr userDrawn="1"/>
        </p:nvSpPr>
        <p:spPr>
          <a:xfrm>
            <a:off x="1112885" y="184705"/>
            <a:ext cx="5368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Mission Assignment: Explore Specific Heat Capacity  </a:t>
            </a:r>
          </a:p>
        </p:txBody>
      </p:sp>
    </p:spTree>
    <p:extLst>
      <p:ext uri="{BB962C8B-B14F-4D97-AF65-F5344CB8AC3E}">
        <p14:creationId xmlns:p14="http://schemas.microsoft.com/office/powerpoint/2010/main" val="305180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tif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35117C7-2A03-F742-B9C2-239A5CCE27EB}"/>
              </a:ext>
            </a:extLst>
          </p:cNvPr>
          <p:cNvSpPr txBox="1"/>
          <p:nvPr/>
        </p:nvSpPr>
        <p:spPr>
          <a:xfrm>
            <a:off x="4962349" y="6801759"/>
            <a:ext cx="119557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Gravitational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field strength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10N/kg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DF5FF2-4C96-104D-8005-7459ED478BB0}"/>
              </a:ext>
            </a:extLst>
          </p:cNvPr>
          <p:cNvSpPr txBox="1"/>
          <p:nvPr/>
        </p:nvSpPr>
        <p:spPr>
          <a:xfrm>
            <a:off x="2209800" y="1720741"/>
            <a:ext cx="44849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James Prescott Joule was born in Salford, England, as the son of a wealthy brewer. He studied science and mathematics. Whilst working as a brewer, he began to investigate heat. His studies led to the laws of the conservation of energy and laws of thermodynamics.</a:t>
            </a: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He worked alongside Lord Kelvin in his scientific endeavours. Joule is credited with his discoveries linking electricity, resistance and the dissipation of energy.  </a:t>
            </a: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Joule proved through his experiments that every material when heated had a ‘specific heat capacity’. He proved that heat energy and mechanical energy are interchangeable. The SI unit for energy – joule – is named after him.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777B81E-30B4-8344-9351-6E452D5D5B3C}"/>
              </a:ext>
            </a:extLst>
          </p:cNvPr>
          <p:cNvSpPr/>
          <p:nvPr/>
        </p:nvSpPr>
        <p:spPr>
          <a:xfrm>
            <a:off x="2203234" y="1401209"/>
            <a:ext cx="3007810" cy="353544"/>
          </a:xfrm>
          <a:prstGeom prst="roundRect">
            <a:avLst/>
          </a:prstGeom>
          <a:solidFill>
            <a:srgbClr val="00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>
                <a:solidFill>
                  <a:schemeClr val="bg1"/>
                </a:solidFill>
                <a:latin typeface="Arial Rounded MT" charset="0"/>
                <a:ea typeface="Arial Rounded MT" charset="0"/>
                <a:cs typeface="Arial Rounded MT" charset="0"/>
              </a:rPr>
              <a:t>Joule &amp; specific heat capacity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FC5B3EF7-600A-CF4B-B59E-397290392AF7}"/>
              </a:ext>
            </a:extLst>
          </p:cNvPr>
          <p:cNvSpPr/>
          <p:nvPr/>
        </p:nvSpPr>
        <p:spPr>
          <a:xfrm>
            <a:off x="238965" y="7627717"/>
            <a:ext cx="2372031" cy="160518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Question:</a:t>
            </a:r>
          </a:p>
          <a:p>
            <a:pPr lvl="0"/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lvl="0"/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If the specific heat capacity of water is 4200J/kg°C, how many joules (J) of energy are needed to raise the temperature of a 7kg bucket of water by 4°C?</a:t>
            </a:r>
          </a:p>
          <a:p>
            <a:pPr lvl="0"/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BADB02-2CA7-A54C-8310-D4F7C522ACD6}"/>
              </a:ext>
            </a:extLst>
          </p:cNvPr>
          <p:cNvSpPr/>
          <p:nvPr/>
        </p:nvSpPr>
        <p:spPr>
          <a:xfrm>
            <a:off x="238965" y="4136683"/>
            <a:ext cx="309749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Specific heat capacity is the amount of energy needed to heat 1 kg of a substance by 1°c. </a:t>
            </a:r>
            <a:endParaRPr lang="en-US" sz="1200" dirty="0">
              <a:solidFill>
                <a:srgbClr val="38D4D6"/>
              </a:solidFill>
            </a:endParaRP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D224B9A2-9383-7242-93ED-16E38787B942}"/>
              </a:ext>
            </a:extLst>
          </p:cNvPr>
          <p:cNvSpPr/>
          <p:nvPr/>
        </p:nvSpPr>
        <p:spPr>
          <a:xfrm>
            <a:off x="2610996" y="6611992"/>
            <a:ext cx="3988775" cy="2758202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Example:</a:t>
            </a: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If the specific heat capacity of water is 4200J/kg°C, how many joules (J) of energy are needed to raise the temperature of a 7kg bucket of water by 4°C?</a:t>
            </a:r>
          </a:p>
          <a:p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	𝛥E      =        M       X       C       X        </a:t>
            </a: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𝛥𝜽</a:t>
            </a: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                    	                    kg           J/kg°C            °C</a:t>
            </a: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M    =  7kg</a:t>
            </a:r>
          </a:p>
          <a:p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𝛥𝜽   =  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4°C</a:t>
            </a:r>
          </a:p>
          <a:p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C     = 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4200J/kg°C</a:t>
            </a:r>
          </a:p>
          <a:p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            E  =  7  X  4200  X  4          E  =  117,600J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A99F20-043C-FA4D-BA87-8DD3EA04A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6" y="1441590"/>
            <a:ext cx="1910574" cy="2645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1AE2BC-79E2-6842-8BD1-095183758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784" y="4067163"/>
            <a:ext cx="1831305" cy="1237105"/>
          </a:xfrm>
          <a:prstGeom prst="rect">
            <a:avLst/>
          </a:prstGeom>
        </p:spPr>
      </p:pic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id="{39B49ECB-100E-904B-AC29-B84F30296274}"/>
              </a:ext>
            </a:extLst>
          </p:cNvPr>
          <p:cNvSpPr/>
          <p:nvPr/>
        </p:nvSpPr>
        <p:spPr>
          <a:xfrm>
            <a:off x="257101" y="4786974"/>
            <a:ext cx="3450038" cy="1310997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endParaRPr lang="en-US" sz="11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change in   =   mass  X  SHC   X   change in</a:t>
            </a: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energy                                       temperature  </a:t>
            </a:r>
          </a:p>
          <a:p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          𝛥E      =       M       X       C        X        </a:t>
            </a: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𝛥𝜽</a:t>
            </a: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                              kg           J/kg°C            °C     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AE7734-D262-B047-AA44-721E93D39FB0}"/>
              </a:ext>
            </a:extLst>
          </p:cNvPr>
          <p:cNvGrpSpPr/>
          <p:nvPr/>
        </p:nvGrpSpPr>
        <p:grpSpPr>
          <a:xfrm>
            <a:off x="3601716" y="5144290"/>
            <a:ext cx="1645188" cy="1442304"/>
            <a:chOff x="4378211" y="5813940"/>
            <a:chExt cx="1347803" cy="1226312"/>
          </a:xfrm>
        </p:grpSpPr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CB14A864-34FE-D242-AEB3-E877E4445DAC}"/>
                </a:ext>
              </a:extLst>
            </p:cNvPr>
            <p:cNvSpPr/>
            <p:nvPr/>
          </p:nvSpPr>
          <p:spPr>
            <a:xfrm>
              <a:off x="4378211" y="5813940"/>
              <a:ext cx="1347803" cy="1226312"/>
            </a:xfrm>
            <a:prstGeom prst="triangle">
              <a:avLst/>
            </a:prstGeom>
            <a:solidFill>
              <a:srgbClr val="00D4D6"/>
            </a:solidFill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D4D6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56FF44-9DA1-894B-8C31-C956FDFC2584}"/>
                </a:ext>
              </a:extLst>
            </p:cNvPr>
            <p:cNvSpPr txBox="1"/>
            <p:nvPr/>
          </p:nvSpPr>
          <p:spPr>
            <a:xfrm>
              <a:off x="4497183" y="6096032"/>
              <a:ext cx="1153679" cy="811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𝛥E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________</a:t>
              </a:r>
            </a:p>
            <a:p>
              <a:pPr algn="ctr"/>
              <a:endParaRPr lang="en-US" sz="1600" b="1" dirty="0">
                <a:solidFill>
                  <a:schemeClr val="bg1"/>
                </a:solidFill>
                <a:latin typeface="Arial Rounded MT Bold" panose="020F0704030504030204" pitchFamily="34" charset="77"/>
              </a:endParaRP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M X C X 𝛥𝜽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8F29DD1-F0A9-854B-B574-3F0FD3698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/>
        </p:blipFill>
        <p:spPr>
          <a:xfrm>
            <a:off x="5246904" y="4782064"/>
            <a:ext cx="1352867" cy="16946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2C16DC-9A6A-7B43-A28D-B11FF2EF3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226" y="6184649"/>
            <a:ext cx="2166843" cy="14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1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0E00AA-43EA-A44F-98C0-52B5D163E67E}"/>
              </a:ext>
            </a:extLst>
          </p:cNvPr>
          <p:cNvSpPr/>
          <p:nvPr/>
        </p:nvSpPr>
        <p:spPr>
          <a:xfrm>
            <a:off x="1809000" y="1407446"/>
            <a:ext cx="3240000" cy="360000"/>
          </a:xfrm>
          <a:prstGeom prst="roundRect">
            <a:avLst/>
          </a:prstGeom>
          <a:solidFill>
            <a:srgbClr val="00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Practice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209697F-1199-E44B-87A9-8798567B6BA3}"/>
              </a:ext>
            </a:extLst>
          </p:cNvPr>
          <p:cNvSpPr/>
          <p:nvPr/>
        </p:nvSpPr>
        <p:spPr>
          <a:xfrm>
            <a:off x="252501" y="1856403"/>
            <a:ext cx="3777518" cy="2009061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altLang="en-US" sz="1200" dirty="0">
                <a:solidFill>
                  <a:srgbClr val="38D4D6"/>
                </a:solidFill>
                <a:latin typeface="Arial Rounded MT Bold" panose="020F0704030504030204" pitchFamily="34" charset="77"/>
                <a:cs typeface="Arial" pitchFamily="34" charset="0"/>
              </a:rPr>
              <a:t>Using the specific heat capacity of water (4200 J/kg°C), h</a:t>
            </a:r>
            <a:r>
              <a:rPr lang="en-GB" altLang="en-US" sz="1200" dirty="0">
                <a:solidFill>
                  <a:srgbClr val="38D4D6"/>
                </a:solidFill>
                <a:latin typeface="Arial Rounded MT Bold" panose="020F0704030504030204" pitchFamily="34" charset="77"/>
                <a:cs typeface="Arial" pitchFamily="34" charset="0"/>
              </a:rPr>
              <a:t>ow much energy is needed to increase the temperature of 500 g of water by 80</a:t>
            </a:r>
            <a:r>
              <a:rPr lang="en-US" altLang="en-US" sz="1200" dirty="0">
                <a:solidFill>
                  <a:srgbClr val="38D4D6"/>
                </a:solidFill>
                <a:latin typeface="Arial Rounded MT Bold" panose="020F0704030504030204" pitchFamily="34" charset="77"/>
                <a:cs typeface="Arial" pitchFamily="34" charset="0"/>
              </a:rPr>
              <a:t>°C in a kettle?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6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EE3934-5214-B146-ABF0-5989A27A62CB}"/>
              </a:ext>
            </a:extLst>
          </p:cNvPr>
          <p:cNvSpPr/>
          <p:nvPr/>
        </p:nvSpPr>
        <p:spPr>
          <a:xfrm>
            <a:off x="2219017" y="3826515"/>
            <a:ext cx="4488426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endParaRPr lang="en-US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A 2 kg metal cylinder is supplied with 1600J of energy to heat it from 5°C to 13°C. What is the </a:t>
            </a: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specific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heat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capacity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of the metal?</a:t>
            </a: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</a:t>
            </a:r>
            <a:r>
              <a:rPr lang="en-GB" sz="16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</a:t>
            </a:r>
            <a:endParaRPr lang="en-US" sz="16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61C93-550A-DC45-A335-7D2E71348180}"/>
              </a:ext>
            </a:extLst>
          </p:cNvPr>
          <p:cNvSpPr txBox="1"/>
          <p:nvPr/>
        </p:nvSpPr>
        <p:spPr>
          <a:xfrm>
            <a:off x="2224216" y="7665144"/>
            <a:ext cx="448322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Calculate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how</a:t>
            </a:r>
            <a:r>
              <a:rPr lang="en-US" dirty="0">
                <a:solidFill>
                  <a:srgbClr val="38D4D6"/>
                </a:solidFill>
              </a:rPr>
              <a:t> 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much </a:t>
            </a: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energy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is needed to heat 2kg of cooking oil with a specific heat capacity of 2000J/kg°C from 20°C to 120°C?</a:t>
            </a: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 </a:t>
            </a:r>
            <a:r>
              <a:rPr lang="en-GB" sz="16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              	_______________________________________</a:t>
            </a:r>
          </a:p>
          <a:p>
            <a:endParaRPr lang="en-GB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93E64-2E39-6341-B9A4-2B2C7C07C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099" y="1879579"/>
            <a:ext cx="2222501" cy="2009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02F565-20B4-1F49-93D9-C9D5CE4C2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13338" y="5594481"/>
            <a:ext cx="1669484" cy="22225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3BD70F-2890-7340-85F5-32CDF4100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79" y="7652444"/>
            <a:ext cx="1803282" cy="1413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4DF518-1468-814A-93E2-B563A5178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53" y="4058333"/>
            <a:ext cx="1483207" cy="1609258"/>
          </a:xfrm>
          <a:prstGeom prst="rect">
            <a:avLst/>
          </a:prstGeom>
        </p:spPr>
      </p:pic>
      <p:sp>
        <p:nvSpPr>
          <p:cNvPr id="14" name="Rectangle: Rounded Corners 2">
            <a:extLst>
              <a:ext uri="{FF2B5EF4-FFF2-40B4-BE49-F238E27FC236}">
                <a16:creationId xmlns:a16="http://schemas.microsoft.com/office/drawing/2014/main" id="{3CFBE53E-3996-4B99-CB83-8D878627CDEA}"/>
              </a:ext>
            </a:extLst>
          </p:cNvPr>
          <p:cNvSpPr/>
          <p:nvPr/>
        </p:nvSpPr>
        <p:spPr>
          <a:xfrm>
            <a:off x="252501" y="5860460"/>
            <a:ext cx="3777518" cy="1736646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A length of lead with a specific heat capacity of 126J/kg°C is given 5000J of energy to heat it from 20°C to 250°C. What was the </a:t>
            </a: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mass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of the piece of lead?</a:t>
            </a: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</a:t>
            </a:r>
            <a:r>
              <a:rPr lang="en-GB" sz="16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</a:t>
            </a:r>
            <a:endParaRPr lang="en-US" sz="16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6135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75A8BF-AF1B-6546-A8A4-BE8A28E3110F}"/>
              </a:ext>
            </a:extLst>
          </p:cNvPr>
          <p:cNvSpPr txBox="1"/>
          <p:nvPr/>
        </p:nvSpPr>
        <p:spPr>
          <a:xfrm>
            <a:off x="171000" y="1698107"/>
            <a:ext cx="651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5"/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Complete these statements:-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Specific heat capacity is the measure of the amount of </a:t>
            </a:r>
            <a:r>
              <a:rPr lang="en-US" sz="16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____________  _________ </a:t>
            </a: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that is needed to raise 1kg of substance by 1</a:t>
            </a:r>
            <a:r>
              <a:rPr lang="en-US" sz="16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_________</a:t>
            </a: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A higher specific heat capacity will mean that a material requires more heat energy to raise the </a:t>
            </a:r>
            <a:r>
              <a:rPr lang="en-US" sz="16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_______________</a:t>
            </a: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.  Also, a larger mass of the material means that the material requires more heat </a:t>
            </a:r>
            <a:r>
              <a:rPr lang="en-US" sz="1200">
                <a:solidFill>
                  <a:srgbClr val="00D4D6"/>
                </a:solidFill>
                <a:latin typeface="Arial Rounded MT Bold" panose="020F0704030504030204" pitchFamily="34" charset="77"/>
              </a:rPr>
              <a:t>energy to _________________________ </a:t>
            </a:r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the temperature.</a:t>
            </a:r>
          </a:p>
          <a:p>
            <a:pPr lvl="0"/>
            <a:endParaRPr lang="en-US" sz="1200" dirty="0">
              <a:solidFill>
                <a:srgbClr val="00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398729F-F1FC-F647-8144-2F0F7020CDD4}"/>
              </a:ext>
            </a:extLst>
          </p:cNvPr>
          <p:cNvSpPr/>
          <p:nvPr/>
        </p:nvSpPr>
        <p:spPr>
          <a:xfrm>
            <a:off x="1819184" y="1398264"/>
            <a:ext cx="3240000" cy="361796"/>
          </a:xfrm>
          <a:prstGeom prst="roundRect">
            <a:avLst/>
          </a:prstGeom>
          <a:solidFill>
            <a:srgbClr val="00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chemeClr val="bg1"/>
                </a:solidFill>
                <a:latin typeface="Arial Rounded MT" charset="0"/>
                <a:ea typeface="Arial Rounded MT" charset="0"/>
                <a:cs typeface="Arial Rounded MT" charset="0"/>
              </a:rPr>
              <a:t>Key Vocabulary</a:t>
            </a:r>
          </a:p>
        </p:txBody>
      </p:sp>
      <p:graphicFrame>
        <p:nvGraphicFramePr>
          <p:cNvPr id="4" name="Google Shape;117;p4">
            <a:extLst>
              <a:ext uri="{FF2B5EF4-FFF2-40B4-BE49-F238E27FC236}">
                <a16:creationId xmlns:a16="http://schemas.microsoft.com/office/drawing/2014/main" id="{D4900C6F-B3E7-424A-B371-20EFB94BB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64512"/>
              </p:ext>
            </p:extLst>
          </p:nvPr>
        </p:nvGraphicFramePr>
        <p:xfrm>
          <a:off x="508000" y="4220494"/>
          <a:ext cx="5862368" cy="486439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9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Exam-style questions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dirty="0">
                          <a:solidFill>
                            <a:srgbClr val="00D4D6"/>
                          </a:solidFill>
                          <a:latin typeface="Arial Rounded MT Bold" panose="020F0704030504030204" pitchFamily="34" charset="77"/>
                          <a:cs typeface="Times New Roman" panose="02020603050405020304" pitchFamily="18" charset="0"/>
                        </a:rPr>
                        <a:t>What is the difference between heat and temperature?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2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0" dirty="0">
                          <a:solidFill>
                            <a:srgbClr val="00D4D6"/>
                          </a:solidFill>
                          <a:latin typeface="Arial Rounded MT Bold" panose="020F0704030504030204" pitchFamily="34" charset="77"/>
                          <a:cs typeface="Times New Roman" panose="02020603050405020304" pitchFamily="18" charset="0"/>
                        </a:rPr>
                        <a:t>Why is water a good material to have in a central heating system?  (Consider what a plumber does to help formulate your answer)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80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ADBF"/>
                        </a:buClr>
                        <a:buSzPts val="1200"/>
                        <a:buFont typeface="Arial Rounded"/>
                        <a:buNone/>
                        <a:tabLst/>
                        <a:defRPr/>
                      </a:pPr>
                      <a:r>
                        <a:rPr lang="en-US" altLang="en-US" sz="1200" b="0" dirty="0">
                          <a:solidFill>
                            <a:srgbClr val="00D4D6"/>
                          </a:solidFill>
                          <a:latin typeface="Arial Rounded MT Bold" panose="020F0704030504030204" pitchFamily="34" charset="77"/>
                          <a:cs typeface="Times New Roman" panose="02020603050405020304" pitchFamily="18" charset="0"/>
                        </a:rPr>
                        <a:t>Night storage heaters warm up at night when electricity is cheaper and then release their heat energy during the day. The value of </a:t>
                      </a:r>
                      <a:r>
                        <a:rPr lang="en-US" altLang="en-US" sz="1200" b="0" i="1" dirty="0">
                          <a:solidFill>
                            <a:srgbClr val="00D4D6"/>
                          </a:solidFill>
                          <a:latin typeface="Arial Rounded MT Bold" panose="020F0704030504030204" pitchFamily="34" charset="77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en-US" sz="1200" b="0" dirty="0">
                          <a:solidFill>
                            <a:srgbClr val="00D4D6"/>
                          </a:solidFill>
                          <a:latin typeface="Arial Rounded MT Bold" panose="020F0704030504030204" pitchFamily="34" charset="77"/>
                          <a:cs typeface="Times New Roman" panose="02020603050405020304" pitchFamily="18" charset="0"/>
                        </a:rPr>
                        <a:t> for bricks in a night storage heater is higher than water. Why is this an advantage?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2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ADBF"/>
                        </a:buClr>
                        <a:buSzPts val="1200"/>
                        <a:buFont typeface="Arial Rounded"/>
                        <a:buNone/>
                        <a:tabLst/>
                        <a:defRPr/>
                      </a:pPr>
                      <a:r>
                        <a:rPr lang="en-GB" altLang="en-US" sz="1200" b="0" dirty="0">
                          <a:solidFill>
                            <a:srgbClr val="00D4D6"/>
                          </a:solidFill>
                          <a:latin typeface="Arial Rounded MT Bold" panose="020F0704030504030204" pitchFamily="34" charset="77"/>
                        </a:rPr>
                        <a:t>Radiators can either be filled with water or filled with oil. Water has a higher specific heat capacity. What are the advantages and disadvantages of each?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056946"/>
                  </a:ext>
                </a:extLst>
              </a:tr>
              <a:tr h="78080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D4D6"/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+mn-cs"/>
                        </a:rPr>
                        <a:t>An electrical circuit malfunctions and starts to overheat. The copper wire of the circuit has a mass of 3g and it increases in temperature from 20°C to 60°C. How much energy is transferred to the wire in joules?  [Copper has a SHC of 390 </a:t>
                      </a:r>
                      <a:r>
                        <a:rPr lang="en-US" sz="1200" b="0" dirty="0">
                          <a:solidFill>
                            <a:srgbClr val="00D4D6"/>
                          </a:solidFill>
                          <a:latin typeface="Arial Rounded MT Bold" panose="020F0704030504030204" pitchFamily="34" charset="77"/>
                        </a:rPr>
                        <a:t>J/kg°C</a:t>
                      </a:r>
                      <a:r>
                        <a:rPr lang="en-GB" sz="1200" b="0" kern="1200" dirty="0">
                          <a:solidFill>
                            <a:srgbClr val="00D4D6"/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+mn-cs"/>
                        </a:rPr>
                        <a:t>]</a:t>
                      </a:r>
                      <a:endParaRPr lang="en-US" sz="1200" b="0" dirty="0">
                        <a:solidFill>
                          <a:srgbClr val="00D4D6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003719"/>
                  </a:ext>
                </a:extLst>
              </a:tr>
              <a:tr h="78080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ADBF"/>
                        </a:buClr>
                        <a:buSzPts val="1200"/>
                        <a:buFont typeface="Arial Rounded"/>
                        <a:buNone/>
                      </a:pPr>
                      <a:r>
                        <a:rPr lang="en-US" sz="1200" b="0" kern="1200" dirty="0">
                          <a:solidFill>
                            <a:srgbClr val="00D4D6"/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+mn-cs"/>
                        </a:rPr>
                        <a:t>John has a shower and uses 20,000g of water with a specific heat capacity of 4200J/kg°C. When the water is supplied with 336,000J of energy, it heats up to 50°C. What was the starting temperature of the water? </a:t>
                      </a:r>
                      <a:endParaRPr sz="1200" b="0" dirty="0">
                        <a:solidFill>
                          <a:srgbClr val="00D4D6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891767"/>
                  </a:ext>
                </a:extLst>
              </a:tr>
              <a:tr h="45758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ADBF"/>
                        </a:buClr>
                        <a:buSzPts val="1200"/>
                        <a:buFont typeface="Arial Rounded"/>
                        <a:buNone/>
                      </a:pPr>
                      <a:r>
                        <a:rPr lang="en-US" sz="1200" b="0" kern="1200" dirty="0">
                          <a:solidFill>
                            <a:srgbClr val="00D4D6"/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+mn-cs"/>
                        </a:rPr>
                        <a:t>Explain why houses built of stone take a long time to warm up but once they are warm they stay warm for a very long time. </a:t>
                      </a:r>
                      <a:r>
                        <a:rPr lang="en-US" sz="1350" b="0" kern="1200" dirty="0">
                          <a:solidFill>
                            <a:srgbClr val="00D4D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GB" b="0" dirty="0">
                          <a:solidFill>
                            <a:srgbClr val="00D4D6"/>
                          </a:solidFill>
                          <a:effectLst/>
                        </a:rPr>
                        <a:t> </a:t>
                      </a:r>
                      <a:endParaRPr b="0" dirty="0">
                        <a:solidFill>
                          <a:srgbClr val="00D4D6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259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51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787</Words>
  <Application>Microsoft Macintosh PowerPoint</Application>
  <PresentationFormat>A4 Paper (210x297 mm)</PresentationFormat>
  <Paragraphs>56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 Rounded</vt:lpstr>
      <vt:lpstr>Arial</vt:lpstr>
      <vt:lpstr>Arial Rounded MT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Debney</dc:creator>
  <cp:lastModifiedBy>Shannon Weldon (BIO - Postgraduate Researcher)</cp:lastModifiedBy>
  <cp:revision>17</cp:revision>
  <dcterms:created xsi:type="dcterms:W3CDTF">2022-04-04T12:23:53Z</dcterms:created>
  <dcterms:modified xsi:type="dcterms:W3CDTF">2022-08-19T10:18:45Z</dcterms:modified>
</cp:coreProperties>
</file>