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5"/>
  </p:notesMasterIdLst>
  <p:sldIdLst>
    <p:sldId id="259" r:id="rId2"/>
    <p:sldId id="261" r:id="rId3"/>
    <p:sldId id="262" r:id="rId4"/>
  </p:sldIdLst>
  <p:sldSz cx="9906000" cy="6858000" type="A4"/>
  <p:notesSz cx="9144000" cy="6858000"/>
  <p:defaultTextStyle>
    <a:defPPr>
      <a:defRPr lang="en-US"/>
    </a:defPPr>
    <a:lvl1pPr marL="0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1pPr>
    <a:lvl2pPr marL="278526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2pPr>
    <a:lvl3pPr marL="557052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3pPr>
    <a:lvl4pPr marL="835579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4pPr>
    <a:lvl5pPr marL="1114105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5pPr>
    <a:lvl6pPr marL="1392631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6pPr>
    <a:lvl7pPr marL="1671157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7pPr>
    <a:lvl8pPr marL="1949684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8pPr>
    <a:lvl9pPr marL="2228210" algn="l" defTabSz="557052" rtl="0" eaLnBrk="1" latinLnBrk="0" hangingPunct="1">
      <a:defRPr sz="109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42" userDrawn="1">
          <p15:clr>
            <a:srgbClr val="A4A3A4"/>
          </p15:clr>
        </p15:guide>
        <p15:guide id="2" pos="81" userDrawn="1">
          <p15:clr>
            <a:srgbClr val="A4A3A4"/>
          </p15:clr>
        </p15:guide>
        <p15:guide id="3" pos="6182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CE81D8D-E556-5E43-C4B0-41A00FF9DB0A}" name="Heather Bingham" initials="HB" userId="S::h.bingham@studious.org.uk::e5e6ec3c-21a8-4547-ba6b-7b07b65fb21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C7CC"/>
    <a:srgbClr val="807E80"/>
    <a:srgbClr val="5BD5D7"/>
    <a:srgbClr val="000000"/>
    <a:srgbClr val="2FA2B4"/>
    <a:srgbClr val="008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99"/>
    <p:restoredTop sz="96197"/>
  </p:normalViewPr>
  <p:slideViewPr>
    <p:cSldViewPr snapToGrid="0" snapToObjects="1">
      <p:cViewPr varScale="1">
        <p:scale>
          <a:sx n="75" d="100"/>
          <a:sy n="75" d="100"/>
        </p:scale>
        <p:origin x="1618" y="53"/>
      </p:cViewPr>
      <p:guideLst>
        <p:guide orient="horz" pos="4042"/>
        <p:guide pos="81"/>
        <p:guide pos="61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706AE-DE1A-1541-84A6-749C272C0DDB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B1595-6957-3C44-8D0B-2BDFC33EF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6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1pPr>
    <a:lvl2pPr marL="278526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2pPr>
    <a:lvl3pPr marL="557052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3pPr>
    <a:lvl4pPr marL="835579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4pPr>
    <a:lvl5pPr marL="1114105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5pPr>
    <a:lvl6pPr marL="1392631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6pPr>
    <a:lvl7pPr marL="1671157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7pPr>
    <a:lvl8pPr marL="1949684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8pPr>
    <a:lvl9pPr marL="2228210" algn="l" defTabSz="557052" rtl="0" eaLnBrk="1" latinLnBrk="0" hangingPunct="1">
      <a:defRPr sz="73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8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105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467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206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132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36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578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257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44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64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58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336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45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941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5D316-DA6D-284E-A458-A44DD1407708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261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3.emf"/><Relationship Id="rId10" Type="http://schemas.openxmlformats.org/officeDocument/2006/relationships/image" Target="../media/image9.svg"/><Relationship Id="rId4" Type="http://schemas.openxmlformats.org/officeDocument/2006/relationships/image" Target="../media/image2.pn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Picture 140">
            <a:extLst>
              <a:ext uri="{FF2B5EF4-FFF2-40B4-BE49-F238E27FC236}">
                <a16:creationId xmlns:a16="http://schemas.microsoft.com/office/drawing/2014/main" id="{1F4AC534-1997-9EC5-E1FA-5BF722326B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123"/>
            <a:ext cx="9906000" cy="1078826"/>
          </a:xfrm>
          <a:prstGeom prst="rect">
            <a:avLst/>
          </a:prstGeom>
        </p:spPr>
      </p:pic>
      <p:sp>
        <p:nvSpPr>
          <p:cNvPr id="142" name="TextBox 141">
            <a:extLst>
              <a:ext uri="{FF2B5EF4-FFF2-40B4-BE49-F238E27FC236}">
                <a16:creationId xmlns:a16="http://schemas.microsoft.com/office/drawing/2014/main" id="{7068EBB9-CB21-773D-E15F-DE0ACD2C8392}"/>
              </a:ext>
            </a:extLst>
          </p:cNvPr>
          <p:cNvSpPr txBox="1"/>
          <p:nvPr/>
        </p:nvSpPr>
        <p:spPr>
          <a:xfrm>
            <a:off x="4458564" y="626086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N22-56-03</a:t>
            </a:r>
          </a:p>
        </p:txBody>
      </p:sp>
      <p:pic>
        <p:nvPicPr>
          <p:cNvPr id="143" name="Picture 142">
            <a:extLst>
              <a:ext uri="{FF2B5EF4-FFF2-40B4-BE49-F238E27FC236}">
                <a16:creationId xmlns:a16="http://schemas.microsoft.com/office/drawing/2014/main" id="{2548BBC3-3F62-D76C-D9DB-2E5BEEF158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565437"/>
            <a:ext cx="9906000" cy="292563"/>
          </a:xfrm>
          <a:prstGeom prst="rect">
            <a:avLst/>
          </a:prstGeom>
        </p:spPr>
      </p:pic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F0F04037-BE2A-AA14-E2BC-C422D1A66CEC}"/>
              </a:ext>
            </a:extLst>
          </p:cNvPr>
          <p:cNvSpPr/>
          <p:nvPr/>
        </p:nvSpPr>
        <p:spPr>
          <a:xfrm>
            <a:off x="135073" y="1183400"/>
            <a:ext cx="4456382" cy="1288375"/>
          </a:xfrm>
          <a:prstGeom prst="roundRect">
            <a:avLst>
              <a:gd name="adj" fmla="val 7214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Your question:</a:t>
            </a:r>
          </a:p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What do you want to know?</a:t>
            </a:r>
          </a:p>
          <a:p>
            <a:r>
              <a:rPr lang="en-US" sz="18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</a:t>
            </a:r>
          </a:p>
        </p:txBody>
      </p:sp>
      <p:sp>
        <p:nvSpPr>
          <p:cNvPr id="146" name="Rounded Rectangle 145">
            <a:extLst>
              <a:ext uri="{FF2B5EF4-FFF2-40B4-BE49-F238E27FC236}">
                <a16:creationId xmlns:a16="http://schemas.microsoft.com/office/drawing/2014/main" id="{140CD67A-1D46-0A26-6F15-67D89888D162}"/>
              </a:ext>
            </a:extLst>
          </p:cNvPr>
          <p:cNvSpPr/>
          <p:nvPr/>
        </p:nvSpPr>
        <p:spPr>
          <a:xfrm>
            <a:off x="136256" y="2620537"/>
            <a:ext cx="4456382" cy="3796138"/>
          </a:xfrm>
          <a:prstGeom prst="roundRect">
            <a:avLst>
              <a:gd name="adj" fmla="val 2534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Your hypothesis:</a:t>
            </a:r>
          </a:p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What do you predict will happen?</a:t>
            </a:r>
          </a:p>
          <a:p>
            <a:r>
              <a:rPr lang="en-US" sz="18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1E23B554-98FC-3260-7314-4F3480B893F2}"/>
              </a:ext>
            </a:extLst>
          </p:cNvPr>
          <p:cNvSpPr txBox="1"/>
          <p:nvPr/>
        </p:nvSpPr>
        <p:spPr>
          <a:xfrm>
            <a:off x="2412123" y="143643"/>
            <a:ext cx="66426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Explore factors which affect water resistance 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7216E218-FE6D-DB10-BAE0-42C737ED3AE5}"/>
              </a:ext>
            </a:extLst>
          </p:cNvPr>
          <p:cNvSpPr/>
          <p:nvPr/>
        </p:nvSpPr>
        <p:spPr>
          <a:xfrm>
            <a:off x="5331378" y="1181890"/>
            <a:ext cx="4456382" cy="3190749"/>
          </a:xfrm>
          <a:prstGeom prst="roundRect">
            <a:avLst>
              <a:gd name="adj" fmla="val 2534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Fair test:</a:t>
            </a:r>
          </a:p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How will you ensure you conduct </a:t>
            </a:r>
            <a:b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</a:br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a fair test?</a:t>
            </a:r>
          </a:p>
          <a:p>
            <a:r>
              <a:rPr lang="en-US" sz="18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2AD1AB23-8877-CB5D-43BA-E1986DB2F371}"/>
              </a:ext>
            </a:extLst>
          </p:cNvPr>
          <p:cNvSpPr/>
          <p:nvPr/>
        </p:nvSpPr>
        <p:spPr>
          <a:xfrm>
            <a:off x="5322638" y="4588916"/>
            <a:ext cx="4456382" cy="1823367"/>
          </a:xfrm>
          <a:prstGeom prst="roundRect">
            <a:avLst>
              <a:gd name="adj" fmla="val 2534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Control variables:</a:t>
            </a:r>
          </a:p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Which parts of your experiment will stay the same?</a:t>
            </a:r>
          </a:p>
          <a:p>
            <a:r>
              <a:rPr lang="en-US" sz="18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90E62565-6C4F-DF09-ECD7-60C47B83F93D}"/>
              </a:ext>
            </a:extLst>
          </p:cNvPr>
          <p:cNvGrpSpPr/>
          <p:nvPr/>
        </p:nvGrpSpPr>
        <p:grpSpPr>
          <a:xfrm>
            <a:off x="0" y="6299839"/>
            <a:ext cx="543164" cy="547038"/>
            <a:chOff x="18029" y="9343447"/>
            <a:chExt cx="543164" cy="547038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D5A8FCAA-EEBD-39B5-1159-DFA1D51B5D20}"/>
                </a:ext>
              </a:extLst>
            </p:cNvPr>
            <p:cNvSpPr/>
            <p:nvPr/>
          </p:nvSpPr>
          <p:spPr>
            <a:xfrm>
              <a:off x="18029" y="9343447"/>
              <a:ext cx="543164" cy="547038"/>
            </a:xfrm>
            <a:prstGeom prst="ellipse">
              <a:avLst/>
            </a:prstGeom>
            <a:solidFill>
              <a:srgbClr val="54C7CC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A7737517-F480-E946-7A35-45072BF3932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flipH="1">
              <a:off x="155356" y="9381617"/>
              <a:ext cx="263235" cy="499050"/>
            </a:xfrm>
            <a:prstGeom prst="rect">
              <a:avLst/>
            </a:prstGeom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64F2CEB-A9CE-440B-A8E0-0F74F95234B2}"/>
                </a:ext>
              </a:extLst>
            </p:cNvPr>
            <p:cNvSpPr txBox="1"/>
            <p:nvPr/>
          </p:nvSpPr>
          <p:spPr>
            <a:xfrm>
              <a:off x="188913" y="9455891"/>
              <a:ext cx="1134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Arial Rounded MT Bold" panose="020F0704030504030204" pitchFamily="34" charset="77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2454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Picture 140">
            <a:extLst>
              <a:ext uri="{FF2B5EF4-FFF2-40B4-BE49-F238E27FC236}">
                <a16:creationId xmlns:a16="http://schemas.microsoft.com/office/drawing/2014/main" id="{1F4AC534-1997-9EC5-E1FA-5BF722326B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123"/>
            <a:ext cx="9906000" cy="1078826"/>
          </a:xfrm>
          <a:prstGeom prst="rect">
            <a:avLst/>
          </a:prstGeom>
        </p:spPr>
      </p:pic>
      <p:sp>
        <p:nvSpPr>
          <p:cNvPr id="142" name="TextBox 141">
            <a:extLst>
              <a:ext uri="{FF2B5EF4-FFF2-40B4-BE49-F238E27FC236}">
                <a16:creationId xmlns:a16="http://schemas.microsoft.com/office/drawing/2014/main" id="{7068EBB9-CB21-773D-E15F-DE0ACD2C8392}"/>
              </a:ext>
            </a:extLst>
          </p:cNvPr>
          <p:cNvSpPr txBox="1"/>
          <p:nvPr/>
        </p:nvSpPr>
        <p:spPr>
          <a:xfrm>
            <a:off x="4458564" y="626086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N22-56-03</a:t>
            </a:r>
          </a:p>
        </p:txBody>
      </p:sp>
      <p:pic>
        <p:nvPicPr>
          <p:cNvPr id="143" name="Picture 142">
            <a:extLst>
              <a:ext uri="{FF2B5EF4-FFF2-40B4-BE49-F238E27FC236}">
                <a16:creationId xmlns:a16="http://schemas.microsoft.com/office/drawing/2014/main" id="{2548BBC3-3F62-D76C-D9DB-2E5BEEF158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565437"/>
            <a:ext cx="9906000" cy="292563"/>
          </a:xfrm>
          <a:prstGeom prst="rect">
            <a:avLst/>
          </a:prstGeom>
        </p:spPr>
      </p:pic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8B7B1B1A-8D41-2D41-606A-0F83883FE6FC}"/>
              </a:ext>
            </a:extLst>
          </p:cNvPr>
          <p:cNvSpPr/>
          <p:nvPr/>
        </p:nvSpPr>
        <p:spPr>
          <a:xfrm>
            <a:off x="5319132" y="1152039"/>
            <a:ext cx="4458281" cy="2992417"/>
          </a:xfrm>
          <a:prstGeom prst="roundRect">
            <a:avLst>
              <a:gd name="adj" fmla="val 2534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Your analysis:</a:t>
            </a:r>
          </a:p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What did you find out?</a:t>
            </a:r>
          </a:p>
          <a:p>
            <a:r>
              <a:rPr lang="en-US" sz="18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01DA3C39-CDD6-8D35-42F0-1F1ACCAE2122}"/>
              </a:ext>
            </a:extLst>
          </p:cNvPr>
          <p:cNvSpPr/>
          <p:nvPr/>
        </p:nvSpPr>
        <p:spPr>
          <a:xfrm>
            <a:off x="5319131" y="4293219"/>
            <a:ext cx="4449541" cy="2123456"/>
          </a:xfrm>
          <a:prstGeom prst="roundRect">
            <a:avLst>
              <a:gd name="adj" fmla="val 2534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Your conclusion:</a:t>
            </a:r>
          </a:p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Was your hypothesis correct? Explain</a:t>
            </a:r>
          </a:p>
          <a:p>
            <a:r>
              <a:rPr lang="en-US" sz="18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145B3277-78FF-3D0A-4DFD-EF2CFE90A5DC}"/>
              </a:ext>
            </a:extLst>
          </p:cNvPr>
          <p:cNvSpPr/>
          <p:nvPr/>
        </p:nvSpPr>
        <p:spPr>
          <a:xfrm>
            <a:off x="137327" y="1176137"/>
            <a:ext cx="4464000" cy="5236146"/>
          </a:xfrm>
          <a:prstGeom prst="roundRect">
            <a:avLst>
              <a:gd name="adj" fmla="val 2534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Your results:</a:t>
            </a:r>
          </a:p>
        </p:txBody>
      </p:sp>
      <p:graphicFrame>
        <p:nvGraphicFramePr>
          <p:cNvPr id="29" name="Table 2">
            <a:extLst>
              <a:ext uri="{FF2B5EF4-FFF2-40B4-BE49-F238E27FC236}">
                <a16:creationId xmlns:a16="http://schemas.microsoft.com/office/drawing/2014/main" id="{BDDC0E59-668D-E65B-52A5-4817077875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377107"/>
              </p:ext>
            </p:extLst>
          </p:nvPr>
        </p:nvGraphicFramePr>
        <p:xfrm>
          <a:off x="146067" y="1651417"/>
          <a:ext cx="4455261" cy="47477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087">
                  <a:extLst>
                    <a:ext uri="{9D8B030D-6E8A-4147-A177-3AD203B41FA5}">
                      <a16:colId xmlns:a16="http://schemas.microsoft.com/office/drawing/2014/main" val="1345975539"/>
                    </a:ext>
                  </a:extLst>
                </a:gridCol>
                <a:gridCol w="1485087">
                  <a:extLst>
                    <a:ext uri="{9D8B030D-6E8A-4147-A177-3AD203B41FA5}">
                      <a16:colId xmlns:a16="http://schemas.microsoft.com/office/drawing/2014/main" val="2589659732"/>
                    </a:ext>
                  </a:extLst>
                </a:gridCol>
                <a:gridCol w="1485087">
                  <a:extLst>
                    <a:ext uri="{9D8B030D-6E8A-4147-A177-3AD203B41FA5}">
                      <a16:colId xmlns:a16="http://schemas.microsoft.com/office/drawing/2014/main" val="4171445874"/>
                    </a:ext>
                  </a:extLst>
                </a:gridCol>
              </a:tblGrid>
              <a:tr h="116203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Shape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Time taken to reach the ground (s)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</a:rPr>
                        <a:t>Average time taken to reach the ground (s)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3540230"/>
                  </a:ext>
                </a:extLst>
              </a:tr>
              <a:tr h="398412">
                <a:tc rowSpan="3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1032186"/>
                  </a:ext>
                </a:extLst>
              </a:tr>
              <a:tr h="39841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6837781"/>
                  </a:ext>
                </a:extLst>
              </a:tr>
              <a:tr h="39841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096998"/>
                  </a:ext>
                </a:extLst>
              </a:tr>
              <a:tr h="398412">
                <a:tc rowSpan="3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8827501"/>
                  </a:ext>
                </a:extLst>
              </a:tr>
              <a:tr h="39841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4812889"/>
                  </a:ext>
                </a:extLst>
              </a:tr>
              <a:tr h="39841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0118831"/>
                  </a:ext>
                </a:extLst>
              </a:tr>
              <a:tr h="398412">
                <a:tc rowSpan="3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873928"/>
                  </a:ext>
                </a:extLst>
              </a:tr>
              <a:tr h="39841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5382619"/>
                  </a:ext>
                </a:extLst>
              </a:tr>
              <a:tr h="39841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BD5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1705568"/>
                  </a:ext>
                </a:extLst>
              </a:tr>
            </a:tbl>
          </a:graphicData>
        </a:graphic>
      </p:graphicFrame>
      <p:grpSp>
        <p:nvGrpSpPr>
          <p:cNvPr id="30" name="Group 29">
            <a:extLst>
              <a:ext uri="{FF2B5EF4-FFF2-40B4-BE49-F238E27FC236}">
                <a16:creationId xmlns:a16="http://schemas.microsoft.com/office/drawing/2014/main" id="{2F33FCC4-3E92-794E-E537-7B5DFEAB59A0}"/>
              </a:ext>
            </a:extLst>
          </p:cNvPr>
          <p:cNvGrpSpPr/>
          <p:nvPr/>
        </p:nvGrpSpPr>
        <p:grpSpPr>
          <a:xfrm>
            <a:off x="0" y="6299839"/>
            <a:ext cx="543164" cy="547038"/>
            <a:chOff x="18029" y="9343447"/>
            <a:chExt cx="543164" cy="547038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3B717F6A-1847-C7E6-19ED-DD7CD6094948}"/>
                </a:ext>
              </a:extLst>
            </p:cNvPr>
            <p:cNvSpPr/>
            <p:nvPr/>
          </p:nvSpPr>
          <p:spPr>
            <a:xfrm>
              <a:off x="18029" y="9343447"/>
              <a:ext cx="543164" cy="547038"/>
            </a:xfrm>
            <a:prstGeom prst="ellipse">
              <a:avLst/>
            </a:prstGeom>
            <a:solidFill>
              <a:srgbClr val="54C7CC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B7423B36-622C-E270-76C3-944C2A9EBA6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flipH="1">
              <a:off x="155356" y="9381617"/>
              <a:ext cx="263235" cy="499050"/>
            </a:xfrm>
            <a:prstGeom prst="rect">
              <a:avLst/>
            </a:prstGeom>
          </p:spPr>
        </p:pic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E98E46EB-3969-43B0-6D6F-8A0BD385A07C}"/>
                </a:ext>
              </a:extLst>
            </p:cNvPr>
            <p:cNvSpPr txBox="1"/>
            <p:nvPr/>
          </p:nvSpPr>
          <p:spPr>
            <a:xfrm>
              <a:off x="188913" y="9455891"/>
              <a:ext cx="1134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Arial Rounded MT Bold" panose="020F0704030504030204" pitchFamily="34" charset="77"/>
                </a:rPr>
                <a:t>2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10B997A0-5FDF-8FCD-73B8-6E7F8B12D693}"/>
              </a:ext>
            </a:extLst>
          </p:cNvPr>
          <p:cNvSpPr txBox="1"/>
          <p:nvPr/>
        </p:nvSpPr>
        <p:spPr>
          <a:xfrm>
            <a:off x="2412123" y="143643"/>
            <a:ext cx="66426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Explore factors which affect water resistance </a:t>
            </a:r>
          </a:p>
        </p:txBody>
      </p:sp>
    </p:spTree>
    <p:extLst>
      <p:ext uri="{BB962C8B-B14F-4D97-AF65-F5344CB8AC3E}">
        <p14:creationId xmlns:p14="http://schemas.microsoft.com/office/powerpoint/2010/main" val="965740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Picture 140">
            <a:extLst>
              <a:ext uri="{FF2B5EF4-FFF2-40B4-BE49-F238E27FC236}">
                <a16:creationId xmlns:a16="http://schemas.microsoft.com/office/drawing/2014/main" id="{1F4AC534-1997-9EC5-E1FA-5BF722326B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123"/>
            <a:ext cx="9906000" cy="1078826"/>
          </a:xfrm>
          <a:prstGeom prst="rect">
            <a:avLst/>
          </a:prstGeom>
        </p:spPr>
      </p:pic>
      <p:sp>
        <p:nvSpPr>
          <p:cNvPr id="142" name="TextBox 141">
            <a:extLst>
              <a:ext uri="{FF2B5EF4-FFF2-40B4-BE49-F238E27FC236}">
                <a16:creationId xmlns:a16="http://schemas.microsoft.com/office/drawing/2014/main" id="{7068EBB9-CB21-773D-E15F-DE0ACD2C8392}"/>
              </a:ext>
            </a:extLst>
          </p:cNvPr>
          <p:cNvSpPr txBox="1"/>
          <p:nvPr/>
        </p:nvSpPr>
        <p:spPr>
          <a:xfrm>
            <a:off x="4458564" y="626086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N22-56-03</a:t>
            </a:r>
          </a:p>
        </p:txBody>
      </p:sp>
      <p:pic>
        <p:nvPicPr>
          <p:cNvPr id="143" name="Picture 142">
            <a:extLst>
              <a:ext uri="{FF2B5EF4-FFF2-40B4-BE49-F238E27FC236}">
                <a16:creationId xmlns:a16="http://schemas.microsoft.com/office/drawing/2014/main" id="{2548BBC3-3F62-D76C-D9DB-2E5BEEF158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565437"/>
            <a:ext cx="9906000" cy="292563"/>
          </a:xfrm>
          <a:prstGeom prst="rect">
            <a:avLst/>
          </a:prstGeom>
        </p:spPr>
      </p:pic>
      <p:sp>
        <p:nvSpPr>
          <p:cNvPr id="146" name="Rounded Rectangle 145">
            <a:extLst>
              <a:ext uri="{FF2B5EF4-FFF2-40B4-BE49-F238E27FC236}">
                <a16:creationId xmlns:a16="http://schemas.microsoft.com/office/drawing/2014/main" id="{140CD67A-1D46-0A26-6F15-67D89888D162}"/>
              </a:ext>
            </a:extLst>
          </p:cNvPr>
          <p:cNvSpPr/>
          <p:nvPr/>
        </p:nvSpPr>
        <p:spPr>
          <a:xfrm>
            <a:off x="136255" y="1164223"/>
            <a:ext cx="6621383" cy="5252452"/>
          </a:xfrm>
          <a:prstGeom prst="roundRect">
            <a:avLst>
              <a:gd name="adj" fmla="val 1685"/>
            </a:avLst>
          </a:prstGeom>
          <a:noFill/>
          <a:ln w="28575">
            <a:solidFill>
              <a:srgbClr val="5BD5D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Explain the similarities and differences between air and </a:t>
            </a:r>
            <a:b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</a:br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water resistance</a:t>
            </a:r>
          </a:p>
          <a:p>
            <a:r>
              <a:rPr lang="en-US" sz="18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pic>
        <p:nvPicPr>
          <p:cNvPr id="3" name="Graphic 2" descr="Volleyball with solid fill">
            <a:extLst>
              <a:ext uri="{FF2B5EF4-FFF2-40B4-BE49-F238E27FC236}">
                <a16:creationId xmlns:a16="http://schemas.microsoft.com/office/drawing/2014/main" id="{5BD408B6-0B05-59F9-702D-9BDDDD6EEB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683190" y="5386012"/>
            <a:ext cx="914400" cy="914400"/>
          </a:xfrm>
          <a:prstGeom prst="rect">
            <a:avLst/>
          </a:prstGeom>
        </p:spPr>
      </p:pic>
      <p:pic>
        <p:nvPicPr>
          <p:cNvPr id="5" name="Graphic 4" descr="Bubbles with solid fill">
            <a:extLst>
              <a:ext uri="{FF2B5EF4-FFF2-40B4-BE49-F238E27FC236}">
                <a16:creationId xmlns:a16="http://schemas.microsoft.com/office/drawing/2014/main" id="{017482B6-9667-B55C-585E-EE16B71D3A2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914268" y="4716111"/>
            <a:ext cx="810322" cy="810322"/>
          </a:xfrm>
          <a:prstGeom prst="rect">
            <a:avLst/>
          </a:prstGeom>
        </p:spPr>
      </p:pic>
      <p:pic>
        <p:nvPicPr>
          <p:cNvPr id="7" name="Graphic 6" descr="Windy with solid fill">
            <a:extLst>
              <a:ext uri="{FF2B5EF4-FFF2-40B4-BE49-F238E27FC236}">
                <a16:creationId xmlns:a16="http://schemas.microsoft.com/office/drawing/2014/main" id="{6EBD863E-D69B-9023-B79B-5A00C6B62EC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771769" y="1361388"/>
            <a:ext cx="625087" cy="625087"/>
          </a:xfrm>
          <a:prstGeom prst="rect">
            <a:avLst/>
          </a:prstGeom>
        </p:spPr>
      </p:pic>
      <p:pic>
        <p:nvPicPr>
          <p:cNvPr id="24" name="Graphic 23" descr="Windy with solid fill">
            <a:extLst>
              <a:ext uri="{FF2B5EF4-FFF2-40B4-BE49-F238E27FC236}">
                <a16:creationId xmlns:a16="http://schemas.microsoft.com/office/drawing/2014/main" id="{AF8D31B1-20E9-9C0F-DEF5-A4111C9743F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074933" y="2403008"/>
            <a:ext cx="625087" cy="625087"/>
          </a:xfrm>
          <a:prstGeom prst="rect">
            <a:avLst/>
          </a:prstGeom>
        </p:spPr>
      </p:pic>
      <p:pic>
        <p:nvPicPr>
          <p:cNvPr id="25" name="Graphic 24" descr="Bubbles with solid fill">
            <a:extLst>
              <a:ext uri="{FF2B5EF4-FFF2-40B4-BE49-F238E27FC236}">
                <a16:creationId xmlns:a16="http://schemas.microsoft.com/office/drawing/2014/main" id="{D287F539-3E79-9F6C-344A-4E0EF37416E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9670348">
            <a:off x="7492753" y="4244634"/>
            <a:ext cx="810322" cy="810322"/>
          </a:xfrm>
          <a:prstGeom prst="rect">
            <a:avLst/>
          </a:prstGeom>
        </p:spPr>
      </p:pic>
      <p:grpSp>
        <p:nvGrpSpPr>
          <p:cNvPr id="29" name="Group 28">
            <a:extLst>
              <a:ext uri="{FF2B5EF4-FFF2-40B4-BE49-F238E27FC236}">
                <a16:creationId xmlns:a16="http://schemas.microsoft.com/office/drawing/2014/main" id="{7EB6E977-FA0C-6BDA-F757-BCC52D1C2ECE}"/>
              </a:ext>
            </a:extLst>
          </p:cNvPr>
          <p:cNvGrpSpPr/>
          <p:nvPr/>
        </p:nvGrpSpPr>
        <p:grpSpPr>
          <a:xfrm>
            <a:off x="7138289" y="1214738"/>
            <a:ext cx="2348340" cy="1947600"/>
            <a:chOff x="7282403" y="1198411"/>
            <a:chExt cx="2348340" cy="1942709"/>
          </a:xfrm>
        </p:grpSpPr>
        <p:pic>
          <p:nvPicPr>
            <p:cNvPr id="10" name="Graphic 9" descr="Confused person with solid fill">
              <a:extLst>
                <a:ext uri="{FF2B5EF4-FFF2-40B4-BE49-F238E27FC236}">
                  <a16:creationId xmlns:a16="http://schemas.microsoft.com/office/drawing/2014/main" id="{D10C4B00-A351-8907-6CC6-407C606E6EF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7992906" y="2226720"/>
              <a:ext cx="914400" cy="914400"/>
            </a:xfrm>
            <a:prstGeom prst="rect">
              <a:avLst/>
            </a:prstGeom>
          </p:spPr>
        </p:pic>
        <p:pic>
          <p:nvPicPr>
            <p:cNvPr id="16" name="Graphic 15" descr="Hot air balloon with solid fill">
              <a:extLst>
                <a:ext uri="{FF2B5EF4-FFF2-40B4-BE49-F238E27FC236}">
                  <a16:creationId xmlns:a16="http://schemas.microsoft.com/office/drawing/2014/main" id="{62502457-9CEF-664B-3761-41DC4F924CB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rcRect b="64994"/>
            <a:stretch/>
          </p:blipFill>
          <p:spPr>
            <a:xfrm>
              <a:off x="7282403" y="1198411"/>
              <a:ext cx="2348340" cy="822055"/>
            </a:xfrm>
            <a:prstGeom prst="rect">
              <a:avLst/>
            </a:prstGeom>
          </p:spPr>
        </p:pic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78BDF57-678D-CC45-0E2E-690BFD20A074}"/>
                </a:ext>
              </a:extLst>
            </p:cNvPr>
            <p:cNvCxnSpPr>
              <a:cxnSpLocks/>
            </p:cNvCxnSpPr>
            <p:nvPr/>
          </p:nvCxnSpPr>
          <p:spPr>
            <a:xfrm>
              <a:off x="7889430" y="1950380"/>
              <a:ext cx="267956" cy="643601"/>
            </a:xfrm>
            <a:prstGeom prst="line">
              <a:avLst/>
            </a:prstGeom>
            <a:ln w="38100">
              <a:solidFill>
                <a:srgbClr val="55C7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7FCC34C-29B2-0D40-BAE7-CD2A4419F8E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716502" y="1950379"/>
              <a:ext cx="267956" cy="643601"/>
            </a:xfrm>
            <a:prstGeom prst="line">
              <a:avLst/>
            </a:prstGeom>
            <a:ln w="38100">
              <a:solidFill>
                <a:srgbClr val="55C7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311CDF2-133C-A133-397F-6213D3E3949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854056" y="1999294"/>
              <a:ext cx="1254182" cy="0"/>
            </a:xfrm>
            <a:prstGeom prst="line">
              <a:avLst/>
            </a:prstGeom>
            <a:ln w="38100">
              <a:solidFill>
                <a:srgbClr val="55C7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7" name="Graphic 36" descr="Windy with solid fill">
            <a:extLst>
              <a:ext uri="{FF2B5EF4-FFF2-40B4-BE49-F238E27FC236}">
                <a16:creationId xmlns:a16="http://schemas.microsoft.com/office/drawing/2014/main" id="{1F701C55-E2C0-11C8-DB06-FCDB0A4BE2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989116" y="1991344"/>
            <a:ext cx="625087" cy="625087"/>
          </a:xfrm>
          <a:prstGeom prst="rect">
            <a:avLst/>
          </a:prstGeom>
        </p:spPr>
      </p:pic>
      <p:grpSp>
        <p:nvGrpSpPr>
          <p:cNvPr id="38" name="Group 37">
            <a:extLst>
              <a:ext uri="{FF2B5EF4-FFF2-40B4-BE49-F238E27FC236}">
                <a16:creationId xmlns:a16="http://schemas.microsoft.com/office/drawing/2014/main" id="{B93FBF71-C778-982D-D52F-73F436B00CAE}"/>
              </a:ext>
            </a:extLst>
          </p:cNvPr>
          <p:cNvGrpSpPr/>
          <p:nvPr/>
        </p:nvGrpSpPr>
        <p:grpSpPr>
          <a:xfrm>
            <a:off x="0" y="6299839"/>
            <a:ext cx="543164" cy="547038"/>
            <a:chOff x="18029" y="9343447"/>
            <a:chExt cx="543164" cy="547038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441AF057-C79C-15E6-B03D-1005C168EBE8}"/>
                </a:ext>
              </a:extLst>
            </p:cNvPr>
            <p:cNvSpPr/>
            <p:nvPr/>
          </p:nvSpPr>
          <p:spPr>
            <a:xfrm>
              <a:off x="18029" y="9343447"/>
              <a:ext cx="543164" cy="547038"/>
            </a:xfrm>
            <a:prstGeom prst="ellipse">
              <a:avLst/>
            </a:prstGeom>
            <a:solidFill>
              <a:srgbClr val="54C7CC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1C6E20B1-FD2B-5588-9AE1-080A43D9E118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 flipH="1">
              <a:off x="155356" y="9381617"/>
              <a:ext cx="263235" cy="499050"/>
            </a:xfrm>
            <a:prstGeom prst="rect">
              <a:avLst/>
            </a:prstGeom>
          </p:spPr>
        </p:pic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8D15E65C-50EF-38FA-F105-A2FDF65870C4}"/>
                </a:ext>
              </a:extLst>
            </p:cNvPr>
            <p:cNvSpPr txBox="1"/>
            <p:nvPr/>
          </p:nvSpPr>
          <p:spPr>
            <a:xfrm>
              <a:off x="188913" y="9455891"/>
              <a:ext cx="1134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Arial Rounded MT Bold" panose="020F0704030504030204" pitchFamily="34" charset="77"/>
                </a:rPr>
                <a:t>3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89D51277-1E20-C692-8DAA-DB333EF5245A}"/>
              </a:ext>
            </a:extLst>
          </p:cNvPr>
          <p:cNvSpPr txBox="1"/>
          <p:nvPr/>
        </p:nvSpPr>
        <p:spPr>
          <a:xfrm>
            <a:off x="2412123" y="143643"/>
            <a:ext cx="66426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Explore factors which affect water resistance </a:t>
            </a:r>
          </a:p>
        </p:txBody>
      </p:sp>
    </p:spTree>
    <p:extLst>
      <p:ext uri="{BB962C8B-B14F-4D97-AF65-F5344CB8AC3E}">
        <p14:creationId xmlns:p14="http://schemas.microsoft.com/office/powerpoint/2010/main" val="1039474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1004</TotalTime>
  <Words>139</Words>
  <Application>Microsoft Office PowerPoint</Application>
  <PresentationFormat>A4 Paper (210x297 mm)</PresentationFormat>
  <Paragraphs>36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Developing Experts</cp:lastModifiedBy>
  <cp:revision>94</cp:revision>
  <dcterms:created xsi:type="dcterms:W3CDTF">2016-06-12T08:53:59Z</dcterms:created>
  <dcterms:modified xsi:type="dcterms:W3CDTF">2024-03-05T16:30:26Z</dcterms:modified>
</cp:coreProperties>
</file>