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5" r:id="rId3"/>
    <p:sldId id="269" r:id="rId4"/>
    <p:sldId id="322" r:id="rId5"/>
    <p:sldId id="323" r:id="rId6"/>
    <p:sldId id="317" r:id="rId7"/>
    <p:sldId id="303" r:id="rId8"/>
    <p:sldId id="309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5190B-BF42-C347-AF3E-83806274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74" y="6540490"/>
            <a:ext cx="2171700" cy="317500"/>
          </a:xfrm>
          <a:prstGeom prst="rect">
            <a:avLst/>
          </a:prstGeom>
        </p:spPr>
      </p:pic>
      <p:pic>
        <p:nvPicPr>
          <p:cNvPr id="1026" name="Picture 2" descr="Why is gamma decay more dangerous than alpha decay or beta decay? | Socratic">
            <a:extLst>
              <a:ext uri="{FF2B5EF4-FFF2-40B4-BE49-F238E27FC236}">
                <a16:creationId xmlns:a16="http://schemas.microsoft.com/office/drawing/2014/main" id="{31B38F65-0688-0A45-9041-4D2EF528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20" y="886290"/>
            <a:ext cx="9230960" cy="50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B6865-C585-3D43-8E50-5AFD175713A5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62981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rd Annual Privacy Shield Review Confirms EU Commission&amp;#39;s Adequacy  Decision – Connect On Tech">
            <a:extLst>
              <a:ext uri="{FF2B5EF4-FFF2-40B4-BE49-F238E27FC236}">
                <a16:creationId xmlns:a16="http://schemas.microsoft.com/office/drawing/2014/main" id="{6B95377C-1605-E04F-86D9-1D9BABC47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AC4124-D0DE-4343-B63E-ED2365F08272}"/>
              </a:ext>
            </a:extLst>
          </p:cNvPr>
          <p:cNvSpPr/>
          <p:nvPr/>
        </p:nvSpPr>
        <p:spPr>
          <a:xfrm>
            <a:off x="1450039" y="2013082"/>
            <a:ext cx="9291918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</a:rPr>
              <a:t>The ability of radiation to damage molecules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 is analysed in terms of what is called ionising power. When a radiation particle interacts with atoms, the interaction can cause the atom to lose electrons and thus become ionised.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3B705-72CB-CC47-B981-923C7A0C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0EDB8F-9290-3044-875E-12698E9C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2" b="11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5190B-BF42-C347-AF3E-8380627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31D6F3-E791-4243-BD8B-D8300719F406}"/>
              </a:ext>
            </a:extLst>
          </p:cNvPr>
          <p:cNvSpPr/>
          <p:nvPr/>
        </p:nvSpPr>
        <p:spPr>
          <a:xfrm>
            <a:off x="826168" y="2013228"/>
            <a:ext cx="10539663" cy="283154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Alpha particles carry a positive charge, beta particles carry a negative charge and gamma rays are neutral.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Alpha denotes the largest particle and it penetrates the least. Beta particles are high energy electrons. Gamma rays are waves of electromagnetic energy.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595021"/>
            <a:ext cx="4971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Describe the properties of </a:t>
            </a:r>
            <a:r>
              <a:rPr lang="en-GB" sz="2400" b="1" dirty="0">
                <a:solidFill>
                  <a:srgbClr val="00B0F0"/>
                </a:solidFill>
              </a:rPr>
              <a:t>alpha, beta, and gamma radiation</a:t>
            </a:r>
            <a:r>
              <a:rPr lang="en-GB" sz="2400" dirty="0"/>
              <a:t>. These include their range in air, their penetrating power, and their ionising power.</a:t>
            </a:r>
          </a:p>
          <a:p>
            <a:endParaRPr lang="en-GB" sz="1200" dirty="0"/>
          </a:p>
          <a:p>
            <a:r>
              <a:rPr lang="en-GB" sz="2400" dirty="0"/>
              <a:t>Explain the </a:t>
            </a:r>
            <a:r>
              <a:rPr lang="en-GB" sz="2400" b="1" dirty="0">
                <a:solidFill>
                  <a:srgbClr val="00B0F0"/>
                </a:solidFill>
              </a:rPr>
              <a:t>use of alpha, beta and gamma radiation </a:t>
            </a:r>
            <a:r>
              <a:rPr lang="en-GB" sz="2400" dirty="0"/>
              <a:t>in terms of the properties</a:t>
            </a:r>
          </a:p>
          <a:p>
            <a:endParaRPr lang="en-GB" sz="1200" dirty="0"/>
          </a:p>
          <a:p>
            <a:r>
              <a:rPr lang="en-GB" sz="2400" dirty="0"/>
              <a:t>Apply their knowledge to the uses of radiation and evaluate the </a:t>
            </a:r>
            <a:r>
              <a:rPr lang="en-GB" sz="2400" b="1" dirty="0">
                <a:solidFill>
                  <a:srgbClr val="00B0F0"/>
                </a:solidFill>
              </a:rPr>
              <a:t>best sources of radiation </a:t>
            </a:r>
            <a:r>
              <a:rPr lang="en-GB" sz="2400" dirty="0"/>
              <a:t>to use in a given situation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517803"/>
            <a:ext cx="4768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Properties of alpha, beta and gamma radiation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BF98A5C-B116-7E17-5C3C-48FDED945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Park Family Walks | Coombe Abbey Hotel">
            <a:extLst>
              <a:ext uri="{FF2B5EF4-FFF2-40B4-BE49-F238E27FC236}">
                <a16:creationId xmlns:a16="http://schemas.microsoft.com/office/drawing/2014/main" id="{3C84118B-DFDC-A84A-8792-CA5F53D5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6E0AE-827D-9743-8BA5-7352B597554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083DACE-05E6-2D44-A7EC-E46314F62074}"/>
              </a:ext>
            </a:extLst>
          </p:cNvPr>
          <p:cNvSpPr/>
          <p:nvPr/>
        </p:nvSpPr>
        <p:spPr>
          <a:xfrm>
            <a:off x="2341782" y="2208229"/>
            <a:ext cx="1696065" cy="855406"/>
          </a:xfrm>
          <a:prstGeom prst="wedgeRoundRectCallout">
            <a:avLst>
              <a:gd name="adj1" fmla="val 125254"/>
              <a:gd name="adj2" fmla="val -156466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air we breath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27BC051-5455-E84B-9F3F-47C93007B699}"/>
              </a:ext>
            </a:extLst>
          </p:cNvPr>
          <p:cNvSpPr/>
          <p:nvPr/>
        </p:nvSpPr>
        <p:spPr>
          <a:xfrm>
            <a:off x="2095976" y="4592201"/>
            <a:ext cx="1696065" cy="855406"/>
          </a:xfrm>
          <a:prstGeom prst="wedgeRoundRectCallout">
            <a:avLst>
              <a:gd name="adj1" fmla="val 11341"/>
              <a:gd name="adj2" fmla="val 88362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the rocks and soil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858BE83-2B55-A045-B5CE-169FD8568E4B}"/>
              </a:ext>
            </a:extLst>
          </p:cNvPr>
          <p:cNvSpPr/>
          <p:nvPr/>
        </p:nvSpPr>
        <p:spPr>
          <a:xfrm>
            <a:off x="10096024" y="5241130"/>
            <a:ext cx="1696065" cy="855406"/>
          </a:xfrm>
          <a:prstGeom prst="wedgeRoundRectCallout">
            <a:avLst>
              <a:gd name="adj1" fmla="val 8732"/>
              <a:gd name="adj2" fmla="val -185776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plants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B5BC236-422B-DC49-B971-E4DB03F6C22F}"/>
              </a:ext>
            </a:extLst>
          </p:cNvPr>
          <p:cNvSpPr/>
          <p:nvPr/>
        </p:nvSpPr>
        <p:spPr>
          <a:xfrm>
            <a:off x="6967328" y="605969"/>
            <a:ext cx="1696065" cy="855406"/>
          </a:xfrm>
          <a:prstGeom prst="wedgeRoundRectCallout">
            <a:avLst>
              <a:gd name="adj1" fmla="val 1400"/>
              <a:gd name="adj2" fmla="val -84239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cosmic rays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23ADB7A-BE82-7945-8073-A21426EECD97}"/>
              </a:ext>
            </a:extLst>
          </p:cNvPr>
          <p:cNvSpPr/>
          <p:nvPr/>
        </p:nvSpPr>
        <p:spPr>
          <a:xfrm>
            <a:off x="5320724" y="5037378"/>
            <a:ext cx="1696065" cy="1262909"/>
          </a:xfrm>
          <a:prstGeom prst="wedgeRoundRectCallout">
            <a:avLst>
              <a:gd name="adj1" fmla="val 4385"/>
              <a:gd name="adj2" fmla="val -224112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the food we eat and even our own bodies</a:t>
            </a:r>
          </a:p>
        </p:txBody>
      </p:sp>
    </p:spTree>
    <p:extLst>
      <p:ext uri="{BB962C8B-B14F-4D97-AF65-F5344CB8AC3E}">
        <p14:creationId xmlns:p14="http://schemas.microsoft.com/office/powerpoint/2010/main" val="1414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A95007A-7470-A4EA-7DB6-932702F1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6" y="643466"/>
            <a:ext cx="105114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48115-95E7-064A-B1DD-5068C8BA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7ABADD-2770-3442-A2A5-EEFDA56EB886}"/>
              </a:ext>
            </a:extLst>
          </p:cNvPr>
          <p:cNvGrpSpPr/>
          <p:nvPr/>
        </p:nvGrpSpPr>
        <p:grpSpPr>
          <a:xfrm>
            <a:off x="483347" y="1263769"/>
            <a:ext cx="10797662" cy="4056037"/>
            <a:chOff x="389218" y="946269"/>
            <a:chExt cx="10797662" cy="4056037"/>
          </a:xfrm>
        </p:grpSpPr>
        <p:pic>
          <p:nvPicPr>
            <p:cNvPr id="3076" name="Picture 4" descr="1 The three types of radiation are illustrated as models of what they... |  Download Scientific Diagram">
              <a:extLst>
                <a:ext uri="{FF2B5EF4-FFF2-40B4-BE49-F238E27FC236}">
                  <a16:creationId xmlns:a16="http://schemas.microsoft.com/office/drawing/2014/main" id="{6E7A413F-D882-A847-9587-F6C1AF63E1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86" b="11923"/>
            <a:stretch/>
          </p:blipFill>
          <p:spPr bwMode="auto">
            <a:xfrm>
              <a:off x="389218" y="2052136"/>
              <a:ext cx="10797662" cy="295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893C58-557E-924C-A76C-F88375AB9256}"/>
                </a:ext>
              </a:extLst>
            </p:cNvPr>
            <p:cNvSpPr/>
            <p:nvPr/>
          </p:nvSpPr>
          <p:spPr>
            <a:xfrm>
              <a:off x="4700868" y="946269"/>
              <a:ext cx="21717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B0F0"/>
                  </a:solidFill>
                </a:rPr>
                <a:t>Beta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D6FE9F-CB29-5E4B-81E6-5C7507688F8C}"/>
                </a:ext>
              </a:extLst>
            </p:cNvPr>
            <p:cNvSpPr/>
            <p:nvPr/>
          </p:nvSpPr>
          <p:spPr>
            <a:xfrm>
              <a:off x="8120418" y="952366"/>
              <a:ext cx="21717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B0F0"/>
                  </a:solidFill>
                </a:rPr>
                <a:t>Gamma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999A09-F34F-EA44-8758-525D436F9600}"/>
                </a:ext>
              </a:extLst>
            </p:cNvPr>
            <p:cNvSpPr/>
            <p:nvPr/>
          </p:nvSpPr>
          <p:spPr>
            <a:xfrm>
              <a:off x="1281318" y="946269"/>
              <a:ext cx="21717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B0F0"/>
                  </a:solidFill>
                </a:rPr>
                <a:t>Alpha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75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4098" name="Picture 2" descr="Alpha particles | ARPANSA">
            <a:extLst>
              <a:ext uri="{FF2B5EF4-FFF2-40B4-BE49-F238E27FC236}">
                <a16:creationId xmlns:a16="http://schemas.microsoft.com/office/drawing/2014/main" id="{A3817DDE-628B-3E44-9EDD-56B8AC6A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787400"/>
            <a:ext cx="81661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5766DE-D7C9-3A4E-A3F9-E9A5982E12A2}"/>
              </a:ext>
            </a:extLst>
          </p:cNvPr>
          <p:cNvSpPr/>
          <p:nvPr/>
        </p:nvSpPr>
        <p:spPr>
          <a:xfrm>
            <a:off x="5257533" y="928125"/>
            <a:ext cx="14873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EFB6A-F0F7-784A-AA3E-17A2A4CDC199}"/>
              </a:ext>
            </a:extLst>
          </p:cNvPr>
          <p:cNvSpPr/>
          <p:nvPr/>
        </p:nvSpPr>
        <p:spPr>
          <a:xfrm>
            <a:off x="6934468" y="697293"/>
            <a:ext cx="32761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A few centimetres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08095-68E6-C749-BCBC-ECA458F98AF4}"/>
              </a:ext>
            </a:extLst>
          </p:cNvPr>
          <p:cNvSpPr/>
          <p:nvPr/>
        </p:nvSpPr>
        <p:spPr>
          <a:xfrm>
            <a:off x="7555743" y="5491160"/>
            <a:ext cx="14873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Paper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9A1FD-D099-DA42-A298-676152898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sing Alpha and Beta Radioisotopes to Kill Cancer Cells – What&amp;#39;s New in GU?">
            <a:extLst>
              <a:ext uri="{FF2B5EF4-FFF2-40B4-BE49-F238E27FC236}">
                <a16:creationId xmlns:a16="http://schemas.microsoft.com/office/drawing/2014/main" id="{50599492-4798-5D4A-9274-2C06DA79E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5999" r="20214" b="23774"/>
          <a:stretch/>
        </p:blipFill>
        <p:spPr bwMode="auto">
          <a:xfrm>
            <a:off x="2725537" y="1149637"/>
            <a:ext cx="7223312" cy="40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42BD06-BBBA-DD40-A1D1-43CE38269A14}"/>
              </a:ext>
            </a:extLst>
          </p:cNvPr>
          <p:cNvSpPr/>
          <p:nvPr/>
        </p:nvSpPr>
        <p:spPr>
          <a:xfrm>
            <a:off x="2725537" y="564862"/>
            <a:ext cx="636467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 vs Beta ionising radiation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0BA3A-C64F-AD42-A2C7-B280B338C28B}"/>
              </a:ext>
            </a:extLst>
          </p:cNvPr>
          <p:cNvSpPr/>
          <p:nvPr/>
        </p:nvSpPr>
        <p:spPr>
          <a:xfrm>
            <a:off x="1071948" y="2319279"/>
            <a:ext cx="12816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alpha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AA65C-F95B-B446-81BB-8FFEF2BBC545}"/>
              </a:ext>
            </a:extLst>
          </p:cNvPr>
          <p:cNvSpPr/>
          <p:nvPr/>
        </p:nvSpPr>
        <p:spPr>
          <a:xfrm>
            <a:off x="1081179" y="4051272"/>
            <a:ext cx="12816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beta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1AC63-5948-9F46-A4A9-99FE7DCA6C02}"/>
              </a:ext>
            </a:extLst>
          </p:cNvPr>
          <p:cNvSpPr/>
          <p:nvPr/>
        </p:nvSpPr>
        <p:spPr>
          <a:xfrm>
            <a:off x="4998835" y="5241590"/>
            <a:ext cx="12816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Piece of paper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58FC9-99ED-5A49-A638-3EB7C3B036FB}"/>
              </a:ext>
            </a:extLst>
          </p:cNvPr>
          <p:cNvSpPr/>
          <p:nvPr/>
        </p:nvSpPr>
        <p:spPr>
          <a:xfrm>
            <a:off x="7289934" y="5228228"/>
            <a:ext cx="16495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Human tissue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A57141-0562-EF44-801E-7C949269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63EFA-13BC-374F-AC2F-E9D38068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pic>
        <p:nvPicPr>
          <p:cNvPr id="2" name="Picture 2" descr="5.4: Ionizing Radiation and Non-ionizing Radiation - Chemistry LibreTexts">
            <a:extLst>
              <a:ext uri="{FF2B5EF4-FFF2-40B4-BE49-F238E27FC236}">
                <a16:creationId xmlns:a16="http://schemas.microsoft.com/office/drawing/2014/main" id="{93E795C5-8A80-8043-AF9A-5E0227C81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b="8524"/>
          <a:stretch/>
        </p:blipFill>
        <p:spPr bwMode="auto">
          <a:xfrm>
            <a:off x="1649895" y="1240452"/>
            <a:ext cx="9457375" cy="40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CF9D9-F757-EB48-8314-440BE862A783}"/>
              </a:ext>
            </a:extLst>
          </p:cNvPr>
          <p:cNvSpPr/>
          <p:nvPr/>
        </p:nvSpPr>
        <p:spPr>
          <a:xfrm>
            <a:off x="2311288" y="5350185"/>
            <a:ext cx="14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Paper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FB056-8F1E-D344-BC10-5F433050E655}"/>
              </a:ext>
            </a:extLst>
          </p:cNvPr>
          <p:cNvSpPr/>
          <p:nvPr/>
        </p:nvSpPr>
        <p:spPr>
          <a:xfrm>
            <a:off x="4799287" y="5350186"/>
            <a:ext cx="124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FB233-DBEA-DD44-ACAC-192A7F3F34AE}"/>
              </a:ext>
            </a:extLst>
          </p:cNvPr>
          <p:cNvSpPr/>
          <p:nvPr/>
        </p:nvSpPr>
        <p:spPr>
          <a:xfrm>
            <a:off x="9993830" y="5350187"/>
            <a:ext cx="14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Lead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01D35-BA31-C74F-8A05-795A60437BCB}"/>
              </a:ext>
            </a:extLst>
          </p:cNvPr>
          <p:cNvSpPr/>
          <p:nvPr/>
        </p:nvSpPr>
        <p:spPr>
          <a:xfrm>
            <a:off x="7822131" y="5350186"/>
            <a:ext cx="2171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Concrete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EED6B-AB84-A748-9325-CFE656C8967E}"/>
              </a:ext>
            </a:extLst>
          </p:cNvPr>
          <p:cNvSpPr/>
          <p:nvPr/>
        </p:nvSpPr>
        <p:spPr>
          <a:xfrm>
            <a:off x="6116140" y="5350187"/>
            <a:ext cx="124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Water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24CC0-286F-7E46-A6AC-CA9D9ED12127}"/>
              </a:ext>
            </a:extLst>
          </p:cNvPr>
          <p:cNvSpPr/>
          <p:nvPr/>
        </p:nvSpPr>
        <p:spPr>
          <a:xfrm>
            <a:off x="437792" y="1899519"/>
            <a:ext cx="14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Alpha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EE04F6-EEB4-FA4F-9BAB-C985B50E84A2}"/>
              </a:ext>
            </a:extLst>
          </p:cNvPr>
          <p:cNvSpPr/>
          <p:nvPr/>
        </p:nvSpPr>
        <p:spPr>
          <a:xfrm>
            <a:off x="437792" y="2722784"/>
            <a:ext cx="14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Beta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0ADD3E-1E26-D54F-A676-5CB6D09E22D1}"/>
              </a:ext>
            </a:extLst>
          </p:cNvPr>
          <p:cNvSpPr/>
          <p:nvPr/>
        </p:nvSpPr>
        <p:spPr>
          <a:xfrm>
            <a:off x="437792" y="3513058"/>
            <a:ext cx="14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Neutron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8E28A-1FE3-D544-8B59-BB04D3A88ADE}"/>
              </a:ext>
            </a:extLst>
          </p:cNvPr>
          <p:cNvSpPr/>
          <p:nvPr/>
        </p:nvSpPr>
        <p:spPr>
          <a:xfrm>
            <a:off x="437792" y="4336323"/>
            <a:ext cx="14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Gamma</a:t>
            </a:r>
          </a:p>
        </p:txBody>
      </p:sp>
    </p:spTree>
    <p:extLst>
      <p:ext uri="{BB962C8B-B14F-4D97-AF65-F5344CB8AC3E}">
        <p14:creationId xmlns:p14="http://schemas.microsoft.com/office/powerpoint/2010/main" val="209958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232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183</cp:revision>
  <dcterms:created xsi:type="dcterms:W3CDTF">2021-05-21T15:41:32Z</dcterms:created>
  <dcterms:modified xsi:type="dcterms:W3CDTF">2022-08-24T07:50:07Z</dcterms:modified>
</cp:coreProperties>
</file>