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A2B4"/>
    <a:srgbClr val="424242"/>
    <a:srgbClr val="000000"/>
    <a:srgbClr val="C6EAF0"/>
    <a:srgbClr val="EAF8FA"/>
    <a:srgbClr val="82D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1"/>
    <p:restoredTop sz="95072"/>
  </p:normalViewPr>
  <p:slideViewPr>
    <p:cSldViewPr snapToGrid="0">
      <p:cViewPr>
        <p:scale>
          <a:sx n="113" d="100"/>
          <a:sy n="113" d="100"/>
        </p:scale>
        <p:origin x="2984" y="-72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60613" y="1143000"/>
            <a:ext cx="2136775"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8969983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360613" y="1143000"/>
            <a:ext cx="2136775"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24213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360613" y="1143000"/>
            <a:ext cx="2136775"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0804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360613" y="1143000"/>
            <a:ext cx="2136775"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80617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userDrawn="1">
  <p:cSld name="VERTICAL_TITLE_AND_VERTICAL_TEXT">
    <p:spTree>
      <p:nvGrpSpPr>
        <p:cNvPr id="1" name="Shape 7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userDrawn="1">
  <p:cSld name="SECTION_HEADER">
    <p:spTree>
      <p:nvGrpSpPr>
        <p:cNvPr id="1" name="Shape 2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userDrawn="1">
  <p:cSld name="TWO_OBJECTS">
    <p:spTree>
      <p:nvGrpSpPr>
        <p:cNvPr id="1" name="Shape 33"/>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userDrawn="1">
  <p:cSld name="TWO_OBJECTS_WITH_TEXT">
    <p:spTree>
      <p:nvGrpSpPr>
        <p:cNvPr id="1" name="Shape 4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49"/>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userDrawn="1">
  <p:cSld name="OBJECT_WITH_CAPTION_TEXT">
    <p:spTree>
      <p:nvGrpSpPr>
        <p:cNvPr id="1" name="Shape 58"/>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userDrawn="1">
  <p:cSld name="PICTURE_WITH_CAPTION_TEXT">
    <p:spTree>
      <p:nvGrpSpPr>
        <p:cNvPr id="1" name="Shape 65"/>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spTree>
      <p:nvGrpSpPr>
        <p:cNvPr id="1" name="Shape 7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9" name="Google Shape;95;p13"/>
          <p:cNvSpPr txBox="1"/>
          <p:nvPr userDrawn="1"/>
        </p:nvSpPr>
        <p:spPr>
          <a:xfrm>
            <a:off x="1339906" y="782827"/>
            <a:ext cx="5294344" cy="58477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dirty="0">
              <a:latin typeface="Arial Rounded MT Bold" panose="020F0704030504030204" pitchFamily="34" charset="77"/>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96" name="Google Shape;96;p13"/>
          <p:cNvSpPr/>
          <p:nvPr/>
        </p:nvSpPr>
        <p:spPr>
          <a:xfrm>
            <a:off x="148569" y="1205164"/>
            <a:ext cx="6501813" cy="837692"/>
          </a:xfrm>
          <a:prstGeom prst="rect">
            <a:avLst/>
          </a:prstGeom>
          <a:noFill/>
          <a:ln>
            <a:noFill/>
          </a:ln>
        </p:spPr>
        <p:txBody>
          <a:bodyPr spcFirstLastPara="1" wrap="square" lIns="84700" tIns="42350" rIns="84700" bIns="42350" anchor="ctr" anchorCtr="0">
            <a:noAutofit/>
          </a:bodyPr>
          <a:lstStyle/>
          <a:p>
            <a:pPr marL="0" marR="0" lvl="0" indent="0" algn="ctr" rtl="0">
              <a:spcBef>
                <a:spcPts val="0"/>
              </a:spcBef>
              <a:spcAft>
                <a:spcPts val="0"/>
              </a:spcAft>
              <a:buNone/>
            </a:pPr>
            <a:endParaRPr sz="1200" b="1" dirty="0">
              <a:solidFill>
                <a:srgbClr val="2FA2B4"/>
              </a:solidFill>
              <a:latin typeface="Arial Rounded MT Bold" panose="020F0704030504030204" pitchFamily="34" charset="77"/>
              <a:ea typeface="Nunito"/>
              <a:cs typeface="Nunito"/>
              <a:sym typeface="Nunito"/>
            </a:endParaRPr>
          </a:p>
        </p:txBody>
      </p:sp>
      <p:sp>
        <p:nvSpPr>
          <p:cNvPr id="97" name="Google Shape;97;p13"/>
          <p:cNvSpPr/>
          <p:nvPr/>
        </p:nvSpPr>
        <p:spPr>
          <a:xfrm>
            <a:off x="148780" y="1186211"/>
            <a:ext cx="6542840" cy="1418025"/>
          </a:xfrm>
          <a:prstGeom prst="roundRect">
            <a:avLst>
              <a:gd name="adj" fmla="val 9130"/>
            </a:avLst>
          </a:prstGeom>
          <a:noFill/>
          <a:ln w="15875"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68">
              <a:solidFill>
                <a:schemeClr val="lt1"/>
              </a:solidFill>
              <a:latin typeface="Calibri"/>
              <a:ea typeface="Calibri"/>
              <a:cs typeface="Calibri"/>
              <a:sym typeface="Calibri"/>
            </a:endParaRPr>
          </a:p>
        </p:txBody>
      </p:sp>
      <p:sp>
        <p:nvSpPr>
          <p:cNvPr id="99" name="Google Shape;99;p13"/>
          <p:cNvSpPr/>
          <p:nvPr/>
        </p:nvSpPr>
        <p:spPr>
          <a:xfrm>
            <a:off x="502992" y="8691537"/>
            <a:ext cx="2761993" cy="792000"/>
          </a:xfrm>
          <a:prstGeom prst="roundRect">
            <a:avLst>
              <a:gd name="adj" fmla="val 16667"/>
            </a:avLst>
          </a:prstGeom>
          <a:noFill/>
          <a:ln w="19050"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en-GB" sz="1000" dirty="0" smtClean="0">
                <a:solidFill>
                  <a:srgbClr val="2FA2B4"/>
                </a:solidFill>
                <a:latin typeface="Arial Rounded MT Bold" panose="020F0704030504030204" pitchFamily="34" charset="0"/>
                <a:ea typeface="Calibri"/>
                <a:cs typeface="Calibri"/>
                <a:sym typeface="Calibri"/>
              </a:rPr>
              <a:t>Stretch:</a:t>
            </a:r>
          </a:p>
          <a:p>
            <a:pPr lvl="0" algn="ctr"/>
            <a:r>
              <a:rPr lang="en-GB" sz="1000" dirty="0" smtClean="0">
                <a:solidFill>
                  <a:srgbClr val="2FA2B4"/>
                </a:solidFill>
                <a:latin typeface="Arial Rounded MT Bold" panose="020F0704030504030204" pitchFamily="34" charset="0"/>
                <a:ea typeface="Calibri"/>
                <a:cs typeface="Calibri"/>
                <a:sym typeface="Calibri"/>
              </a:rPr>
              <a:t>make </a:t>
            </a:r>
            <a:r>
              <a:rPr lang="en-GB" sz="1000" dirty="0">
                <a:solidFill>
                  <a:srgbClr val="2FA2B4"/>
                </a:solidFill>
                <a:latin typeface="Arial Rounded MT Bold" panose="020F0704030504030204" pitchFamily="34" charset="0"/>
                <a:ea typeface="Calibri"/>
                <a:cs typeface="Calibri"/>
                <a:sym typeface="Calibri"/>
              </a:rPr>
              <a:t>direct references to key aspects of your group’s needs. Identify persuasive features and use them in your own presentation.</a:t>
            </a:r>
          </a:p>
        </p:txBody>
      </p:sp>
      <p:sp>
        <p:nvSpPr>
          <p:cNvPr id="100" name="Google Shape;100;p13"/>
          <p:cNvSpPr/>
          <p:nvPr/>
        </p:nvSpPr>
        <p:spPr>
          <a:xfrm>
            <a:off x="3341520" y="8700769"/>
            <a:ext cx="2762398" cy="792751"/>
          </a:xfrm>
          <a:prstGeom prst="roundRect">
            <a:avLst>
              <a:gd name="adj" fmla="val 16667"/>
            </a:avLst>
          </a:prstGeom>
          <a:noFill/>
          <a:ln w="19050"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en-GB" sz="1000" dirty="0" smtClean="0">
                <a:solidFill>
                  <a:srgbClr val="2FA2B4"/>
                </a:solidFill>
                <a:latin typeface="Arial Rounded MT Bold" panose="020F0704030504030204" pitchFamily="34" charset="0"/>
                <a:ea typeface="Calibri"/>
                <a:cs typeface="Calibri"/>
                <a:sym typeface="Calibri"/>
              </a:rPr>
              <a:t>Challenge:</a:t>
            </a:r>
          </a:p>
          <a:p>
            <a:pPr lvl="0" algn="ctr"/>
            <a:r>
              <a:rPr lang="en-GB" sz="1000" dirty="0" smtClean="0">
                <a:solidFill>
                  <a:srgbClr val="2FA2B4"/>
                </a:solidFill>
                <a:latin typeface="Arial Rounded MT Bold" panose="020F0704030504030204" pitchFamily="34" charset="0"/>
                <a:ea typeface="Calibri"/>
                <a:cs typeface="Calibri"/>
                <a:sym typeface="Calibri"/>
              </a:rPr>
              <a:t>create </a:t>
            </a:r>
            <a:r>
              <a:rPr lang="en-GB" sz="1000" dirty="0">
                <a:solidFill>
                  <a:srgbClr val="2FA2B4"/>
                </a:solidFill>
                <a:latin typeface="Arial Rounded MT Bold" panose="020F0704030504030204" pitchFamily="34" charset="0"/>
                <a:ea typeface="Calibri"/>
                <a:cs typeface="Calibri"/>
                <a:sym typeface="Calibri"/>
              </a:rPr>
              <a:t>a presentation that </a:t>
            </a:r>
            <a:r>
              <a:rPr lang="en-GB" sz="1000" dirty="0" smtClean="0">
                <a:solidFill>
                  <a:srgbClr val="2FA2B4"/>
                </a:solidFill>
                <a:latin typeface="Arial Rounded MT Bold" panose="020F0704030504030204" pitchFamily="34" charset="0"/>
                <a:ea typeface="Calibri"/>
                <a:cs typeface="Calibri"/>
                <a:sym typeface="Calibri"/>
              </a:rPr>
              <a:t>gives a persuasive argument for your group’s point of view.</a:t>
            </a:r>
            <a:endParaRPr lang="en-GB" sz="1000" dirty="0">
              <a:solidFill>
                <a:srgbClr val="2FA2B4"/>
              </a:solidFill>
              <a:latin typeface="Arial Rounded MT Bold" panose="020F0704030504030204" pitchFamily="34" charset="0"/>
              <a:ea typeface="Calibri"/>
              <a:cs typeface="Calibri"/>
              <a:sym typeface="Calibri"/>
            </a:endParaRPr>
          </a:p>
        </p:txBody>
      </p:sp>
      <p:sp>
        <p:nvSpPr>
          <p:cNvPr id="21" name="Google Shape;92;p13"/>
          <p:cNvSpPr/>
          <p:nvPr/>
        </p:nvSpPr>
        <p:spPr>
          <a:xfrm>
            <a:off x="1339906" y="9555021"/>
            <a:ext cx="4178191" cy="24929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020" b="1" i="0" u="none" strike="noStrike" cap="none">
                <a:solidFill>
                  <a:srgbClr val="2FA2B4"/>
                </a:solidFill>
                <a:latin typeface="Arial Rounded MT Bold" panose="020F0704030504030204" pitchFamily="34" charset="77"/>
                <a:ea typeface="Nunito"/>
                <a:cs typeface="Nunito"/>
                <a:sym typeface="Nunito"/>
              </a:rPr>
              <a:t>Developing Experts Ltd. </a:t>
            </a:r>
            <a:r>
              <a:rPr lang="en-US" sz="1020" b="1" i="0" u="none" strike="noStrike" cap="none" dirty="0">
                <a:solidFill>
                  <a:srgbClr val="2FA2B4"/>
                </a:solidFill>
                <a:latin typeface="Arial Rounded MT Bold" panose="020F0704030504030204" pitchFamily="34" charset="77"/>
                <a:ea typeface="Nunito"/>
                <a:cs typeface="Nunito"/>
                <a:sym typeface="Nunito"/>
              </a:rPr>
              <a:t>Copyright 2018 All rights reserved.</a:t>
            </a:r>
            <a:endParaRPr sz="1020" b="0" i="0" u="none" strike="noStrike" cap="none" dirty="0">
              <a:solidFill>
                <a:srgbClr val="2FA2B4"/>
              </a:solidFill>
              <a:latin typeface="Arial Rounded MT Bold" panose="020F0704030504030204" pitchFamily="34" charset="77"/>
              <a:ea typeface="Cambria"/>
              <a:cs typeface="Cambria"/>
              <a:sym typeface="Cambria"/>
            </a:endParaRPr>
          </a:p>
        </p:txBody>
      </p:sp>
      <p:sp>
        <p:nvSpPr>
          <p:cNvPr id="23" name="Google Shape;94;p13"/>
          <p:cNvSpPr/>
          <p:nvPr/>
        </p:nvSpPr>
        <p:spPr>
          <a:xfrm rot="10800000" flipH="1">
            <a:off x="1113183" y="370383"/>
            <a:ext cx="5578437" cy="720000"/>
          </a:xfrm>
          <a:prstGeom prst="wedgeRoundRectCallout">
            <a:avLst>
              <a:gd name="adj1" fmla="val -52617"/>
              <a:gd name="adj2" fmla="val 13196"/>
              <a:gd name="adj3" fmla="val 16667"/>
            </a:avLst>
          </a:prstGeom>
          <a:noFill/>
          <a:ln w="15875"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68" b="0" i="0" u="none" strike="noStrike" cap="none">
              <a:solidFill>
                <a:schemeClr val="lt1"/>
              </a:solidFill>
              <a:latin typeface="Calibri"/>
              <a:ea typeface="Calibri"/>
              <a:cs typeface="Calibri"/>
              <a:sym typeface="Calibri"/>
            </a:endParaRPr>
          </a:p>
        </p:txBody>
      </p:sp>
      <p:sp>
        <p:nvSpPr>
          <p:cNvPr id="24" name="Google Shape;95;p13"/>
          <p:cNvSpPr txBox="1"/>
          <p:nvPr/>
        </p:nvSpPr>
        <p:spPr>
          <a:xfrm>
            <a:off x="1113182" y="414197"/>
            <a:ext cx="5565305" cy="614076"/>
          </a:xfrm>
          <a:prstGeom prst="rect">
            <a:avLst/>
          </a:prstGeom>
          <a:noFill/>
          <a:ln>
            <a:noFill/>
          </a:ln>
        </p:spPr>
        <p:txBody>
          <a:bodyPr spcFirstLastPara="1" wrap="square" lIns="91425" tIns="45700" rIns="91425" bIns="45700" anchor="ctr" anchorCtr="0">
            <a:noAutofit/>
          </a:bodyPr>
          <a:lstStyle/>
          <a:p>
            <a:pPr algn="ctr"/>
            <a:r>
              <a:rPr lang="en-US" sz="2000" b="1">
                <a:solidFill>
                  <a:srgbClr val="2FA2B4"/>
                </a:solidFill>
                <a:latin typeface="Arial Rounded MT Bold" charset="0"/>
                <a:ea typeface="Arial Rounded MT Bold" charset="0"/>
                <a:cs typeface="Arial Rounded MT Bold" charset="0"/>
              </a:rPr>
              <a:t>Explore the benefits and problems of renewable energy sources</a:t>
            </a:r>
          </a:p>
        </p:txBody>
      </p:sp>
      <p:pic>
        <p:nvPicPr>
          <p:cNvPr id="25" name="Google Shape;122;p13"/>
          <p:cNvPicPr preferRelativeResize="0"/>
          <p:nvPr/>
        </p:nvPicPr>
        <p:blipFill rotWithShape="1">
          <a:blip r:embed="rId3">
            <a:alphaModFix/>
          </a:blip>
          <a:srcRect/>
          <a:stretch/>
        </p:blipFill>
        <p:spPr>
          <a:xfrm>
            <a:off x="142992" y="371641"/>
            <a:ext cx="720000" cy="720000"/>
          </a:xfrm>
          <a:prstGeom prst="rect">
            <a:avLst/>
          </a:prstGeom>
          <a:noFill/>
          <a:ln>
            <a:noFill/>
          </a:ln>
        </p:spPr>
      </p:pic>
      <p:sp>
        <p:nvSpPr>
          <p:cNvPr id="26" name="Google Shape;93;p13"/>
          <p:cNvSpPr/>
          <p:nvPr/>
        </p:nvSpPr>
        <p:spPr>
          <a:xfrm>
            <a:off x="142991" y="114479"/>
            <a:ext cx="6552000" cy="162000"/>
          </a:xfrm>
          <a:prstGeom prst="roundRect">
            <a:avLst>
              <a:gd name="adj" fmla="val 16667"/>
            </a:avLst>
          </a:prstGeom>
          <a:solidFill>
            <a:srgbClr val="2FA2B4"/>
          </a:solidFill>
          <a:ln w="12700"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112" b="1" dirty="0">
                <a:solidFill>
                  <a:schemeClr val="lt1"/>
                </a:solidFill>
                <a:latin typeface="Arial Rounded MT Bold" charset="0"/>
                <a:ea typeface="Arial Rounded MT Bold" charset="0"/>
                <a:cs typeface="Arial Rounded MT Bold" charset="0"/>
                <a:sym typeface="Nunito"/>
              </a:rPr>
              <a:t>S</a:t>
            </a:r>
            <a:r>
              <a:rPr lang="en-US" sz="1112" b="1" i="0" u="none" strike="noStrike" cap="none" dirty="0">
                <a:solidFill>
                  <a:schemeClr val="lt1"/>
                </a:solidFill>
                <a:latin typeface="Arial Rounded MT Bold" charset="0"/>
                <a:ea typeface="Arial Rounded MT Bold" charset="0"/>
                <a:cs typeface="Arial Rounded MT Bold" charset="0"/>
                <a:sym typeface="Nunito"/>
              </a:rPr>
              <a:t>06.10.06 </a:t>
            </a:r>
            <a:r>
              <a:rPr lang="en-US" sz="1112" b="1" i="0" u="none" strike="noStrike" cap="none" dirty="0" smtClean="0">
                <a:solidFill>
                  <a:schemeClr val="lt1"/>
                </a:solidFill>
                <a:latin typeface="Arial Rounded MT Bold" charset="0"/>
                <a:ea typeface="Arial Rounded MT Bold" charset="0"/>
                <a:cs typeface="Arial Rounded MT Bold" charset="0"/>
                <a:sym typeface="Nunito"/>
              </a:rPr>
              <a:t>Handout 2  </a:t>
            </a:r>
            <a:r>
              <a:rPr lang="en-US" sz="1112" b="1" i="0" u="none" strike="noStrike" cap="none" dirty="0">
                <a:solidFill>
                  <a:schemeClr val="lt1"/>
                </a:solidFill>
                <a:latin typeface="Arial Rounded MT Bold" charset="0"/>
                <a:ea typeface="Arial Rounded MT Bold" charset="0"/>
                <a:cs typeface="Arial Rounded MT Bold" charset="0"/>
                <a:sym typeface="Nunito"/>
              </a:rPr>
              <a:t>– </a:t>
            </a:r>
            <a:r>
              <a:rPr lang="en-US" sz="1112" b="1" dirty="0">
                <a:solidFill>
                  <a:schemeClr val="lt1"/>
                </a:solidFill>
                <a:latin typeface="Arial Rounded MT Bold" charset="0"/>
                <a:ea typeface="Arial Rounded MT Bold" charset="0"/>
                <a:cs typeface="Arial Rounded MT Bold" charset="0"/>
                <a:sym typeface="Nunito"/>
              </a:rPr>
              <a:t>Renewable Energy Debate</a:t>
            </a:r>
            <a:endParaRPr dirty="0">
              <a:latin typeface="Arial Rounded MT Bold" charset="0"/>
              <a:ea typeface="Arial Rounded MT Bold" charset="0"/>
              <a:cs typeface="Arial Rounded MT Bold" charset="0"/>
            </a:endParaRPr>
          </a:p>
        </p:txBody>
      </p:sp>
      <p:sp>
        <p:nvSpPr>
          <p:cNvPr id="4" name="TextBox 3"/>
          <p:cNvSpPr txBox="1"/>
          <p:nvPr/>
        </p:nvSpPr>
        <p:spPr>
          <a:xfrm>
            <a:off x="142992" y="1193018"/>
            <a:ext cx="6535496" cy="1446550"/>
          </a:xfrm>
          <a:prstGeom prst="rect">
            <a:avLst/>
          </a:prstGeom>
          <a:noFill/>
        </p:spPr>
        <p:txBody>
          <a:bodyPr wrap="square" rtlCol="0">
            <a:spAutoFit/>
          </a:bodyPr>
          <a:lstStyle/>
          <a:p>
            <a:pPr algn="ctr"/>
            <a:r>
              <a:rPr lang="en-US" sz="1100" dirty="0" smtClean="0">
                <a:solidFill>
                  <a:srgbClr val="2FA2B4"/>
                </a:solidFill>
                <a:latin typeface="Arial Rounded MT Bold" charset="0"/>
                <a:ea typeface="Arial Rounded MT Bold" charset="0"/>
                <a:cs typeface="Arial Rounded MT Bold" charset="0"/>
              </a:rPr>
              <a:t>Get into groups of three. </a:t>
            </a:r>
            <a:r>
              <a:rPr lang="en-US" sz="1100" dirty="0">
                <a:solidFill>
                  <a:srgbClr val="2FA2B4"/>
                </a:solidFill>
                <a:latin typeface="Arial Rounded MT Bold" charset="0"/>
                <a:ea typeface="Arial Rounded MT Bold" charset="0"/>
                <a:cs typeface="Arial Rounded MT Bold" charset="0"/>
              </a:rPr>
              <a:t>P</a:t>
            </a:r>
            <a:r>
              <a:rPr lang="en-US" sz="1100" dirty="0" smtClean="0">
                <a:solidFill>
                  <a:srgbClr val="2FA2B4"/>
                </a:solidFill>
                <a:latin typeface="Arial Rounded MT Bold" charset="0"/>
                <a:ea typeface="Arial Rounded MT Bold" charset="0"/>
                <a:cs typeface="Arial Rounded MT Bold" charset="0"/>
              </a:rPr>
              <a:t>ick one of six sets of people below. Think about what attitude your chosen group will have towards renewable and non-renewable energy. </a:t>
            </a:r>
            <a:r>
              <a:rPr lang="en-US" sz="1100" dirty="0">
                <a:solidFill>
                  <a:srgbClr val="2FA2B4"/>
                </a:solidFill>
                <a:latin typeface="Arial Rounded MT Bold" charset="0"/>
                <a:ea typeface="Arial Rounded MT Bold" charset="0"/>
                <a:cs typeface="Arial Rounded MT Bold" charset="0"/>
              </a:rPr>
              <a:t>Choose a role </a:t>
            </a:r>
            <a:r>
              <a:rPr lang="en-US" sz="1100" dirty="0" smtClean="0">
                <a:solidFill>
                  <a:srgbClr val="2FA2B4"/>
                </a:solidFill>
                <a:latin typeface="Arial Rounded MT Bold" charset="0"/>
                <a:ea typeface="Arial Rounded MT Bold" charset="0"/>
                <a:cs typeface="Arial Rounded MT Bold" charset="0"/>
              </a:rPr>
              <a:t>each from </a:t>
            </a:r>
            <a:r>
              <a:rPr lang="en-US" sz="1100" dirty="0">
                <a:solidFill>
                  <a:srgbClr val="2FA2B4"/>
                </a:solidFill>
                <a:latin typeface="Arial Rounded MT Bold" charset="0"/>
                <a:ea typeface="Arial Rounded MT Bold" charset="0"/>
                <a:cs typeface="Arial Rounded MT Bold" charset="0"/>
              </a:rPr>
              <a:t>the three shown on the next </a:t>
            </a:r>
            <a:r>
              <a:rPr lang="en-US" sz="1100" dirty="0" smtClean="0">
                <a:solidFill>
                  <a:srgbClr val="2FA2B4"/>
                </a:solidFill>
                <a:latin typeface="Arial Rounded MT Bold" charset="0"/>
                <a:ea typeface="Arial Rounded MT Bold" charset="0"/>
                <a:cs typeface="Arial Rounded MT Bold" charset="0"/>
              </a:rPr>
              <a:t>page then complete the following tasks:</a:t>
            </a:r>
          </a:p>
          <a:p>
            <a:pPr algn="ctr"/>
            <a:endParaRPr lang="en-US" sz="1100" dirty="0" smtClean="0">
              <a:solidFill>
                <a:srgbClr val="2FA2B4"/>
              </a:solidFill>
              <a:latin typeface="Arial Rounded MT Bold" charset="0"/>
              <a:ea typeface="Arial Rounded MT Bold" charset="0"/>
              <a:cs typeface="Arial Rounded MT Bold" charset="0"/>
            </a:endParaRPr>
          </a:p>
          <a:p>
            <a:pPr marL="171450" indent="-171450" algn="ctr">
              <a:buClr>
                <a:srgbClr val="C00000"/>
              </a:buClr>
              <a:buFont typeface="Arial" charset="0"/>
              <a:buChar char="•"/>
            </a:pPr>
            <a:r>
              <a:rPr lang="en-US" sz="1100" dirty="0">
                <a:solidFill>
                  <a:srgbClr val="2FA2B4"/>
                </a:solidFill>
                <a:latin typeface="Arial Rounded MT Bold" charset="0"/>
                <a:ea typeface="Arial Rounded MT Bold" charset="0"/>
                <a:cs typeface="Arial Rounded MT Bold" charset="0"/>
              </a:rPr>
              <a:t>W</a:t>
            </a:r>
            <a:r>
              <a:rPr lang="en-US" sz="1100" dirty="0" smtClean="0">
                <a:solidFill>
                  <a:srgbClr val="2FA2B4"/>
                </a:solidFill>
                <a:latin typeface="Arial Rounded MT Bold" charset="0"/>
                <a:ea typeface="Arial Rounded MT Bold" charset="0"/>
                <a:cs typeface="Arial Rounded MT Bold" charset="0"/>
              </a:rPr>
              <a:t>rite a speech that argues for your group’s point of view</a:t>
            </a:r>
          </a:p>
          <a:p>
            <a:pPr marL="171450" indent="-171450" algn="ctr">
              <a:buClr>
                <a:srgbClr val="C00000"/>
              </a:buClr>
              <a:buFont typeface="Arial" charset="0"/>
              <a:buChar char="•"/>
            </a:pPr>
            <a:r>
              <a:rPr lang="en-US" sz="1100" dirty="0">
                <a:solidFill>
                  <a:srgbClr val="2FA2B4"/>
                </a:solidFill>
                <a:latin typeface="Arial Rounded MT Bold" charset="0"/>
                <a:ea typeface="Arial Rounded MT Bold" charset="0"/>
                <a:cs typeface="Arial Rounded MT Bold" charset="0"/>
              </a:rPr>
              <a:t>C</a:t>
            </a:r>
            <a:r>
              <a:rPr lang="en-US" sz="1100" dirty="0" smtClean="0">
                <a:solidFill>
                  <a:srgbClr val="2FA2B4"/>
                </a:solidFill>
                <a:latin typeface="Arial Rounded MT Bold" charset="0"/>
                <a:ea typeface="Arial Rounded MT Bold" charset="0"/>
                <a:cs typeface="Arial Rounded MT Bold" charset="0"/>
              </a:rPr>
              <a:t>reate a poster featuring key points about your arguments</a:t>
            </a:r>
          </a:p>
          <a:p>
            <a:pPr marL="171450" indent="-171450" algn="ctr">
              <a:buClr>
                <a:srgbClr val="C00000"/>
              </a:buClr>
              <a:buFont typeface="Arial" charset="0"/>
              <a:buChar char="•"/>
            </a:pPr>
            <a:r>
              <a:rPr lang="en-US" sz="1100" dirty="0" smtClean="0">
                <a:solidFill>
                  <a:srgbClr val="2FA2B4"/>
                </a:solidFill>
                <a:latin typeface="Arial Rounded MT Bold" charset="0"/>
                <a:ea typeface="Arial Rounded MT Bold" charset="0"/>
                <a:cs typeface="Arial Rounded MT Bold" charset="0"/>
              </a:rPr>
              <a:t>Create an information sheet to help back up those arguments in more depth</a:t>
            </a:r>
          </a:p>
          <a:p>
            <a:pPr marL="171450" indent="-171450" algn="ctr">
              <a:buClr>
                <a:srgbClr val="C00000"/>
              </a:buClr>
              <a:buFont typeface="Arial" charset="0"/>
              <a:buChar char="•"/>
            </a:pPr>
            <a:r>
              <a:rPr lang="en-US" sz="1100" dirty="0" smtClean="0">
                <a:solidFill>
                  <a:srgbClr val="2FA2B4"/>
                </a:solidFill>
                <a:latin typeface="Arial Rounded MT Bold" charset="0"/>
                <a:ea typeface="Arial Rounded MT Bold" charset="0"/>
                <a:cs typeface="Arial Rounded MT Bold" charset="0"/>
              </a:rPr>
              <a:t>Take part in a debate using the information you have found</a:t>
            </a:r>
            <a:endParaRPr lang="en-US" sz="1100" dirty="0">
              <a:solidFill>
                <a:srgbClr val="2FA2B4"/>
              </a:solidFill>
              <a:latin typeface="Arial Rounded MT Bold" charset="0"/>
              <a:ea typeface="Arial Rounded MT Bold" charset="0"/>
              <a:cs typeface="Arial Rounded MT Bold" charset="0"/>
            </a:endParaRPr>
          </a:p>
        </p:txBody>
      </p:sp>
      <p:sp>
        <p:nvSpPr>
          <p:cNvPr id="5" name="Rounded Rectangle 4"/>
          <p:cNvSpPr/>
          <p:nvPr/>
        </p:nvSpPr>
        <p:spPr>
          <a:xfrm>
            <a:off x="4698486" y="2784004"/>
            <a:ext cx="1980000" cy="2700000"/>
          </a:xfrm>
          <a:prstGeom prst="roundRect">
            <a:avLst>
              <a:gd name="adj" fmla="val 7071"/>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86350" y="2864994"/>
            <a:ext cx="2004272" cy="2308324"/>
          </a:xfrm>
          <a:prstGeom prst="rect">
            <a:avLst/>
          </a:prstGeom>
        </p:spPr>
        <p:txBody>
          <a:bodyPr wrap="square" anchor="t">
            <a:spAutoFit/>
          </a:bodyPr>
          <a:lstStyle/>
          <a:p>
            <a:pPr lvl="0" algn="ctr"/>
            <a:r>
              <a:rPr lang="en-US" sz="1200" dirty="0">
                <a:solidFill>
                  <a:schemeClr val="tx2">
                    <a:lumMod val="10000"/>
                  </a:schemeClr>
                </a:solidFill>
                <a:latin typeface="Arial Rounded MT" charset="0"/>
                <a:ea typeface="Arial Rounded MT" charset="0"/>
                <a:cs typeface="Arial Rounded MT" charset="0"/>
              </a:rPr>
              <a:t>The President of the USA and her/his advisors</a:t>
            </a:r>
            <a:r>
              <a:rPr lang="en-US" sz="1200" dirty="0" smtClean="0">
                <a:solidFill>
                  <a:schemeClr val="tx2">
                    <a:lumMod val="10000"/>
                  </a:schemeClr>
                </a:solidFill>
                <a:latin typeface="Arial Rounded MT" charset="0"/>
                <a:ea typeface="Arial Rounded MT" charset="0"/>
                <a:cs typeface="Arial Rounded MT" charset="0"/>
              </a:rPr>
              <a:t>.</a:t>
            </a:r>
          </a:p>
          <a:p>
            <a:pPr lvl="0" algn="ctr"/>
            <a:endParaRPr lang="en-US" sz="1200" dirty="0">
              <a:solidFill>
                <a:schemeClr val="tx2">
                  <a:lumMod val="10000"/>
                </a:schemeClr>
              </a:solidFill>
              <a:latin typeface="Arial Rounded MT" charset="0"/>
              <a:ea typeface="Arial Rounded MT" charset="0"/>
              <a:cs typeface="Arial Rounded MT" charset="0"/>
            </a:endParaRPr>
          </a:p>
          <a:p>
            <a:pPr lvl="0" algn="ctr"/>
            <a:r>
              <a:rPr lang="en-US" sz="900" dirty="0">
                <a:solidFill>
                  <a:schemeClr val="tx2">
                    <a:lumMod val="10000"/>
                  </a:schemeClr>
                </a:solidFill>
                <a:latin typeface="Arial Rounded MT" charset="0"/>
                <a:ea typeface="Arial Rounded MT" charset="0"/>
                <a:cs typeface="Arial Rounded MT" charset="0"/>
              </a:rPr>
              <a:t>You are the leaders of a very wealthy country. You deal with a lot of global sales of fossil fuels (you produce a lot of oil) and have a lot of industry to support (you need a lot of power to keep your country going).</a:t>
            </a:r>
          </a:p>
          <a:p>
            <a:pPr lvl="0" algn="ctr"/>
            <a:r>
              <a:rPr lang="en-US" sz="900" dirty="0">
                <a:solidFill>
                  <a:schemeClr val="tx2">
                    <a:lumMod val="10000"/>
                  </a:schemeClr>
                </a:solidFill>
                <a:latin typeface="Arial Rounded MT" charset="0"/>
                <a:ea typeface="Arial Rounded MT" charset="0"/>
                <a:cs typeface="Arial Rounded MT" charset="0"/>
              </a:rPr>
              <a:t>You are responsible for the wellbeing of tens of millions of people and you have to decide what is best for them – long-term and short-term.</a:t>
            </a:r>
            <a:endParaRPr lang="en-GB" sz="900" dirty="0">
              <a:solidFill>
                <a:schemeClr val="tx2">
                  <a:lumMod val="10000"/>
                </a:schemeClr>
              </a:solidFill>
              <a:latin typeface="Arial Rounded MT" charset="0"/>
              <a:ea typeface="Arial Rounded MT" charset="0"/>
              <a:cs typeface="Arial Rounded MT" charset="0"/>
            </a:endParaRPr>
          </a:p>
        </p:txBody>
      </p:sp>
      <p:sp>
        <p:nvSpPr>
          <p:cNvPr id="7" name="Rectangle 6"/>
          <p:cNvSpPr/>
          <p:nvPr/>
        </p:nvSpPr>
        <p:spPr>
          <a:xfrm>
            <a:off x="2426945" y="5719668"/>
            <a:ext cx="1954969" cy="2492990"/>
          </a:xfrm>
          <a:prstGeom prst="rect">
            <a:avLst/>
          </a:prstGeom>
        </p:spPr>
        <p:txBody>
          <a:bodyPr wrap="square">
            <a:spAutoFit/>
          </a:bodyPr>
          <a:lstStyle/>
          <a:p>
            <a:pPr lvl="0" algn="ctr"/>
            <a:r>
              <a:rPr lang="en-US" sz="1200" dirty="0">
                <a:solidFill>
                  <a:schemeClr val="tx2">
                    <a:lumMod val="10000"/>
                  </a:schemeClr>
                </a:solidFill>
                <a:latin typeface="Arial Rounded MT" charset="0"/>
                <a:ea typeface="Arial Rounded MT" charset="0"/>
                <a:cs typeface="Arial Rounded MT" charset="0"/>
              </a:rPr>
              <a:t>The townspeople living next to a site proposed for a new nuclear power station</a:t>
            </a:r>
          </a:p>
          <a:p>
            <a:pPr lvl="0" algn="ctr"/>
            <a:endParaRPr lang="en-US" sz="900" dirty="0">
              <a:solidFill>
                <a:schemeClr val="tx2">
                  <a:lumMod val="10000"/>
                </a:schemeClr>
              </a:solidFill>
              <a:latin typeface="Arial Rounded MT" charset="0"/>
              <a:ea typeface="Arial Rounded MT" charset="0"/>
              <a:cs typeface="Arial Rounded MT" charset="0"/>
            </a:endParaRPr>
          </a:p>
          <a:p>
            <a:pPr lvl="0" algn="ctr"/>
            <a:r>
              <a:rPr lang="en-US" sz="900" dirty="0">
                <a:solidFill>
                  <a:schemeClr val="tx2">
                    <a:lumMod val="10000"/>
                  </a:schemeClr>
                </a:solidFill>
                <a:latin typeface="Arial Rounded MT" charset="0"/>
                <a:ea typeface="Arial Rounded MT" charset="0"/>
                <a:cs typeface="Arial Rounded MT" charset="0"/>
              </a:rPr>
              <a:t>You are people living in a town very close to a proposed site for a new nuclear power station. You have heard what has happened to wildlife near other such power stations and are worried about health issues associated with them. Radioactive waste is a worry.</a:t>
            </a:r>
          </a:p>
          <a:p>
            <a:pPr lvl="0" algn="ctr"/>
            <a:r>
              <a:rPr lang="en-US" sz="900" dirty="0">
                <a:solidFill>
                  <a:schemeClr val="tx2">
                    <a:lumMod val="10000"/>
                  </a:schemeClr>
                </a:solidFill>
                <a:latin typeface="Arial Rounded MT" charset="0"/>
                <a:ea typeface="Arial Rounded MT" charset="0"/>
                <a:cs typeface="Arial Rounded MT" charset="0"/>
              </a:rPr>
              <a:t> The power station would bring new jobs, but at what expense?</a:t>
            </a:r>
          </a:p>
        </p:txBody>
      </p:sp>
      <p:sp>
        <p:nvSpPr>
          <p:cNvPr id="30" name="Rounded Rectangle 29"/>
          <p:cNvSpPr/>
          <p:nvPr/>
        </p:nvSpPr>
        <p:spPr>
          <a:xfrm>
            <a:off x="2401914" y="5666492"/>
            <a:ext cx="1980000" cy="2700000"/>
          </a:xfrm>
          <a:prstGeom prst="roundRect">
            <a:avLst>
              <a:gd name="adj" fmla="val 7071"/>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167160" y="2774449"/>
            <a:ext cx="1980000" cy="2700000"/>
          </a:xfrm>
          <a:prstGeom prst="roundRect">
            <a:avLst>
              <a:gd name="adj" fmla="val 707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142991" y="5664951"/>
            <a:ext cx="1980000" cy="2700000"/>
          </a:xfrm>
          <a:prstGeom prst="roundRect">
            <a:avLst>
              <a:gd name="adj" fmla="val 7071"/>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4683725" y="5664951"/>
            <a:ext cx="1980000" cy="2700000"/>
          </a:xfrm>
          <a:prstGeom prst="roundRect">
            <a:avLst>
              <a:gd name="adj" fmla="val 7071"/>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2426945" y="2781077"/>
            <a:ext cx="1980000" cy="2700000"/>
          </a:xfrm>
          <a:prstGeom prst="roundRect">
            <a:avLst>
              <a:gd name="adj" fmla="val 7071"/>
            </a:avLst>
          </a:prstGeom>
          <a:noFill/>
          <a:ln>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67160" y="2823442"/>
            <a:ext cx="1980000" cy="2631490"/>
          </a:xfrm>
          <a:prstGeom prst="rect">
            <a:avLst/>
          </a:prstGeom>
        </p:spPr>
        <p:txBody>
          <a:bodyPr wrap="square">
            <a:spAutoFit/>
          </a:bodyPr>
          <a:lstStyle/>
          <a:p>
            <a:pPr algn="ctr"/>
            <a:r>
              <a:rPr lang="en-US" sz="1200" dirty="0">
                <a:latin typeface="Arial Rounded MT" charset="0"/>
                <a:ea typeface="Arial Rounded MT" charset="0"/>
                <a:cs typeface="Arial Rounded MT" charset="0"/>
              </a:rPr>
              <a:t> Villagers of a seaside resort overlooking a proposed offshore wind farm site.</a:t>
            </a:r>
          </a:p>
          <a:p>
            <a:pPr algn="ctr"/>
            <a:endParaRPr lang="en-US" sz="900" dirty="0" smtClean="0">
              <a:latin typeface="Arial Rounded MT" charset="0"/>
              <a:ea typeface="Arial Rounded MT" charset="0"/>
              <a:cs typeface="Arial Rounded MT" charset="0"/>
            </a:endParaRPr>
          </a:p>
          <a:p>
            <a:pPr algn="ctr"/>
            <a:r>
              <a:rPr lang="en-US" sz="900" dirty="0" smtClean="0">
                <a:latin typeface="Arial Rounded MT" charset="0"/>
                <a:ea typeface="Arial Rounded MT" charset="0"/>
                <a:cs typeface="Arial Rounded MT" charset="0"/>
              </a:rPr>
              <a:t>Your little </a:t>
            </a:r>
            <a:r>
              <a:rPr lang="en-US" sz="900" dirty="0">
                <a:latin typeface="Arial Rounded MT" charset="0"/>
                <a:ea typeface="Arial Rounded MT" charset="0"/>
                <a:cs typeface="Arial Rounded MT" charset="0"/>
              </a:rPr>
              <a:t>village </a:t>
            </a:r>
            <a:r>
              <a:rPr lang="en-US" sz="900" dirty="0" smtClean="0">
                <a:latin typeface="Arial Rounded MT" charset="0"/>
                <a:ea typeface="Arial Rounded MT" charset="0"/>
                <a:cs typeface="Arial Rounded MT" charset="0"/>
              </a:rPr>
              <a:t>has the </a:t>
            </a:r>
            <a:r>
              <a:rPr lang="en-US" sz="900" dirty="0">
                <a:latin typeface="Arial Rounded MT" charset="0"/>
                <a:ea typeface="Arial Rounded MT" charset="0"/>
                <a:cs typeface="Arial Rounded MT" charset="0"/>
              </a:rPr>
              <a:t>great views all </a:t>
            </a:r>
            <a:r>
              <a:rPr lang="en-US" sz="900" dirty="0" smtClean="0">
                <a:latin typeface="Arial Rounded MT" charset="0"/>
                <a:ea typeface="Arial Rounded MT" charset="0"/>
                <a:cs typeface="Arial Rounded MT" charset="0"/>
              </a:rPr>
              <a:t>around it  </a:t>
            </a:r>
            <a:r>
              <a:rPr lang="en-US" sz="900" dirty="0">
                <a:latin typeface="Arial Rounded MT" charset="0"/>
                <a:ea typeface="Arial Rounded MT" charset="0"/>
                <a:cs typeface="Arial Rounded MT" charset="0"/>
              </a:rPr>
              <a:t>– out to open countryside one way, out over the vast stretches of sea the other way. </a:t>
            </a:r>
          </a:p>
          <a:p>
            <a:pPr algn="ctr"/>
            <a:r>
              <a:rPr lang="en-US" sz="900" dirty="0">
                <a:latin typeface="Arial Rounded MT" charset="0"/>
                <a:ea typeface="Arial Rounded MT" charset="0"/>
                <a:cs typeface="Arial Rounded MT" charset="0"/>
              </a:rPr>
              <a:t>The proposal for an offshore wind farm that would interrupt that sea view not only would spoil </a:t>
            </a:r>
            <a:r>
              <a:rPr lang="en-US" sz="900" dirty="0" smtClean="0">
                <a:latin typeface="Arial Rounded MT" charset="0"/>
                <a:ea typeface="Arial Rounded MT" charset="0"/>
                <a:cs typeface="Arial Rounded MT" charset="0"/>
              </a:rPr>
              <a:t>it, </a:t>
            </a:r>
            <a:r>
              <a:rPr lang="en-US" sz="900" dirty="0">
                <a:latin typeface="Arial Rounded MT" charset="0"/>
                <a:ea typeface="Arial Rounded MT" charset="0"/>
                <a:cs typeface="Arial Rounded MT" charset="0"/>
              </a:rPr>
              <a:t>but the villagers fear it may put people off coming to their village, staying in their holiday homes and buying from the local shops.</a:t>
            </a:r>
          </a:p>
        </p:txBody>
      </p:sp>
      <p:sp>
        <p:nvSpPr>
          <p:cNvPr id="9" name="Rectangle 8"/>
          <p:cNvSpPr/>
          <p:nvPr/>
        </p:nvSpPr>
        <p:spPr>
          <a:xfrm>
            <a:off x="2389398" y="2823442"/>
            <a:ext cx="2005031" cy="2585323"/>
          </a:xfrm>
          <a:prstGeom prst="rect">
            <a:avLst/>
          </a:prstGeom>
        </p:spPr>
        <p:txBody>
          <a:bodyPr wrap="square">
            <a:spAutoFit/>
          </a:bodyPr>
          <a:lstStyle/>
          <a:p>
            <a:pPr lvl="0" algn="ctr"/>
            <a:r>
              <a:rPr lang="en-US" sz="1200" dirty="0">
                <a:solidFill>
                  <a:schemeClr val="tx2">
                    <a:lumMod val="10000"/>
                  </a:schemeClr>
                </a:solidFill>
                <a:latin typeface="Arial Rounded MT" charset="0"/>
                <a:ea typeface="Arial Rounded MT" charset="0"/>
                <a:cs typeface="Arial Rounded MT" charset="0"/>
              </a:rPr>
              <a:t>The leaders of a worldwide scientific research company</a:t>
            </a:r>
            <a:r>
              <a:rPr lang="en-US" sz="1200" dirty="0" smtClean="0">
                <a:solidFill>
                  <a:schemeClr val="tx2">
                    <a:lumMod val="10000"/>
                  </a:schemeClr>
                </a:solidFill>
                <a:latin typeface="Arial Rounded MT" charset="0"/>
                <a:ea typeface="Arial Rounded MT" charset="0"/>
                <a:cs typeface="Arial Rounded MT" charset="0"/>
              </a:rPr>
              <a:t>.</a:t>
            </a:r>
          </a:p>
          <a:p>
            <a:pPr lvl="0" algn="ctr"/>
            <a:endParaRPr lang="en-US" sz="900" dirty="0">
              <a:solidFill>
                <a:schemeClr val="tx2">
                  <a:lumMod val="10000"/>
                </a:schemeClr>
              </a:solidFill>
              <a:latin typeface="Arial Rounded MT" charset="0"/>
              <a:ea typeface="Arial Rounded MT" charset="0"/>
              <a:cs typeface="Arial Rounded MT" charset="0"/>
            </a:endParaRPr>
          </a:p>
          <a:p>
            <a:pPr lvl="0" algn="ctr"/>
            <a:r>
              <a:rPr lang="en-US" sz="900" dirty="0">
                <a:solidFill>
                  <a:schemeClr val="tx2">
                    <a:lumMod val="10000"/>
                  </a:schemeClr>
                </a:solidFill>
                <a:latin typeface="Arial Rounded MT" charset="0"/>
                <a:ea typeface="Arial Rounded MT" charset="0"/>
                <a:cs typeface="Arial Rounded MT" charset="0"/>
              </a:rPr>
              <a:t>Science, science, science. You live and breathe science. You conduct research across the globe into the human impact on the planet. You monitor everything from global temperatures to recycling figures.</a:t>
            </a:r>
          </a:p>
          <a:p>
            <a:pPr lvl="0" algn="ctr"/>
            <a:r>
              <a:rPr lang="en-US" sz="900" dirty="0">
                <a:solidFill>
                  <a:schemeClr val="tx2">
                    <a:lumMod val="10000"/>
                  </a:schemeClr>
                </a:solidFill>
                <a:latin typeface="Arial Rounded MT" charset="0"/>
                <a:ea typeface="Arial Rounded MT" charset="0"/>
                <a:cs typeface="Arial Rounded MT" charset="0"/>
              </a:rPr>
              <a:t>You keep a track of worldwide fossil fuel usage and how much energy is used by humans every year. What you are most interested in is the clear facts about renewable energy.</a:t>
            </a:r>
          </a:p>
        </p:txBody>
      </p:sp>
      <p:sp>
        <p:nvSpPr>
          <p:cNvPr id="10" name="Rectangle 9"/>
          <p:cNvSpPr/>
          <p:nvPr/>
        </p:nvSpPr>
        <p:spPr>
          <a:xfrm>
            <a:off x="4683725" y="5719668"/>
            <a:ext cx="1980000" cy="2585323"/>
          </a:xfrm>
          <a:prstGeom prst="rect">
            <a:avLst/>
          </a:prstGeom>
        </p:spPr>
        <p:txBody>
          <a:bodyPr wrap="square">
            <a:spAutoFit/>
          </a:bodyPr>
          <a:lstStyle/>
          <a:p>
            <a:pPr lvl="0" algn="ctr"/>
            <a:r>
              <a:rPr lang="en-US" sz="1200" dirty="0">
                <a:solidFill>
                  <a:schemeClr val="tx2">
                    <a:lumMod val="10000"/>
                  </a:schemeClr>
                </a:solidFill>
                <a:latin typeface="Arial Rounded MT" charset="0"/>
                <a:ea typeface="Arial Rounded MT" charset="0"/>
                <a:cs typeface="Arial Rounded MT" charset="0"/>
              </a:rPr>
              <a:t>The board (leaders) of a large oil </a:t>
            </a:r>
            <a:r>
              <a:rPr lang="en-US" sz="1200">
                <a:solidFill>
                  <a:schemeClr val="tx2">
                    <a:lumMod val="10000"/>
                  </a:schemeClr>
                </a:solidFill>
                <a:latin typeface="Arial Rounded MT" charset="0"/>
                <a:ea typeface="Arial Rounded MT" charset="0"/>
                <a:cs typeface="Arial Rounded MT" charset="0"/>
              </a:rPr>
              <a:t>company</a:t>
            </a:r>
            <a:r>
              <a:rPr lang="en-US" sz="1200" smtClean="0">
                <a:solidFill>
                  <a:schemeClr val="tx2">
                    <a:lumMod val="10000"/>
                  </a:schemeClr>
                </a:solidFill>
                <a:latin typeface="Arial Rounded MT" charset="0"/>
                <a:ea typeface="Arial Rounded MT" charset="0"/>
                <a:cs typeface="Arial Rounded MT" charset="0"/>
              </a:rPr>
              <a:t>.</a:t>
            </a:r>
          </a:p>
          <a:p>
            <a:pPr lvl="0" algn="ctr"/>
            <a:endParaRPr lang="en-US" sz="1200" dirty="0">
              <a:solidFill>
                <a:schemeClr val="tx2">
                  <a:lumMod val="10000"/>
                </a:schemeClr>
              </a:solidFill>
              <a:latin typeface="Arial Rounded MT" charset="0"/>
              <a:ea typeface="Arial Rounded MT" charset="0"/>
              <a:cs typeface="Arial Rounded MT" charset="0"/>
            </a:endParaRPr>
          </a:p>
          <a:p>
            <a:pPr lvl="0" algn="ctr"/>
            <a:r>
              <a:rPr lang="en-US" sz="900" dirty="0">
                <a:solidFill>
                  <a:schemeClr val="tx2">
                    <a:lumMod val="10000"/>
                  </a:schemeClr>
                </a:solidFill>
                <a:latin typeface="Arial Rounded MT" charset="0"/>
                <a:ea typeface="Arial Rounded MT" charset="0"/>
                <a:cs typeface="Arial Rounded MT" charset="0"/>
              </a:rPr>
              <a:t>Money makes the world go round! That’s what you care about. You got where you are as a result of your own hard work and you aren’t about to lose it all because some people are worrying about some sea life in the Atlantic Ocean or not enough people are driving electric cars. </a:t>
            </a:r>
          </a:p>
          <a:p>
            <a:pPr lvl="0" algn="ctr"/>
            <a:r>
              <a:rPr lang="en-US" sz="900" dirty="0">
                <a:solidFill>
                  <a:schemeClr val="tx2">
                    <a:lumMod val="10000"/>
                  </a:schemeClr>
                </a:solidFill>
                <a:latin typeface="Arial Rounded MT" charset="0"/>
                <a:ea typeface="Arial Rounded MT" charset="0"/>
                <a:cs typeface="Arial Rounded MT" charset="0"/>
              </a:rPr>
              <a:t>People have done what you have been doing for centuries and it’s just jealousy that is leading people to try to get your wealth for themselves.</a:t>
            </a:r>
            <a:endParaRPr lang="en-GB" sz="900" dirty="0">
              <a:solidFill>
                <a:schemeClr val="tx2">
                  <a:lumMod val="10000"/>
                </a:schemeClr>
              </a:solidFill>
              <a:latin typeface="Arial Rounded MT" charset="0"/>
              <a:ea typeface="Arial Rounded MT" charset="0"/>
              <a:cs typeface="Arial Rounded MT" charset="0"/>
            </a:endParaRPr>
          </a:p>
        </p:txBody>
      </p:sp>
      <p:sp>
        <p:nvSpPr>
          <p:cNvPr id="12" name="Rectangle 11"/>
          <p:cNvSpPr/>
          <p:nvPr/>
        </p:nvSpPr>
        <p:spPr>
          <a:xfrm>
            <a:off x="167160" y="5722289"/>
            <a:ext cx="2010351" cy="2585323"/>
          </a:xfrm>
          <a:prstGeom prst="rect">
            <a:avLst/>
          </a:prstGeom>
        </p:spPr>
        <p:txBody>
          <a:bodyPr wrap="square">
            <a:spAutoFit/>
          </a:bodyPr>
          <a:lstStyle/>
          <a:p>
            <a:pPr lvl="0" algn="ctr"/>
            <a:r>
              <a:rPr lang="en-US" sz="1200" dirty="0">
                <a:solidFill>
                  <a:schemeClr val="tx2">
                    <a:lumMod val="10000"/>
                  </a:schemeClr>
                </a:solidFill>
                <a:latin typeface="Arial Rounded MT" charset="0"/>
                <a:ea typeface="Arial Rounded MT" charset="0"/>
                <a:cs typeface="Arial Rounded MT" charset="0"/>
              </a:rPr>
              <a:t>A wildlife conservation </a:t>
            </a:r>
            <a:r>
              <a:rPr lang="en-US" sz="1200">
                <a:solidFill>
                  <a:schemeClr val="tx2">
                    <a:lumMod val="10000"/>
                  </a:schemeClr>
                </a:solidFill>
                <a:latin typeface="Arial Rounded MT" charset="0"/>
                <a:ea typeface="Arial Rounded MT" charset="0"/>
                <a:cs typeface="Arial Rounded MT" charset="0"/>
              </a:rPr>
              <a:t>group</a:t>
            </a:r>
            <a:r>
              <a:rPr lang="en-US" sz="1200" smtClean="0">
                <a:solidFill>
                  <a:schemeClr val="tx2">
                    <a:lumMod val="10000"/>
                  </a:schemeClr>
                </a:solidFill>
                <a:latin typeface="Arial Rounded MT" charset="0"/>
                <a:ea typeface="Arial Rounded MT" charset="0"/>
                <a:cs typeface="Arial Rounded MT" charset="0"/>
              </a:rPr>
              <a:t>.</a:t>
            </a:r>
          </a:p>
          <a:p>
            <a:pPr lvl="0" algn="ctr"/>
            <a:endParaRPr lang="en-US" sz="1200" dirty="0">
              <a:solidFill>
                <a:schemeClr val="tx2">
                  <a:lumMod val="10000"/>
                </a:schemeClr>
              </a:solidFill>
              <a:latin typeface="Arial Rounded MT" charset="0"/>
              <a:ea typeface="Arial Rounded MT" charset="0"/>
              <a:cs typeface="Arial Rounded MT" charset="0"/>
            </a:endParaRPr>
          </a:p>
          <a:p>
            <a:pPr lvl="0" algn="ctr"/>
            <a:r>
              <a:rPr lang="en-US" sz="900" dirty="0">
                <a:solidFill>
                  <a:schemeClr val="tx2">
                    <a:lumMod val="10000"/>
                  </a:schemeClr>
                </a:solidFill>
                <a:latin typeface="Arial Rounded MT" charset="0"/>
                <a:ea typeface="Arial Rounded MT" charset="0"/>
                <a:cs typeface="Arial Rounded MT" charset="0"/>
              </a:rPr>
              <a:t>You run a huge national park that is a place to live for tens of thousands of different species of plants and animals.</a:t>
            </a:r>
          </a:p>
          <a:p>
            <a:pPr lvl="0" algn="ctr"/>
            <a:r>
              <a:rPr lang="en-US" sz="900" dirty="0">
                <a:solidFill>
                  <a:schemeClr val="tx2">
                    <a:lumMod val="10000"/>
                  </a:schemeClr>
                </a:solidFill>
                <a:latin typeface="Arial Rounded MT" charset="0"/>
                <a:ea typeface="Arial Rounded MT" charset="0"/>
                <a:cs typeface="Arial Rounded MT" charset="0"/>
              </a:rPr>
              <a:t>You are responsible for ensuring that the habitats in your park remain in a state that supports the survival of the species living there. You are all animal lovers and care a lot about the survival of the creatures that you look after. The current fossil fuel usage worries you and you are anxious for things to change for the better.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xmlns="" id="{5A9008B7-F174-4BCC-BBD0-F36CAD2690AA}"/>
              </a:ext>
            </a:extLst>
          </p:cNvPr>
          <p:cNvSpPr/>
          <p:nvPr/>
        </p:nvSpPr>
        <p:spPr>
          <a:xfrm>
            <a:off x="142991" y="1329906"/>
            <a:ext cx="6552000" cy="752415"/>
          </a:xfrm>
          <a:prstGeom prst="roundRect">
            <a:avLst/>
          </a:prstGeom>
          <a:solidFill>
            <a:schemeClr val="bg1"/>
          </a:solidFill>
          <a:ln w="15875">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2FA2B4"/>
                </a:solidFill>
                <a:latin typeface="Arial Rounded MT Bold" panose="020F0704030504030204" pitchFamily="34" charset="0"/>
              </a:rPr>
              <a:t>Each </a:t>
            </a:r>
            <a:r>
              <a:rPr lang="en-US" dirty="0">
                <a:solidFill>
                  <a:srgbClr val="2FA2B4"/>
                </a:solidFill>
                <a:latin typeface="Arial Rounded MT Bold" panose="020F0704030504030204" pitchFamily="34" charset="0"/>
              </a:rPr>
              <a:t>member of your group will have a specific role to play. Remember, </a:t>
            </a:r>
            <a:r>
              <a:rPr lang="en-US" i="1" dirty="0">
                <a:solidFill>
                  <a:srgbClr val="2FA2B4"/>
                </a:solidFill>
                <a:latin typeface="Arial Rounded MT Bold" panose="020F0704030504030204" pitchFamily="34" charset="0"/>
              </a:rPr>
              <a:t>teamwork </a:t>
            </a:r>
            <a:r>
              <a:rPr lang="en-US" dirty="0">
                <a:solidFill>
                  <a:srgbClr val="2FA2B4"/>
                </a:solidFill>
                <a:latin typeface="Arial Rounded MT Bold" panose="020F0704030504030204" pitchFamily="34" charset="0"/>
              </a:rPr>
              <a:t>is very important when you are trying to achieve </a:t>
            </a:r>
            <a:r>
              <a:rPr lang="en-US" dirty="0" smtClean="0">
                <a:solidFill>
                  <a:srgbClr val="2FA2B4"/>
                </a:solidFill>
                <a:latin typeface="Arial Rounded MT Bold" panose="020F0704030504030204" pitchFamily="34" charset="0"/>
              </a:rPr>
              <a:t>something. </a:t>
            </a:r>
            <a:r>
              <a:rPr lang="en-US" dirty="0">
                <a:solidFill>
                  <a:srgbClr val="2FA2B4"/>
                </a:solidFill>
                <a:latin typeface="Arial Rounded MT Bold" panose="020F0704030504030204" pitchFamily="34" charset="0"/>
              </a:rPr>
              <a:t>Select your group roles carefully.</a:t>
            </a:r>
            <a:endParaRPr lang="en-GB" dirty="0">
              <a:solidFill>
                <a:srgbClr val="2FA2B4"/>
              </a:solidFill>
              <a:latin typeface="Arial Rounded MT Bold" panose="020F0704030504030204" pitchFamily="34" charset="0"/>
            </a:endParaRPr>
          </a:p>
        </p:txBody>
      </p:sp>
      <p:sp>
        <p:nvSpPr>
          <p:cNvPr id="15" name="Rounded Rectangle 14"/>
          <p:cNvSpPr/>
          <p:nvPr/>
        </p:nvSpPr>
        <p:spPr>
          <a:xfrm>
            <a:off x="144000" y="2386701"/>
            <a:ext cx="3030585" cy="2124000"/>
          </a:xfrm>
          <a:prstGeom prst="roundRect">
            <a:avLst>
              <a:gd name="adj" fmla="val 6534"/>
            </a:avLst>
          </a:prstGeom>
          <a:blipFill>
            <a:blip r:embed="rId3">
              <a:extLst>
                <a:ext uri="{28A0092B-C50C-407E-A947-70E740481C1C}">
                  <a14:useLocalDpi xmlns:a14="http://schemas.microsoft.com/office/drawing/2010/main" val="0"/>
                </a:ext>
              </a:extLst>
            </a:blip>
            <a:srcRect/>
            <a:stretch>
              <a:fillRect l="-2000" r="-2000"/>
            </a:stretch>
          </a:blipFill>
          <a:ln w="15875">
            <a:solidFill>
              <a:srgbClr val="2FA2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Rounded Rectangle 15"/>
          <p:cNvSpPr/>
          <p:nvPr/>
        </p:nvSpPr>
        <p:spPr>
          <a:xfrm>
            <a:off x="3630054" y="4799984"/>
            <a:ext cx="3060000" cy="2125100"/>
          </a:xfrm>
          <a:prstGeom prst="roundRect">
            <a:avLst>
              <a:gd name="adj" fmla="val 7687"/>
            </a:avLst>
          </a:prstGeom>
          <a:blipFill>
            <a:blip r:embed="rId4">
              <a:extLst>
                <a:ext uri="{28A0092B-C50C-407E-A947-70E740481C1C}">
                  <a14:useLocalDpi xmlns:a14="http://schemas.microsoft.com/office/drawing/2010/main" val="0"/>
                </a:ext>
              </a:extLst>
            </a:blip>
            <a:srcRect/>
            <a:stretch>
              <a:fillRect t="-4000" b="-4000"/>
            </a:stretch>
          </a:blipFill>
          <a:ln w="15875">
            <a:solidFill>
              <a:srgbClr val="2FA2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Rectangle 17"/>
          <p:cNvSpPr/>
          <p:nvPr/>
        </p:nvSpPr>
        <p:spPr>
          <a:xfrm>
            <a:off x="-3753653" y="3739631"/>
            <a:ext cx="3084326" cy="164838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Rectangle 18"/>
          <p:cNvSpPr/>
          <p:nvPr/>
        </p:nvSpPr>
        <p:spPr>
          <a:xfrm>
            <a:off x="142991" y="4843684"/>
            <a:ext cx="3084326" cy="20376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1120" tIns="71120" rIns="71120" bIns="0" numCol="1" spcCol="1270" anchor="t" anchorCtr="0">
            <a:noAutofit/>
          </a:bodyPr>
          <a:lstStyle/>
          <a:p>
            <a:pPr lvl="0" algn="ctr" defTabSz="444500">
              <a:lnSpc>
                <a:spcPct val="90000"/>
              </a:lnSpc>
              <a:spcBef>
                <a:spcPct val="0"/>
              </a:spcBef>
              <a:spcAft>
                <a:spcPct val="35000"/>
              </a:spcAft>
            </a:pPr>
            <a:r>
              <a:rPr lang="en-US" sz="1600" b="1" kern="1200" dirty="0">
                <a:solidFill>
                  <a:srgbClr val="2FA2B4"/>
                </a:solidFill>
                <a:latin typeface="Arial Rounded MT Bold" panose="020F0704030504030204" pitchFamily="34" charset="0"/>
              </a:rPr>
              <a:t>Literary </a:t>
            </a:r>
            <a:r>
              <a:rPr lang="en-US" sz="1600" b="1" kern="1200" dirty="0" smtClean="0">
                <a:solidFill>
                  <a:srgbClr val="2FA2B4"/>
                </a:solidFill>
                <a:latin typeface="Arial Rounded MT Bold" panose="020F0704030504030204" pitchFamily="34" charset="0"/>
              </a:rPr>
              <a:t>Director</a:t>
            </a:r>
            <a:endParaRPr lang="en-US" sz="1600" kern="1200" dirty="0">
              <a:solidFill>
                <a:srgbClr val="2FA2B4"/>
              </a:solidFill>
              <a:latin typeface="Arial Rounded MT Bold" panose="020F0704030504030204" pitchFamily="34" charset="0"/>
            </a:endParaRPr>
          </a:p>
          <a:p>
            <a:pPr lvl="0" algn="ctr" defTabSz="444500">
              <a:lnSpc>
                <a:spcPct val="90000"/>
              </a:lnSpc>
              <a:spcBef>
                <a:spcPct val="0"/>
              </a:spcBef>
              <a:spcAft>
                <a:spcPct val="35000"/>
              </a:spcAft>
              <a:buClr>
                <a:srgbClr val="2FA2B4"/>
              </a:buClr>
            </a:pPr>
            <a:r>
              <a:rPr lang="en-US" sz="1000" kern="1200" dirty="0">
                <a:solidFill>
                  <a:srgbClr val="2FA2B4"/>
                </a:solidFill>
                <a:latin typeface="Arial Rounded MT Bold" panose="020F0704030504030204" pitchFamily="34" charset="0"/>
              </a:rPr>
              <a:t>r</a:t>
            </a:r>
            <a:r>
              <a:rPr lang="en-US" sz="1000" kern="1200" dirty="0" smtClean="0">
                <a:solidFill>
                  <a:srgbClr val="2FA2B4"/>
                </a:solidFill>
                <a:latin typeface="Arial Rounded MT Bold" panose="020F0704030504030204" pitchFamily="34" charset="0"/>
              </a:rPr>
              <a:t>esponsibilities</a:t>
            </a:r>
            <a:r>
              <a:rPr lang="en-US" sz="1000" kern="1200" dirty="0">
                <a:solidFill>
                  <a:srgbClr val="2FA2B4"/>
                </a:solidFill>
                <a:latin typeface="Arial Rounded MT Bold" panose="020F0704030504030204" pitchFamily="34" charset="0"/>
              </a:rPr>
              <a:t>:</a:t>
            </a:r>
          </a:p>
          <a:p>
            <a:pPr marL="171450" lvl="0" indent="-171450" defTabSz="444500">
              <a:lnSpc>
                <a:spcPct val="90000"/>
              </a:lnSpc>
              <a:spcBef>
                <a:spcPct val="0"/>
              </a:spcBef>
              <a:spcAft>
                <a:spcPct val="35000"/>
              </a:spcAft>
              <a:buClr>
                <a:srgbClr val="2FA2B4"/>
              </a:buClr>
              <a:buFont typeface="Arial" charset="0"/>
              <a:buChar char="•"/>
            </a:pPr>
            <a:r>
              <a:rPr lang="en-US" sz="1000" kern="1200" dirty="0" smtClean="0">
                <a:solidFill>
                  <a:srgbClr val="2FA2B4"/>
                </a:solidFill>
                <a:latin typeface="Arial Rounded MT Bold" panose="020F0704030504030204" pitchFamily="34" charset="0"/>
              </a:rPr>
              <a:t>design </a:t>
            </a:r>
            <a:r>
              <a:rPr lang="en-US" sz="1000" kern="1200" dirty="0">
                <a:solidFill>
                  <a:srgbClr val="2FA2B4"/>
                </a:solidFill>
                <a:latin typeface="Arial Rounded MT Bold" panose="020F0704030504030204" pitchFamily="34" charset="0"/>
              </a:rPr>
              <a:t>and produce the information leaflet</a:t>
            </a:r>
          </a:p>
          <a:p>
            <a:pPr marL="171450" lvl="0" indent="-171450" defTabSz="444500">
              <a:lnSpc>
                <a:spcPct val="90000"/>
              </a:lnSpc>
              <a:spcBef>
                <a:spcPct val="0"/>
              </a:spcBef>
              <a:spcAft>
                <a:spcPct val="35000"/>
              </a:spcAft>
              <a:buClr>
                <a:srgbClr val="2FA2B4"/>
              </a:buClr>
              <a:buFont typeface="Arial" charset="0"/>
              <a:buChar char="•"/>
            </a:pPr>
            <a:r>
              <a:rPr lang="en-US" sz="1000" kern="1200" dirty="0" smtClean="0">
                <a:solidFill>
                  <a:srgbClr val="2FA2B4"/>
                </a:solidFill>
                <a:latin typeface="Arial Rounded MT Bold" panose="020F0704030504030204" pitchFamily="34" charset="0"/>
              </a:rPr>
              <a:t>ensure </a:t>
            </a:r>
            <a:r>
              <a:rPr lang="en-US" sz="1000" kern="1200" dirty="0">
                <a:solidFill>
                  <a:srgbClr val="2FA2B4"/>
                </a:solidFill>
                <a:latin typeface="Arial Rounded MT Bold" panose="020F0704030504030204" pitchFamily="34" charset="0"/>
              </a:rPr>
              <a:t>all relevant information is included, researched and written persuasively in the leaflet</a:t>
            </a:r>
          </a:p>
          <a:p>
            <a:pPr marL="171450" lvl="0" indent="-171450" defTabSz="444500">
              <a:lnSpc>
                <a:spcPct val="90000"/>
              </a:lnSpc>
              <a:spcBef>
                <a:spcPct val="0"/>
              </a:spcBef>
              <a:spcAft>
                <a:spcPct val="35000"/>
              </a:spcAft>
              <a:buClr>
                <a:srgbClr val="2FA2B4"/>
              </a:buClr>
              <a:buFont typeface="Arial" charset="0"/>
              <a:buChar char="•"/>
            </a:pPr>
            <a:r>
              <a:rPr lang="en-US" sz="1000" kern="1200" dirty="0" smtClean="0">
                <a:solidFill>
                  <a:srgbClr val="2FA2B4"/>
                </a:solidFill>
                <a:latin typeface="Arial Rounded MT Bold" panose="020F0704030504030204" pitchFamily="34" charset="0"/>
              </a:rPr>
              <a:t>meet </a:t>
            </a:r>
            <a:r>
              <a:rPr lang="en-US" sz="1000" kern="1200" dirty="0">
                <a:solidFill>
                  <a:srgbClr val="2FA2B4"/>
                </a:solidFill>
                <a:latin typeface="Arial Rounded MT Bold" panose="020F0704030504030204" pitchFamily="34" charset="0"/>
              </a:rPr>
              <a:t>and communicate with the Literary Director and Spokesperson to agree key points</a:t>
            </a:r>
          </a:p>
          <a:p>
            <a:pPr marL="171450" lvl="0" indent="-171450" defTabSz="444500">
              <a:lnSpc>
                <a:spcPct val="90000"/>
              </a:lnSpc>
              <a:spcBef>
                <a:spcPct val="0"/>
              </a:spcBef>
              <a:spcAft>
                <a:spcPct val="35000"/>
              </a:spcAft>
              <a:buClr>
                <a:srgbClr val="2FA2B4"/>
              </a:buClr>
              <a:buFont typeface="Arial" charset="0"/>
              <a:buChar char="•"/>
            </a:pPr>
            <a:r>
              <a:rPr lang="en-US" sz="1000" kern="1200" dirty="0" smtClean="0">
                <a:solidFill>
                  <a:srgbClr val="2FA2B4"/>
                </a:solidFill>
                <a:latin typeface="Arial Rounded MT Bold" panose="020F0704030504030204" pitchFamily="34" charset="0"/>
              </a:rPr>
              <a:t>ensure </a:t>
            </a:r>
            <a:r>
              <a:rPr lang="en-US" sz="1000" kern="1200" dirty="0">
                <a:solidFill>
                  <a:srgbClr val="2FA2B4"/>
                </a:solidFill>
                <a:latin typeface="Arial Rounded MT Bold" panose="020F0704030504030204" pitchFamily="34" charset="0"/>
              </a:rPr>
              <a:t>that the images and text on the poster reflect the group’s key messages</a:t>
            </a:r>
            <a:endParaRPr lang="en-GB" sz="1000" kern="1200" dirty="0">
              <a:solidFill>
                <a:srgbClr val="2FA2B4"/>
              </a:solidFill>
              <a:latin typeface="Arial Rounded MT Bold" panose="020F0704030504030204" pitchFamily="34" charset="0"/>
            </a:endParaRPr>
          </a:p>
        </p:txBody>
      </p:sp>
      <p:sp>
        <p:nvSpPr>
          <p:cNvPr id="3" name="Rectangle 2"/>
          <p:cNvSpPr/>
          <p:nvPr/>
        </p:nvSpPr>
        <p:spPr>
          <a:xfrm>
            <a:off x="3659469" y="7439881"/>
            <a:ext cx="3060000" cy="1862048"/>
          </a:xfrm>
          <a:prstGeom prst="rect">
            <a:avLst/>
          </a:prstGeom>
        </p:spPr>
        <p:txBody>
          <a:bodyPr wrap="square">
            <a:spAutoFit/>
          </a:bodyPr>
          <a:lstStyle/>
          <a:p>
            <a:pPr lvl="0" algn="ctr"/>
            <a:r>
              <a:rPr lang="en-US" sz="1600" b="1" dirty="0" smtClean="0">
                <a:solidFill>
                  <a:srgbClr val="2FA2B4"/>
                </a:solidFill>
                <a:latin typeface="Arial Rounded MT Bold" panose="020F0704030504030204" pitchFamily="34" charset="0"/>
              </a:rPr>
              <a:t>Spokesperson</a:t>
            </a:r>
            <a:endParaRPr lang="en-US" sz="1600" dirty="0">
              <a:solidFill>
                <a:srgbClr val="2FA2B4"/>
              </a:solidFill>
              <a:latin typeface="Arial Rounded MT Bold" panose="020F0704030504030204" pitchFamily="34" charset="0"/>
            </a:endParaRPr>
          </a:p>
          <a:p>
            <a:pPr lvl="0" algn="ctr"/>
            <a:r>
              <a:rPr lang="en-US" sz="900" dirty="0">
                <a:solidFill>
                  <a:srgbClr val="2FA2B4"/>
                </a:solidFill>
                <a:latin typeface="Arial Rounded MT Bold" panose="020F0704030504030204" pitchFamily="34" charset="0"/>
              </a:rPr>
              <a:t>r</a:t>
            </a:r>
            <a:r>
              <a:rPr lang="en-US" sz="900" dirty="0" smtClean="0">
                <a:solidFill>
                  <a:srgbClr val="2FA2B4"/>
                </a:solidFill>
                <a:latin typeface="Arial Rounded MT Bold" panose="020F0704030504030204" pitchFamily="34" charset="0"/>
              </a:rPr>
              <a:t>esponsibilities</a:t>
            </a:r>
            <a:r>
              <a:rPr lang="en-US" sz="900" dirty="0">
                <a:solidFill>
                  <a:srgbClr val="2FA2B4"/>
                </a:solidFill>
                <a:latin typeface="Arial Rounded MT Bold" panose="020F0704030504030204" pitchFamily="34" charset="0"/>
              </a:rPr>
              <a:t>:</a:t>
            </a:r>
          </a:p>
          <a:p>
            <a:pPr marL="171450" lvl="0" indent="-171450">
              <a:buClr>
                <a:srgbClr val="2FA2B4"/>
              </a:buClr>
              <a:buFont typeface="Arial" charset="0"/>
              <a:buChar char="•"/>
            </a:pPr>
            <a:r>
              <a:rPr lang="en-US" sz="1000" dirty="0" smtClean="0">
                <a:solidFill>
                  <a:srgbClr val="2FA2B4"/>
                </a:solidFill>
                <a:latin typeface="Arial Rounded MT Bold" panose="020F0704030504030204" pitchFamily="34" charset="0"/>
              </a:rPr>
              <a:t>write </a:t>
            </a:r>
            <a:r>
              <a:rPr lang="en-US" sz="1000" dirty="0">
                <a:solidFill>
                  <a:srgbClr val="2FA2B4"/>
                </a:solidFill>
                <a:latin typeface="Arial Rounded MT Bold" panose="020F0704030504030204" pitchFamily="34" charset="0"/>
              </a:rPr>
              <a:t>and deliver a persuasive speech to deliver to the class</a:t>
            </a:r>
          </a:p>
          <a:p>
            <a:pPr marL="171450" lvl="0" indent="-171450">
              <a:buClr>
                <a:srgbClr val="2FA2B4"/>
              </a:buClr>
              <a:buFont typeface="Arial" charset="0"/>
              <a:buChar char="•"/>
            </a:pPr>
            <a:r>
              <a:rPr lang="en-US" sz="1000" dirty="0" smtClean="0">
                <a:solidFill>
                  <a:srgbClr val="2FA2B4"/>
                </a:solidFill>
                <a:latin typeface="Arial Rounded MT Bold" panose="020F0704030504030204" pitchFamily="34" charset="0"/>
              </a:rPr>
              <a:t>ensure </a:t>
            </a:r>
            <a:r>
              <a:rPr lang="en-US" sz="1000" dirty="0">
                <a:solidFill>
                  <a:srgbClr val="2FA2B4"/>
                </a:solidFill>
                <a:latin typeface="Arial Rounded MT Bold" panose="020F0704030504030204" pitchFamily="34" charset="0"/>
              </a:rPr>
              <a:t>that all relevant information is included and accurate</a:t>
            </a:r>
          </a:p>
          <a:p>
            <a:pPr marL="171450" lvl="0" indent="-171450">
              <a:buClr>
                <a:srgbClr val="2FA2B4"/>
              </a:buClr>
              <a:buFont typeface="Arial" charset="0"/>
              <a:buChar char="•"/>
            </a:pPr>
            <a:r>
              <a:rPr lang="en-US" sz="1000" dirty="0" smtClean="0">
                <a:solidFill>
                  <a:srgbClr val="2FA2B4"/>
                </a:solidFill>
                <a:latin typeface="Arial Rounded MT Bold" panose="020F0704030504030204" pitchFamily="34" charset="0"/>
              </a:rPr>
              <a:t>meet </a:t>
            </a:r>
            <a:r>
              <a:rPr lang="en-US" sz="1000" dirty="0">
                <a:solidFill>
                  <a:srgbClr val="2FA2B4"/>
                </a:solidFill>
                <a:latin typeface="Arial Rounded MT Bold" panose="020F0704030504030204" pitchFamily="34" charset="0"/>
              </a:rPr>
              <a:t>and communicate with the Literary Director and Spokesperson to agree key points</a:t>
            </a:r>
          </a:p>
          <a:p>
            <a:pPr marL="171450" lvl="0" indent="-171450">
              <a:buClr>
                <a:srgbClr val="2FA2B4"/>
              </a:buClr>
              <a:buFont typeface="Arial" charset="0"/>
              <a:buChar char="•"/>
            </a:pPr>
            <a:r>
              <a:rPr lang="en-US" sz="1000" dirty="0" smtClean="0">
                <a:solidFill>
                  <a:srgbClr val="2FA2B4"/>
                </a:solidFill>
                <a:latin typeface="Arial Rounded MT Bold" panose="020F0704030504030204" pitchFamily="34" charset="0"/>
              </a:rPr>
              <a:t>ensure </a:t>
            </a:r>
            <a:r>
              <a:rPr lang="en-US" sz="1000" dirty="0">
                <a:solidFill>
                  <a:srgbClr val="2FA2B4"/>
                </a:solidFill>
                <a:latin typeface="Arial Rounded MT Bold" panose="020F0704030504030204" pitchFamily="34" charset="0"/>
              </a:rPr>
              <a:t>that speech is written persuasively and reflects the group’s key messages</a:t>
            </a:r>
          </a:p>
        </p:txBody>
      </p:sp>
      <p:sp>
        <p:nvSpPr>
          <p:cNvPr id="4" name="TextBox 3"/>
          <p:cNvSpPr txBox="1"/>
          <p:nvPr/>
        </p:nvSpPr>
        <p:spPr>
          <a:xfrm>
            <a:off x="3659469" y="2440878"/>
            <a:ext cx="3030585" cy="2000548"/>
          </a:xfrm>
          <a:prstGeom prst="rect">
            <a:avLst/>
          </a:prstGeom>
          <a:noFill/>
        </p:spPr>
        <p:txBody>
          <a:bodyPr wrap="square" rtlCol="0">
            <a:spAutoFit/>
          </a:bodyPr>
          <a:lstStyle/>
          <a:p>
            <a:pPr lvl="0" algn="ctr" defTabSz="400050">
              <a:lnSpc>
                <a:spcPct val="90000"/>
              </a:lnSpc>
              <a:spcBef>
                <a:spcPct val="0"/>
              </a:spcBef>
              <a:spcAft>
                <a:spcPct val="35000"/>
              </a:spcAft>
            </a:pPr>
            <a:r>
              <a:rPr lang="en-US" sz="1600" b="1" kern="1200" dirty="0">
                <a:solidFill>
                  <a:srgbClr val="2FA2B4"/>
                </a:solidFill>
                <a:latin typeface="Arial Rounded MT Bold" panose="020F0704030504030204" pitchFamily="34" charset="0"/>
              </a:rPr>
              <a:t>Creative Director</a:t>
            </a:r>
            <a:endParaRPr lang="en-US" sz="1600" kern="1200" dirty="0">
              <a:solidFill>
                <a:srgbClr val="2FA2B4"/>
              </a:solidFill>
              <a:latin typeface="Arial Rounded MT Bold" panose="020F0704030504030204" pitchFamily="34" charset="0"/>
            </a:endParaRPr>
          </a:p>
          <a:p>
            <a:pPr lvl="0" algn="ctr" defTabSz="400050">
              <a:lnSpc>
                <a:spcPct val="90000"/>
              </a:lnSpc>
              <a:spcBef>
                <a:spcPct val="0"/>
              </a:spcBef>
              <a:spcAft>
                <a:spcPct val="35000"/>
              </a:spcAft>
            </a:pPr>
            <a:r>
              <a:rPr lang="en-US" sz="1000" kern="1200" dirty="0" smtClean="0">
                <a:solidFill>
                  <a:srgbClr val="2FA2B4"/>
                </a:solidFill>
                <a:latin typeface="Arial Rounded MT Bold" panose="020F0704030504030204" pitchFamily="34" charset="0"/>
              </a:rPr>
              <a:t>responsibilities</a:t>
            </a:r>
            <a:r>
              <a:rPr lang="en-US" sz="1000" kern="1200" dirty="0">
                <a:solidFill>
                  <a:srgbClr val="2FA2B4"/>
                </a:solidFill>
                <a:latin typeface="Arial Rounded MT Bold" panose="020F0704030504030204" pitchFamily="34" charset="0"/>
              </a:rPr>
              <a:t>:</a:t>
            </a:r>
          </a:p>
          <a:p>
            <a:pPr marL="171450" lvl="0" indent="-171450" defTabSz="400050">
              <a:lnSpc>
                <a:spcPct val="90000"/>
              </a:lnSpc>
              <a:spcBef>
                <a:spcPct val="0"/>
              </a:spcBef>
              <a:spcAft>
                <a:spcPct val="35000"/>
              </a:spcAft>
              <a:buClr>
                <a:srgbClr val="2FA2B4"/>
              </a:buClr>
              <a:buFont typeface="Arial" charset="0"/>
              <a:buChar char="•"/>
            </a:pPr>
            <a:r>
              <a:rPr lang="en-US" sz="1000" kern="1200" dirty="0" smtClean="0">
                <a:solidFill>
                  <a:srgbClr val="2FA2B4"/>
                </a:solidFill>
                <a:latin typeface="Arial Rounded MT Bold" panose="020F0704030504030204" pitchFamily="34" charset="0"/>
              </a:rPr>
              <a:t>design </a:t>
            </a:r>
            <a:r>
              <a:rPr lang="en-US" sz="1000" kern="1200" dirty="0">
                <a:solidFill>
                  <a:srgbClr val="2FA2B4"/>
                </a:solidFill>
                <a:latin typeface="Arial Rounded MT Bold" panose="020F0704030504030204" pitchFamily="34" charset="0"/>
              </a:rPr>
              <a:t>and produce the information </a:t>
            </a:r>
            <a:r>
              <a:rPr lang="en-US" sz="1000" kern="1200" dirty="0" smtClean="0">
                <a:solidFill>
                  <a:srgbClr val="2FA2B4"/>
                </a:solidFill>
                <a:latin typeface="Arial Rounded MT Bold" panose="020F0704030504030204" pitchFamily="34" charset="0"/>
              </a:rPr>
              <a:t>poster</a:t>
            </a:r>
            <a:endParaRPr lang="en-US" sz="1000" kern="1200" dirty="0">
              <a:solidFill>
                <a:srgbClr val="2FA2B4"/>
              </a:solidFill>
              <a:latin typeface="Arial Rounded MT Bold" panose="020F0704030504030204" pitchFamily="34" charset="0"/>
            </a:endParaRPr>
          </a:p>
          <a:p>
            <a:pPr marL="171450" lvl="0" indent="-171450" defTabSz="400050">
              <a:lnSpc>
                <a:spcPct val="90000"/>
              </a:lnSpc>
              <a:spcBef>
                <a:spcPct val="0"/>
              </a:spcBef>
              <a:spcAft>
                <a:spcPct val="35000"/>
              </a:spcAft>
              <a:buClr>
                <a:srgbClr val="2FA2B4"/>
              </a:buClr>
              <a:buFont typeface="Arial" charset="0"/>
              <a:buChar char="•"/>
            </a:pPr>
            <a:r>
              <a:rPr lang="en-US" sz="1000" kern="1200" dirty="0">
                <a:solidFill>
                  <a:srgbClr val="2FA2B4"/>
                </a:solidFill>
                <a:latin typeface="Arial Rounded MT Bold" panose="020F0704030504030204" pitchFamily="34" charset="0"/>
              </a:rPr>
              <a:t>e</a:t>
            </a:r>
            <a:r>
              <a:rPr lang="en-US" sz="1000" kern="1200" dirty="0" smtClean="0">
                <a:solidFill>
                  <a:srgbClr val="2FA2B4"/>
                </a:solidFill>
                <a:latin typeface="Arial Rounded MT Bold" panose="020F0704030504030204" pitchFamily="34" charset="0"/>
              </a:rPr>
              <a:t>nsure </a:t>
            </a:r>
            <a:r>
              <a:rPr lang="en-US" sz="1000" kern="1200" dirty="0">
                <a:solidFill>
                  <a:srgbClr val="2FA2B4"/>
                </a:solidFill>
                <a:latin typeface="Arial Rounded MT Bold" panose="020F0704030504030204" pitchFamily="34" charset="0"/>
              </a:rPr>
              <a:t>all relevant information is included,  properly researched and presented </a:t>
            </a:r>
            <a:r>
              <a:rPr lang="en-US" sz="1000" kern="1200" dirty="0" smtClean="0">
                <a:solidFill>
                  <a:srgbClr val="2FA2B4"/>
                </a:solidFill>
                <a:latin typeface="Arial Rounded MT Bold" panose="020F0704030504030204" pitchFamily="34" charset="0"/>
              </a:rPr>
              <a:t>persuasively</a:t>
            </a:r>
            <a:endParaRPr lang="en-US" sz="1000" kern="1200" dirty="0">
              <a:solidFill>
                <a:srgbClr val="2FA2B4"/>
              </a:solidFill>
              <a:latin typeface="Arial Rounded MT Bold" panose="020F0704030504030204" pitchFamily="34" charset="0"/>
            </a:endParaRPr>
          </a:p>
          <a:p>
            <a:pPr marL="171450" lvl="0" indent="-171450" defTabSz="400050">
              <a:lnSpc>
                <a:spcPct val="90000"/>
              </a:lnSpc>
              <a:spcBef>
                <a:spcPct val="0"/>
              </a:spcBef>
              <a:spcAft>
                <a:spcPct val="35000"/>
              </a:spcAft>
              <a:buClr>
                <a:srgbClr val="2FA2B4"/>
              </a:buClr>
              <a:buFont typeface="Arial" charset="0"/>
              <a:buChar char="•"/>
            </a:pPr>
            <a:r>
              <a:rPr lang="en-US" sz="1000" kern="1200" dirty="0" smtClean="0">
                <a:solidFill>
                  <a:srgbClr val="2FA2B4"/>
                </a:solidFill>
                <a:latin typeface="Arial Rounded MT Bold" panose="020F0704030504030204" pitchFamily="34" charset="0"/>
              </a:rPr>
              <a:t>meet </a:t>
            </a:r>
            <a:r>
              <a:rPr lang="en-US" sz="1000" kern="1200" dirty="0">
                <a:solidFill>
                  <a:srgbClr val="2FA2B4"/>
                </a:solidFill>
                <a:latin typeface="Arial Rounded MT Bold" panose="020F0704030504030204" pitchFamily="34" charset="0"/>
              </a:rPr>
              <a:t>and communicate with the Literary Director and Spokesperson to agree key </a:t>
            </a:r>
            <a:r>
              <a:rPr lang="en-US" sz="1000" kern="1200" dirty="0" smtClean="0">
                <a:solidFill>
                  <a:srgbClr val="2FA2B4"/>
                </a:solidFill>
                <a:latin typeface="Arial Rounded MT Bold" panose="020F0704030504030204" pitchFamily="34" charset="0"/>
              </a:rPr>
              <a:t>points</a:t>
            </a:r>
            <a:endParaRPr lang="en-US" sz="1000" kern="1200" dirty="0">
              <a:solidFill>
                <a:srgbClr val="2FA2B4"/>
              </a:solidFill>
              <a:latin typeface="Arial Rounded MT Bold" panose="020F0704030504030204" pitchFamily="34" charset="0"/>
            </a:endParaRPr>
          </a:p>
          <a:p>
            <a:pPr marL="171450" lvl="0" indent="-171450" defTabSz="400050">
              <a:lnSpc>
                <a:spcPct val="90000"/>
              </a:lnSpc>
              <a:spcBef>
                <a:spcPct val="0"/>
              </a:spcBef>
              <a:spcAft>
                <a:spcPct val="35000"/>
              </a:spcAft>
              <a:buClr>
                <a:srgbClr val="2FA2B4"/>
              </a:buClr>
              <a:buFont typeface="Arial" charset="0"/>
              <a:buChar char="•"/>
            </a:pPr>
            <a:r>
              <a:rPr lang="en-US" sz="1000" kern="1200" dirty="0" smtClean="0">
                <a:solidFill>
                  <a:srgbClr val="2FA2B4"/>
                </a:solidFill>
                <a:latin typeface="Arial Rounded MT Bold" panose="020F0704030504030204" pitchFamily="34" charset="0"/>
              </a:rPr>
              <a:t>ensure </a:t>
            </a:r>
            <a:r>
              <a:rPr lang="en-US" sz="1000" kern="1200" dirty="0">
                <a:solidFill>
                  <a:srgbClr val="2FA2B4"/>
                </a:solidFill>
                <a:latin typeface="Arial Rounded MT Bold" panose="020F0704030504030204" pitchFamily="34" charset="0"/>
              </a:rPr>
              <a:t>that the images and text on the poster reflect the group’s key </a:t>
            </a:r>
            <a:r>
              <a:rPr lang="en-US" sz="1000" kern="1200" dirty="0" smtClean="0">
                <a:solidFill>
                  <a:srgbClr val="2FA2B4"/>
                </a:solidFill>
                <a:latin typeface="Arial Rounded MT Bold" panose="020F0704030504030204" pitchFamily="34" charset="0"/>
              </a:rPr>
              <a:t>messages</a:t>
            </a:r>
            <a:endParaRPr lang="en-US" sz="1000" kern="1200" dirty="0">
              <a:solidFill>
                <a:srgbClr val="2FA2B4"/>
              </a:solidFill>
              <a:latin typeface="Arial Rounded MT Bold" panose="020F0704030504030204" pitchFamily="34" charset="0"/>
            </a:endParaRPr>
          </a:p>
        </p:txBody>
      </p:sp>
      <p:pic>
        <p:nvPicPr>
          <p:cNvPr id="6" name="Picture 5"/>
          <p:cNvPicPr>
            <a:picLocks/>
          </p:cNvPicPr>
          <p:nvPr/>
        </p:nvPicPr>
        <p:blipFill>
          <a:blip r:embed="rId5">
            <a:extLst>
              <a:ext uri="{28A0092B-C50C-407E-A947-70E740481C1C}">
                <a14:useLocalDpi xmlns:a14="http://schemas.microsoft.com/office/drawing/2010/main" val="0"/>
              </a:ext>
            </a:extLst>
          </a:blip>
          <a:stretch>
            <a:fillRect/>
          </a:stretch>
        </p:blipFill>
        <p:spPr>
          <a:xfrm>
            <a:off x="142993" y="7308905"/>
            <a:ext cx="2995925" cy="2124000"/>
          </a:xfrm>
          <a:prstGeom prst="roundRect">
            <a:avLst>
              <a:gd name="adj" fmla="val 7669"/>
            </a:avLst>
          </a:prstGeom>
          <a:ln>
            <a:solidFill>
              <a:srgbClr val="2FA2B4"/>
            </a:solidFill>
          </a:ln>
        </p:spPr>
      </p:pic>
      <p:sp>
        <p:nvSpPr>
          <p:cNvPr id="7" name="Rounded Rectangle 6"/>
          <p:cNvSpPr/>
          <p:nvPr/>
        </p:nvSpPr>
        <p:spPr>
          <a:xfrm>
            <a:off x="142991" y="7308905"/>
            <a:ext cx="6552000" cy="2125100"/>
          </a:xfrm>
          <a:prstGeom prst="roundRect">
            <a:avLst>
              <a:gd name="adj" fmla="val 7436"/>
            </a:avLst>
          </a:prstGeom>
          <a:noFill/>
          <a:ln w="15875">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144000" y="2383954"/>
            <a:ext cx="6552000" cy="2125100"/>
          </a:xfrm>
          <a:prstGeom prst="roundRect">
            <a:avLst>
              <a:gd name="adj" fmla="val 7436"/>
            </a:avLst>
          </a:prstGeom>
          <a:noFill/>
          <a:ln w="15875">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9pPr>
          </a:lstStyle>
          <a:p>
            <a:pPr algn="ctr"/>
            <a:endParaRPr lang="en-US"/>
          </a:p>
        </p:txBody>
      </p:sp>
      <p:sp>
        <p:nvSpPr>
          <p:cNvPr id="26" name="Rounded Rectangle 25"/>
          <p:cNvSpPr/>
          <p:nvPr/>
        </p:nvSpPr>
        <p:spPr>
          <a:xfrm>
            <a:off x="142991" y="4799984"/>
            <a:ext cx="6552000" cy="2125100"/>
          </a:xfrm>
          <a:prstGeom prst="roundRect">
            <a:avLst>
              <a:gd name="adj" fmla="val 7436"/>
            </a:avLst>
          </a:prstGeom>
          <a:noFill/>
          <a:ln w="15875">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Google Shape;92;p13"/>
          <p:cNvSpPr/>
          <p:nvPr/>
        </p:nvSpPr>
        <p:spPr>
          <a:xfrm>
            <a:off x="1339906" y="9555021"/>
            <a:ext cx="4178191" cy="24929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020" b="1" i="0" u="none" strike="noStrike" cap="none">
                <a:solidFill>
                  <a:srgbClr val="2FA2B4"/>
                </a:solidFill>
                <a:latin typeface="Arial Rounded MT Bold" panose="020F0704030504030204" pitchFamily="34" charset="77"/>
                <a:ea typeface="Nunito"/>
                <a:cs typeface="Nunito"/>
                <a:sym typeface="Nunito"/>
              </a:rPr>
              <a:t>Developing Experts Ltd. </a:t>
            </a:r>
            <a:r>
              <a:rPr lang="en-US" sz="1020" b="1" i="0" u="none" strike="noStrike" cap="none" dirty="0">
                <a:solidFill>
                  <a:srgbClr val="2FA2B4"/>
                </a:solidFill>
                <a:latin typeface="Arial Rounded MT Bold" panose="020F0704030504030204" pitchFamily="34" charset="77"/>
                <a:ea typeface="Nunito"/>
                <a:cs typeface="Nunito"/>
                <a:sym typeface="Nunito"/>
              </a:rPr>
              <a:t>Copyright 2018 All rights reserved.</a:t>
            </a:r>
            <a:endParaRPr sz="1020" b="0" i="0" u="none" strike="noStrike" cap="none" dirty="0">
              <a:solidFill>
                <a:srgbClr val="2FA2B4"/>
              </a:solidFill>
              <a:latin typeface="Arial Rounded MT Bold" panose="020F0704030504030204" pitchFamily="34" charset="77"/>
              <a:ea typeface="Cambria"/>
              <a:cs typeface="Cambria"/>
              <a:sym typeface="Cambria"/>
            </a:endParaRPr>
          </a:p>
        </p:txBody>
      </p:sp>
      <p:sp>
        <p:nvSpPr>
          <p:cNvPr id="30" name="Google Shape;94;p13"/>
          <p:cNvSpPr/>
          <p:nvPr/>
        </p:nvSpPr>
        <p:spPr>
          <a:xfrm rot="10800000" flipH="1">
            <a:off x="1113183" y="370383"/>
            <a:ext cx="5578437" cy="720000"/>
          </a:xfrm>
          <a:prstGeom prst="wedgeRoundRectCallout">
            <a:avLst>
              <a:gd name="adj1" fmla="val -52617"/>
              <a:gd name="adj2" fmla="val 13196"/>
              <a:gd name="adj3" fmla="val 16667"/>
            </a:avLst>
          </a:prstGeom>
          <a:noFill/>
          <a:ln w="15875"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68" b="0" i="0" u="none" strike="noStrike" cap="none">
              <a:solidFill>
                <a:schemeClr val="lt1"/>
              </a:solidFill>
              <a:latin typeface="Calibri"/>
              <a:ea typeface="Calibri"/>
              <a:cs typeface="Calibri"/>
              <a:sym typeface="Calibri"/>
            </a:endParaRPr>
          </a:p>
        </p:txBody>
      </p:sp>
      <p:sp>
        <p:nvSpPr>
          <p:cNvPr id="31" name="Google Shape;95;p13"/>
          <p:cNvSpPr txBox="1"/>
          <p:nvPr/>
        </p:nvSpPr>
        <p:spPr>
          <a:xfrm>
            <a:off x="1113182" y="414197"/>
            <a:ext cx="5565305" cy="614076"/>
          </a:xfrm>
          <a:prstGeom prst="rect">
            <a:avLst/>
          </a:prstGeom>
          <a:noFill/>
          <a:ln>
            <a:noFill/>
          </a:ln>
        </p:spPr>
        <p:txBody>
          <a:bodyPr spcFirstLastPara="1" wrap="square" lIns="91425" tIns="45700" rIns="91425" bIns="45700" anchor="ctr" anchorCtr="0">
            <a:noAutofit/>
          </a:bodyPr>
          <a:lstStyle/>
          <a:p>
            <a:pPr algn="ctr"/>
            <a:r>
              <a:rPr lang="en-US" sz="2000" b="1">
                <a:solidFill>
                  <a:srgbClr val="2FA2B4"/>
                </a:solidFill>
                <a:latin typeface="Arial Rounded MT Bold" charset="0"/>
                <a:ea typeface="Arial Rounded MT Bold" charset="0"/>
                <a:cs typeface="Arial Rounded MT Bold" charset="0"/>
              </a:rPr>
              <a:t>Explore the benefits and problems of renewable energy sources</a:t>
            </a:r>
          </a:p>
        </p:txBody>
      </p:sp>
      <p:pic>
        <p:nvPicPr>
          <p:cNvPr id="32" name="Google Shape;122;p13"/>
          <p:cNvPicPr preferRelativeResize="0"/>
          <p:nvPr/>
        </p:nvPicPr>
        <p:blipFill rotWithShape="1">
          <a:blip r:embed="rId6">
            <a:alphaModFix/>
          </a:blip>
          <a:srcRect/>
          <a:stretch/>
        </p:blipFill>
        <p:spPr>
          <a:xfrm>
            <a:off x="142992" y="371641"/>
            <a:ext cx="720000" cy="720000"/>
          </a:xfrm>
          <a:prstGeom prst="rect">
            <a:avLst/>
          </a:prstGeom>
          <a:noFill/>
          <a:ln>
            <a:noFill/>
          </a:ln>
        </p:spPr>
      </p:pic>
      <p:sp>
        <p:nvSpPr>
          <p:cNvPr id="33" name="Google Shape;93;p13"/>
          <p:cNvSpPr/>
          <p:nvPr/>
        </p:nvSpPr>
        <p:spPr>
          <a:xfrm>
            <a:off x="142991" y="114479"/>
            <a:ext cx="6552000" cy="162000"/>
          </a:xfrm>
          <a:prstGeom prst="roundRect">
            <a:avLst>
              <a:gd name="adj" fmla="val 16667"/>
            </a:avLst>
          </a:prstGeom>
          <a:solidFill>
            <a:srgbClr val="2FA2B4"/>
          </a:solidFill>
          <a:ln w="12700"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112" b="1" dirty="0">
                <a:solidFill>
                  <a:schemeClr val="lt1"/>
                </a:solidFill>
                <a:latin typeface="Arial Rounded MT Bold" charset="0"/>
                <a:ea typeface="Arial Rounded MT Bold" charset="0"/>
                <a:cs typeface="Arial Rounded MT Bold" charset="0"/>
                <a:sym typeface="Nunito"/>
              </a:rPr>
              <a:t>S</a:t>
            </a:r>
            <a:r>
              <a:rPr lang="en-US" sz="1112" b="1" i="0" u="none" strike="noStrike" cap="none" dirty="0">
                <a:solidFill>
                  <a:schemeClr val="lt1"/>
                </a:solidFill>
                <a:latin typeface="Arial Rounded MT Bold" charset="0"/>
                <a:ea typeface="Arial Rounded MT Bold" charset="0"/>
                <a:cs typeface="Arial Rounded MT Bold" charset="0"/>
                <a:sym typeface="Nunito"/>
              </a:rPr>
              <a:t>06.10.06 </a:t>
            </a:r>
            <a:r>
              <a:rPr lang="en-US" sz="1112" b="1" i="0" u="none" strike="noStrike" cap="none" dirty="0" smtClean="0">
                <a:solidFill>
                  <a:schemeClr val="lt1"/>
                </a:solidFill>
                <a:latin typeface="Arial Rounded MT Bold" charset="0"/>
                <a:ea typeface="Arial Rounded MT Bold" charset="0"/>
                <a:cs typeface="Arial Rounded MT Bold" charset="0"/>
                <a:sym typeface="Nunito"/>
              </a:rPr>
              <a:t>Handout 2  </a:t>
            </a:r>
            <a:r>
              <a:rPr lang="en-US" sz="1112" b="1" i="0" u="none" strike="noStrike" cap="none" dirty="0">
                <a:solidFill>
                  <a:schemeClr val="lt1"/>
                </a:solidFill>
                <a:latin typeface="Arial Rounded MT Bold" charset="0"/>
                <a:ea typeface="Arial Rounded MT Bold" charset="0"/>
                <a:cs typeface="Arial Rounded MT Bold" charset="0"/>
                <a:sym typeface="Nunito"/>
              </a:rPr>
              <a:t>– </a:t>
            </a:r>
            <a:r>
              <a:rPr lang="en-US" sz="1112" b="1" dirty="0">
                <a:solidFill>
                  <a:schemeClr val="lt1"/>
                </a:solidFill>
                <a:latin typeface="Arial Rounded MT Bold" charset="0"/>
                <a:ea typeface="Arial Rounded MT Bold" charset="0"/>
                <a:cs typeface="Arial Rounded MT Bold" charset="0"/>
                <a:sym typeface="Nunito"/>
              </a:rPr>
              <a:t>Renewable Energy Debate</a:t>
            </a:r>
            <a:endParaRPr dirty="0">
              <a:latin typeface="Arial Rounded MT Bold" charset="0"/>
              <a:ea typeface="Arial Rounded MT Bold" charset="0"/>
              <a:cs typeface="Arial Rounded MT Bold" charset="0"/>
            </a:endParaRPr>
          </a:p>
        </p:txBody>
      </p:sp>
    </p:spTree>
    <p:extLst>
      <p:ext uri="{BB962C8B-B14F-4D97-AF65-F5344CB8AC3E}">
        <p14:creationId xmlns:p14="http://schemas.microsoft.com/office/powerpoint/2010/main" val="3048789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xmlns="" id="{5A9008B7-F174-4BCC-BBD0-F36CAD2690AA}"/>
              </a:ext>
            </a:extLst>
          </p:cNvPr>
          <p:cNvSpPr/>
          <p:nvPr/>
        </p:nvSpPr>
        <p:spPr>
          <a:xfrm>
            <a:off x="142118" y="1426518"/>
            <a:ext cx="6529615" cy="974818"/>
          </a:xfrm>
          <a:prstGeom prst="roundRect">
            <a:avLst>
              <a:gd name="adj" fmla="val 11794"/>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2FA2B4"/>
                </a:solidFill>
                <a:latin typeface="Arial Rounded MT Bold" panose="020F0704030504030204" pitchFamily="34" charset="0"/>
              </a:rPr>
              <a:t>Think about how you are going to persuade the other </a:t>
            </a:r>
            <a:r>
              <a:rPr lang="en-US" sz="1000" dirty="0" smtClean="0">
                <a:solidFill>
                  <a:srgbClr val="2FA2B4"/>
                </a:solidFill>
                <a:latin typeface="Arial Rounded MT Bold" panose="020F0704030504030204" pitchFamily="34" charset="0"/>
              </a:rPr>
              <a:t>groups that your argument is a good one.</a:t>
            </a:r>
          </a:p>
          <a:p>
            <a:pPr algn="ctr"/>
            <a:r>
              <a:rPr lang="en-US" sz="1000" dirty="0" smtClean="0">
                <a:solidFill>
                  <a:srgbClr val="2FA2B4"/>
                </a:solidFill>
                <a:latin typeface="Arial Rounded MT Bold" panose="020F0704030504030204" pitchFamily="34" charset="0"/>
              </a:rPr>
              <a:t>Think </a:t>
            </a:r>
            <a:r>
              <a:rPr lang="en-US" sz="1000" dirty="0" smtClean="0">
                <a:solidFill>
                  <a:srgbClr val="2FA2B4"/>
                </a:solidFill>
                <a:latin typeface="Arial Rounded MT Bold" panose="020F0704030504030204" pitchFamily="34" charset="0"/>
              </a:rPr>
              <a:t>carefully </a:t>
            </a:r>
            <a:r>
              <a:rPr lang="en-US" sz="1000" dirty="0">
                <a:solidFill>
                  <a:srgbClr val="2FA2B4"/>
                </a:solidFill>
                <a:latin typeface="Arial Rounded MT Bold" panose="020F0704030504030204" pitchFamily="34" charset="0"/>
              </a:rPr>
              <a:t>about how you </a:t>
            </a:r>
            <a:r>
              <a:rPr lang="en-US" sz="1000" dirty="0" smtClean="0">
                <a:solidFill>
                  <a:srgbClr val="2FA2B4"/>
                </a:solidFill>
                <a:latin typeface="Arial Rounded MT Bold" panose="020F0704030504030204" pitchFamily="34" charset="0"/>
              </a:rPr>
              <a:t>can use images and language to do this.</a:t>
            </a:r>
          </a:p>
          <a:p>
            <a:pPr algn="ctr"/>
            <a:r>
              <a:rPr lang="en-US" sz="1000" dirty="0" smtClean="0">
                <a:solidFill>
                  <a:srgbClr val="2FA2B4"/>
                </a:solidFill>
                <a:latin typeface="Arial Rounded MT Bold" panose="020F0704030504030204" pitchFamily="34" charset="0"/>
              </a:rPr>
              <a:t>Use </a:t>
            </a:r>
            <a:r>
              <a:rPr lang="en-US" sz="1000" dirty="0" smtClean="0">
                <a:solidFill>
                  <a:srgbClr val="2FA2B4"/>
                </a:solidFill>
                <a:latin typeface="Arial Rounded MT Bold" panose="020F0704030504030204" pitchFamily="34" charset="0"/>
              </a:rPr>
              <a:t>the table below to help you use persuasive language effectively.</a:t>
            </a:r>
          </a:p>
          <a:p>
            <a:pPr algn="ctr"/>
            <a:r>
              <a:rPr lang="en-US" sz="1000" dirty="0" smtClean="0">
                <a:solidFill>
                  <a:srgbClr val="2FA2B4"/>
                </a:solidFill>
                <a:latin typeface="Arial Rounded MT Bold" panose="020F0704030504030204" pitchFamily="34" charset="0"/>
              </a:rPr>
              <a:t>To persuade your audience, use FRAWPS!</a:t>
            </a:r>
            <a:endParaRPr lang="en-GB" sz="1000" dirty="0">
              <a:solidFill>
                <a:srgbClr val="2FA2B4"/>
              </a:solidFill>
              <a:latin typeface="Arial Rounded MT Bold" panose="020F0704030504030204" pitchFamily="34" charset="0"/>
            </a:endParaRPr>
          </a:p>
        </p:txBody>
      </p:sp>
      <p:graphicFrame>
        <p:nvGraphicFramePr>
          <p:cNvPr id="2" name="Table 1">
            <a:extLst>
              <a:ext uri="{FF2B5EF4-FFF2-40B4-BE49-F238E27FC236}">
                <a16:creationId xmlns:a16="http://schemas.microsoft.com/office/drawing/2014/main" xmlns="" id="{989BF319-3629-4953-9234-C81912A0E82C}"/>
              </a:ext>
            </a:extLst>
          </p:cNvPr>
          <p:cNvGraphicFramePr>
            <a:graphicFrameLocks noGrp="1"/>
          </p:cNvGraphicFramePr>
          <p:nvPr>
            <p:extLst>
              <p:ext uri="{D42A27DB-BD31-4B8C-83A1-F6EECF244321}">
                <p14:modId xmlns:p14="http://schemas.microsoft.com/office/powerpoint/2010/main" val="1546787786"/>
              </p:ext>
            </p:extLst>
          </p:nvPr>
        </p:nvGraphicFramePr>
        <p:xfrm>
          <a:off x="142992" y="2418000"/>
          <a:ext cx="6535495" cy="4553761"/>
        </p:xfrm>
        <a:graphic>
          <a:graphicData uri="http://schemas.openxmlformats.org/drawingml/2006/table">
            <a:tbl>
              <a:tblPr firstRow="1" bandRow="1">
                <a:tableStyleId>{5C22544A-7EE6-4342-B048-85BDC9FD1C3A}</a:tableStyleId>
              </a:tblPr>
              <a:tblGrid>
                <a:gridCol w="953739">
                  <a:extLst>
                    <a:ext uri="{9D8B030D-6E8A-4147-A177-3AD203B41FA5}">
                      <a16:colId xmlns:a16="http://schemas.microsoft.com/office/drawing/2014/main" xmlns="" val="2278296674"/>
                    </a:ext>
                  </a:extLst>
                </a:gridCol>
                <a:gridCol w="1318525">
                  <a:extLst>
                    <a:ext uri="{9D8B030D-6E8A-4147-A177-3AD203B41FA5}">
                      <a16:colId xmlns:a16="http://schemas.microsoft.com/office/drawing/2014/main" xmlns="" val="689850442"/>
                    </a:ext>
                  </a:extLst>
                </a:gridCol>
                <a:gridCol w="4263231">
                  <a:extLst>
                    <a:ext uri="{9D8B030D-6E8A-4147-A177-3AD203B41FA5}">
                      <a16:colId xmlns:a16="http://schemas.microsoft.com/office/drawing/2014/main" xmlns="" val="1456002350"/>
                    </a:ext>
                  </a:extLst>
                </a:gridCol>
              </a:tblGrid>
              <a:tr h="562175">
                <a:tc>
                  <a:txBody>
                    <a:bodyPr/>
                    <a:lstStyle/>
                    <a:p>
                      <a:pPr algn="ctr"/>
                      <a:r>
                        <a:rPr lang="en-US" sz="1200" dirty="0">
                          <a:solidFill>
                            <a:schemeClr val="bg1"/>
                          </a:solidFill>
                          <a:latin typeface="Arial Rounded MT Bold" panose="020F0704030504030204" pitchFamily="34" charset="0"/>
                        </a:rPr>
                        <a:t>FRAWPS</a:t>
                      </a:r>
                      <a:endParaRPr lang="en-GB" sz="12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chemeClr val="bg1"/>
                          </a:solidFill>
                          <a:latin typeface="Arial Rounded MT Bold" panose="020F0704030504030204" pitchFamily="34" charset="0"/>
                        </a:rPr>
                        <a:t>Technique</a:t>
                      </a:r>
                      <a:endParaRPr lang="en-GB" sz="12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chemeClr val="bg1"/>
                          </a:solidFill>
                          <a:latin typeface="Arial Rounded MT Bold" panose="020F0704030504030204" pitchFamily="34" charset="0"/>
                        </a:rPr>
                        <a:t>What does it mean?</a:t>
                      </a:r>
                      <a:endParaRPr lang="en-GB" sz="12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extLst>
                  <a:ext uri="{0D108BD9-81ED-4DB2-BD59-A6C34878D82A}">
                    <a16:rowId xmlns:a16="http://schemas.microsoft.com/office/drawing/2014/main" xmlns="" val="2779973085"/>
                  </a:ext>
                </a:extLst>
              </a:tr>
              <a:tr h="526010">
                <a:tc>
                  <a:txBody>
                    <a:bodyPr/>
                    <a:lstStyle/>
                    <a:p>
                      <a:pPr algn="ctr"/>
                      <a:r>
                        <a:rPr lang="en-US" sz="2000" dirty="0">
                          <a:solidFill>
                            <a:schemeClr val="bg1"/>
                          </a:solidFill>
                          <a:latin typeface="Arial Rounded MT Bold" panose="020F0704030504030204" pitchFamily="34" charset="0"/>
                        </a:rPr>
                        <a:t>F</a:t>
                      </a:r>
                      <a:endParaRPr lang="en-GB" sz="20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rgbClr val="2FA2B4"/>
                          </a:solidFill>
                          <a:latin typeface="Arial Rounded MT Bold" panose="020F0704030504030204" pitchFamily="34" charset="0"/>
                        </a:rPr>
                        <a:t>Facts and Statistics</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dirty="0">
                          <a:solidFill>
                            <a:srgbClr val="2FA2B4"/>
                          </a:solidFill>
                          <a:latin typeface="Arial Rounded MT Bold" panose="020F0704030504030204" pitchFamily="34" charset="0"/>
                        </a:rPr>
                        <a:t>Using information that is true. You might include numbers or statistics, percentages or dates.</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10104162"/>
                  </a:ext>
                </a:extLst>
              </a:tr>
              <a:tr h="526010">
                <a:tc>
                  <a:txBody>
                    <a:bodyPr/>
                    <a:lstStyle/>
                    <a:p>
                      <a:pPr algn="ctr"/>
                      <a:r>
                        <a:rPr lang="en-US" sz="2000" dirty="0">
                          <a:solidFill>
                            <a:schemeClr val="bg1"/>
                          </a:solidFill>
                          <a:latin typeface="Arial Rounded MT Bold" panose="020F0704030504030204" pitchFamily="34" charset="0"/>
                        </a:rPr>
                        <a:t>R</a:t>
                      </a:r>
                      <a:endParaRPr lang="en-GB" sz="20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rgbClr val="2FA2B4"/>
                          </a:solidFill>
                          <a:latin typeface="Arial Rounded MT Bold" panose="020F0704030504030204" pitchFamily="34" charset="0"/>
                        </a:rPr>
                        <a:t>Rhetorical </a:t>
                      </a:r>
                      <a:r>
                        <a:rPr lang="en-US" sz="1200" dirty="0" smtClean="0">
                          <a:solidFill>
                            <a:srgbClr val="2FA2B4"/>
                          </a:solidFill>
                          <a:latin typeface="Arial Rounded MT Bold" panose="020F0704030504030204" pitchFamily="34" charset="0"/>
                        </a:rPr>
                        <a:t>Questions</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dirty="0">
                          <a:solidFill>
                            <a:srgbClr val="2FA2B4"/>
                          </a:solidFill>
                          <a:latin typeface="Arial Rounded MT Bold" panose="020F0704030504030204" pitchFamily="34" charset="0"/>
                        </a:rPr>
                        <a:t>Asking questions that are meant to be thought about rather than answered.</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001460611"/>
                  </a:ext>
                </a:extLst>
              </a:tr>
              <a:tr h="526010">
                <a:tc>
                  <a:txBody>
                    <a:bodyPr/>
                    <a:lstStyle/>
                    <a:p>
                      <a:pPr algn="ctr"/>
                      <a:r>
                        <a:rPr lang="en-US" sz="2000" dirty="0">
                          <a:solidFill>
                            <a:schemeClr val="bg1"/>
                          </a:solidFill>
                          <a:latin typeface="Arial Rounded MT Bold" panose="020F0704030504030204" pitchFamily="34" charset="0"/>
                        </a:rPr>
                        <a:t>A</a:t>
                      </a:r>
                      <a:endParaRPr lang="en-GB" sz="20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rgbClr val="2FA2B4"/>
                          </a:solidFill>
                          <a:latin typeface="Arial Rounded MT Bold" panose="020F0704030504030204" pitchFamily="34" charset="0"/>
                        </a:rPr>
                        <a:t>Alliteration</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dirty="0">
                          <a:solidFill>
                            <a:srgbClr val="2FA2B4"/>
                          </a:solidFill>
                          <a:latin typeface="Arial Rounded MT Bold" panose="020F0704030504030204" pitchFamily="34" charset="0"/>
                        </a:rPr>
                        <a:t>Using the same sound often and close together in a sentence. </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811283168"/>
                  </a:ext>
                </a:extLst>
              </a:tr>
              <a:tr h="734561">
                <a:tc>
                  <a:txBody>
                    <a:bodyPr/>
                    <a:lstStyle/>
                    <a:p>
                      <a:pPr algn="ctr"/>
                      <a:r>
                        <a:rPr lang="en-US" sz="2000" dirty="0">
                          <a:solidFill>
                            <a:schemeClr val="bg1"/>
                          </a:solidFill>
                          <a:latin typeface="Arial Rounded MT Bold" panose="020F0704030504030204" pitchFamily="34" charset="0"/>
                        </a:rPr>
                        <a:t>W</a:t>
                      </a:r>
                      <a:endParaRPr lang="en-GB" sz="20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rgbClr val="2FA2B4"/>
                          </a:solidFill>
                          <a:latin typeface="Arial Rounded MT Bold" panose="020F0704030504030204" pitchFamily="34" charset="0"/>
                        </a:rPr>
                        <a:t>Word Choice</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dirty="0">
                          <a:solidFill>
                            <a:srgbClr val="2FA2B4"/>
                          </a:solidFill>
                          <a:latin typeface="Arial Rounded MT Bold" panose="020F0704030504030204" pitchFamily="34" charset="0"/>
                        </a:rPr>
                        <a:t>Think carefully about the vocabulary you use. What thoughts or emotions does each word make your reader/listener experience?</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265467026"/>
                  </a:ext>
                </a:extLst>
              </a:tr>
              <a:tr h="734561">
                <a:tc>
                  <a:txBody>
                    <a:bodyPr/>
                    <a:lstStyle/>
                    <a:p>
                      <a:pPr algn="ctr"/>
                      <a:r>
                        <a:rPr lang="en-US" sz="2000" dirty="0">
                          <a:solidFill>
                            <a:schemeClr val="bg1"/>
                          </a:solidFill>
                          <a:latin typeface="Arial Rounded MT Bold" panose="020F0704030504030204" pitchFamily="34" charset="0"/>
                        </a:rPr>
                        <a:t>P</a:t>
                      </a:r>
                      <a:endParaRPr lang="en-GB" sz="20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rgbClr val="2FA2B4"/>
                          </a:solidFill>
                          <a:latin typeface="Arial Rounded MT Bold" panose="020F0704030504030204" pitchFamily="34" charset="0"/>
                        </a:rPr>
                        <a:t>Paragraphing</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dirty="0">
                          <a:solidFill>
                            <a:srgbClr val="2FA2B4"/>
                          </a:solidFill>
                          <a:latin typeface="Arial Rounded MT Bold" panose="020F0704030504030204" pitchFamily="34" charset="0"/>
                        </a:rPr>
                        <a:t>Make sure that you divide your work into paragraphs – especially if you change topic or setting in your writing.</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452349793"/>
                  </a:ext>
                </a:extLst>
              </a:tr>
              <a:tr h="944434">
                <a:tc>
                  <a:txBody>
                    <a:bodyPr/>
                    <a:lstStyle/>
                    <a:p>
                      <a:pPr algn="ctr"/>
                      <a:r>
                        <a:rPr lang="en-US" sz="2000" dirty="0">
                          <a:solidFill>
                            <a:schemeClr val="bg1"/>
                          </a:solidFill>
                          <a:latin typeface="Arial Rounded MT Bold" panose="020F0704030504030204" pitchFamily="34" charset="0"/>
                        </a:rPr>
                        <a:t>S</a:t>
                      </a:r>
                      <a:endParaRPr lang="en-GB" sz="2000"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sz="1200" dirty="0">
                          <a:solidFill>
                            <a:srgbClr val="2FA2B4"/>
                          </a:solidFill>
                          <a:latin typeface="Arial Rounded MT Bold" panose="020F0704030504030204" pitchFamily="34" charset="0"/>
                        </a:rPr>
                        <a:t>Sentence Length</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dirty="0">
                          <a:solidFill>
                            <a:srgbClr val="2FA2B4"/>
                          </a:solidFill>
                          <a:latin typeface="Arial Rounded MT Bold" panose="020F0704030504030204" pitchFamily="34" charset="0"/>
                        </a:rPr>
                        <a:t>Vary the length of your sentences. Short sentences might be used to point out important points or ideas, but longer sentences could be used to give more information to your reader.</a:t>
                      </a:r>
                      <a:endParaRPr lang="en-GB" sz="1200" dirty="0">
                        <a:solidFill>
                          <a:srgbClr val="2FA2B4"/>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902915983"/>
                  </a:ext>
                </a:extLst>
              </a:tr>
            </a:tbl>
          </a:graphicData>
        </a:graphic>
      </p:graphicFrame>
      <p:graphicFrame>
        <p:nvGraphicFramePr>
          <p:cNvPr id="4" name="Table 3">
            <a:extLst>
              <a:ext uri="{FF2B5EF4-FFF2-40B4-BE49-F238E27FC236}">
                <a16:creationId xmlns:a16="http://schemas.microsoft.com/office/drawing/2014/main" xmlns="" id="{9D59EB22-4F34-4A6A-831D-8319CB427EA4}"/>
              </a:ext>
            </a:extLst>
          </p:cNvPr>
          <p:cNvGraphicFramePr>
            <a:graphicFrameLocks noGrp="1"/>
          </p:cNvGraphicFramePr>
          <p:nvPr>
            <p:extLst>
              <p:ext uri="{D42A27DB-BD31-4B8C-83A1-F6EECF244321}">
                <p14:modId xmlns:p14="http://schemas.microsoft.com/office/powerpoint/2010/main" val="969962065"/>
              </p:ext>
            </p:extLst>
          </p:nvPr>
        </p:nvGraphicFramePr>
        <p:xfrm>
          <a:off x="142992" y="7032232"/>
          <a:ext cx="6528741" cy="2326513"/>
        </p:xfrm>
        <a:graphic>
          <a:graphicData uri="http://schemas.openxmlformats.org/drawingml/2006/table">
            <a:tbl>
              <a:tblPr firstRow="1" bandRow="1">
                <a:tableStyleId>{5C22544A-7EE6-4342-B048-85BDC9FD1C3A}</a:tableStyleId>
              </a:tblPr>
              <a:tblGrid>
                <a:gridCol w="3242168">
                  <a:extLst>
                    <a:ext uri="{9D8B030D-6E8A-4147-A177-3AD203B41FA5}">
                      <a16:colId xmlns:a16="http://schemas.microsoft.com/office/drawing/2014/main" xmlns="" val="3461222617"/>
                    </a:ext>
                  </a:extLst>
                </a:gridCol>
                <a:gridCol w="3286573">
                  <a:extLst>
                    <a:ext uri="{9D8B030D-6E8A-4147-A177-3AD203B41FA5}">
                      <a16:colId xmlns:a16="http://schemas.microsoft.com/office/drawing/2014/main" xmlns="" val="4220297708"/>
                    </a:ext>
                  </a:extLst>
                </a:gridCol>
              </a:tblGrid>
              <a:tr h="449224">
                <a:tc gridSpan="2">
                  <a:txBody>
                    <a:bodyPr/>
                    <a:lstStyle/>
                    <a:p>
                      <a:pPr algn="ctr"/>
                      <a:r>
                        <a:rPr lang="en-US" sz="1300" dirty="0">
                          <a:solidFill>
                            <a:srgbClr val="2FA2B4"/>
                          </a:solidFill>
                          <a:latin typeface="Arial Rounded MT Bold" panose="020F0704030504030204" pitchFamily="34" charset="0"/>
                        </a:rPr>
                        <a:t>Which of these two examples is better? Why? Which one uses FRAWPS better?</a:t>
                      </a:r>
                      <a:endParaRPr lang="en-GB" sz="1300" dirty="0">
                        <a:solidFill>
                          <a:srgbClr val="2FA2B4"/>
                        </a:solidFill>
                        <a:latin typeface="Arial Rounded MT Bold" panose="020F0704030504030204" pitchFamily="34" charset="0"/>
                      </a:endParaRPr>
                    </a:p>
                  </a:txBody>
                  <a:tcPr anchor="ctr">
                    <a:lnB w="12700" cap="flat" cmpd="sng" algn="ctr">
                      <a:solidFill>
                        <a:srgbClr val="000000"/>
                      </a:solidFill>
                      <a:prstDash val="solid"/>
                      <a:round/>
                      <a:headEnd type="none" w="med" len="med"/>
                      <a:tailEnd type="none" w="med" len="med"/>
                    </a:lnB>
                    <a:noFill/>
                  </a:tcPr>
                </a:tc>
                <a:tc hMerge="1">
                  <a:txBody>
                    <a:bodyPr/>
                    <a:lstStyle/>
                    <a:p>
                      <a:pPr algn="ctr"/>
                      <a:endParaRPr lang="en-GB" dirty="0">
                        <a:latin typeface="Arial Rounded MT Bold" panose="020F0704030504030204" pitchFamily="34" charset="0"/>
                      </a:endParaRPr>
                    </a:p>
                  </a:txBody>
                  <a:tcPr anchor="ctr">
                    <a:solidFill>
                      <a:srgbClr val="2FA2B4"/>
                    </a:solidFill>
                  </a:tcPr>
                </a:tc>
                <a:extLst>
                  <a:ext uri="{0D108BD9-81ED-4DB2-BD59-A6C34878D82A}">
                    <a16:rowId xmlns:a16="http://schemas.microsoft.com/office/drawing/2014/main" xmlns="" val="737089560"/>
                  </a:ext>
                </a:extLst>
              </a:tr>
              <a:tr h="330453">
                <a:tc>
                  <a:txBody>
                    <a:bodyPr/>
                    <a:lstStyle/>
                    <a:p>
                      <a:pPr algn="ctr"/>
                      <a:r>
                        <a:rPr lang="en-US" dirty="0" smtClean="0">
                          <a:solidFill>
                            <a:schemeClr val="bg1"/>
                          </a:solidFill>
                          <a:latin typeface="Arial Rounded MT Bold" panose="020F0704030504030204" pitchFamily="34" charset="0"/>
                        </a:rPr>
                        <a:t>A</a:t>
                      </a:r>
                      <a:endParaRPr lang="en-GB"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tc>
                  <a:txBody>
                    <a:bodyPr/>
                    <a:lstStyle/>
                    <a:p>
                      <a:pPr algn="ctr"/>
                      <a:r>
                        <a:rPr lang="en-US" dirty="0" smtClean="0">
                          <a:solidFill>
                            <a:schemeClr val="bg1"/>
                          </a:solidFill>
                          <a:latin typeface="Arial Rounded MT Bold" panose="020F0704030504030204" pitchFamily="34" charset="0"/>
                        </a:rPr>
                        <a:t>B</a:t>
                      </a:r>
                      <a:endParaRPr lang="en-GB" dirty="0">
                        <a:solidFill>
                          <a:schemeClr val="bg1"/>
                        </a:solidFill>
                        <a:latin typeface="Arial Rounded MT Bold" panose="020F070403050403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2B4"/>
                    </a:solidFill>
                  </a:tcPr>
                </a:tc>
                <a:extLst>
                  <a:ext uri="{0D108BD9-81ED-4DB2-BD59-A6C34878D82A}">
                    <a16:rowId xmlns:a16="http://schemas.microsoft.com/office/drawing/2014/main" xmlns="" val="2348846716"/>
                  </a:ext>
                </a:extLst>
              </a:tr>
              <a:tr h="1546836">
                <a:tc>
                  <a:txBody>
                    <a:bodyPr/>
                    <a:lstStyle/>
                    <a:p>
                      <a:pPr algn="just"/>
                      <a:r>
                        <a:rPr lang="en-US" sz="1100" dirty="0">
                          <a:solidFill>
                            <a:srgbClr val="2FA2B4"/>
                          </a:solidFill>
                          <a:latin typeface="Arial Rounded MT Bold" panose="020F0704030504030204" pitchFamily="34" charset="0"/>
                        </a:rPr>
                        <a:t>Don’t use fossil fuels because it’s bad for everyone because we’ll run out and then everyone will have to walk to work anyway. They’ll be sad about it because their legs will get tired and the wildlife will be bad and there’ll be no way to make it better. It’s better to use wind energy and stuff.</a:t>
                      </a:r>
                      <a:endParaRPr lang="en-GB" sz="1100" dirty="0">
                        <a:solidFill>
                          <a:srgbClr val="2FA2B4"/>
                        </a:solidFill>
                        <a:latin typeface="Arial Rounded MT Bold" panose="020F070403050403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r>
                        <a:rPr lang="en-US" sz="1100" dirty="0">
                          <a:solidFill>
                            <a:srgbClr val="2FA2B4"/>
                          </a:solidFill>
                          <a:latin typeface="Arial Rounded MT Bold" panose="020F0704030504030204" pitchFamily="34" charset="0"/>
                        </a:rPr>
                        <a:t>2088. That is the year that scientists predict that Earth will completely run out of coal. Worrying, isn’t it</a:t>
                      </a:r>
                      <a:r>
                        <a:rPr lang="en-US" sz="1100" dirty="0" smtClean="0">
                          <a:solidFill>
                            <a:srgbClr val="2FA2B4"/>
                          </a:solidFill>
                          <a:latin typeface="Arial Rounded MT Bold" panose="020F0704030504030204" pitchFamily="34" charset="0"/>
                        </a:rPr>
                        <a:t>?</a:t>
                      </a:r>
                      <a:endParaRPr lang="en-US" sz="1100" dirty="0">
                        <a:solidFill>
                          <a:srgbClr val="2FA2B4"/>
                        </a:solidFill>
                        <a:latin typeface="Arial Rounded MT Bold" panose="020F0704030504030204" pitchFamily="34" charset="0"/>
                      </a:endParaRPr>
                    </a:p>
                    <a:p>
                      <a:pPr algn="just"/>
                      <a:r>
                        <a:rPr lang="en-US" sz="1100" dirty="0">
                          <a:solidFill>
                            <a:srgbClr val="2FA2B4"/>
                          </a:solidFill>
                          <a:latin typeface="Arial Rounded MT Bold" panose="020F0704030504030204" pitchFamily="34" charset="0"/>
                        </a:rPr>
                        <a:t>Why wait? Why wait to act when wind energy could save us all with clean, safe energy production in our lifetime. What are we waiting for?</a:t>
                      </a:r>
                      <a:endParaRPr lang="en-GB" sz="1100" dirty="0">
                        <a:solidFill>
                          <a:srgbClr val="2FA2B4"/>
                        </a:solidFill>
                        <a:latin typeface="Arial Rounded MT Bold" panose="020F070403050403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678289606"/>
                  </a:ext>
                </a:extLst>
              </a:tr>
            </a:tbl>
          </a:graphicData>
        </a:graphic>
      </p:graphicFrame>
      <p:sp>
        <p:nvSpPr>
          <p:cNvPr id="13" name="Google Shape;94;p13"/>
          <p:cNvSpPr/>
          <p:nvPr/>
        </p:nvSpPr>
        <p:spPr>
          <a:xfrm rot="10800000" flipH="1">
            <a:off x="1113183" y="370383"/>
            <a:ext cx="5578437" cy="720000"/>
          </a:xfrm>
          <a:prstGeom prst="wedgeRoundRectCallout">
            <a:avLst>
              <a:gd name="adj1" fmla="val -52617"/>
              <a:gd name="adj2" fmla="val 13196"/>
              <a:gd name="adj3" fmla="val 16667"/>
            </a:avLst>
          </a:prstGeom>
          <a:noFill/>
          <a:ln w="15875"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68" b="0" i="0" u="none" strike="noStrike" cap="none">
              <a:solidFill>
                <a:schemeClr val="lt1"/>
              </a:solidFill>
              <a:latin typeface="Calibri"/>
              <a:ea typeface="Calibri"/>
              <a:cs typeface="Calibri"/>
              <a:sym typeface="Calibri"/>
            </a:endParaRPr>
          </a:p>
        </p:txBody>
      </p:sp>
      <p:sp>
        <p:nvSpPr>
          <p:cNvPr id="14" name="Google Shape;95;p13"/>
          <p:cNvSpPr txBox="1"/>
          <p:nvPr/>
        </p:nvSpPr>
        <p:spPr>
          <a:xfrm>
            <a:off x="1113182" y="414197"/>
            <a:ext cx="5565305" cy="614076"/>
          </a:xfrm>
          <a:prstGeom prst="rect">
            <a:avLst/>
          </a:prstGeom>
          <a:noFill/>
          <a:ln>
            <a:noFill/>
          </a:ln>
        </p:spPr>
        <p:txBody>
          <a:bodyPr spcFirstLastPara="1" wrap="square" lIns="91425" tIns="45700" rIns="91425" bIns="45700" anchor="ctr" anchorCtr="0">
            <a:noAutofit/>
          </a:bodyPr>
          <a:lstStyle/>
          <a:p>
            <a:pPr algn="ctr"/>
            <a:r>
              <a:rPr lang="en-US" sz="2000" b="1">
                <a:solidFill>
                  <a:srgbClr val="2FA2B4"/>
                </a:solidFill>
                <a:latin typeface="Arial Rounded MT Bold" charset="0"/>
                <a:ea typeface="Arial Rounded MT Bold" charset="0"/>
                <a:cs typeface="Arial Rounded MT Bold" charset="0"/>
              </a:rPr>
              <a:t>Explore the benefits and problems of renewable energy sources</a:t>
            </a:r>
          </a:p>
        </p:txBody>
      </p:sp>
      <p:pic>
        <p:nvPicPr>
          <p:cNvPr id="15" name="Google Shape;122;p13"/>
          <p:cNvPicPr preferRelativeResize="0"/>
          <p:nvPr/>
        </p:nvPicPr>
        <p:blipFill rotWithShape="1">
          <a:blip r:embed="rId3">
            <a:alphaModFix/>
          </a:blip>
          <a:srcRect/>
          <a:stretch/>
        </p:blipFill>
        <p:spPr>
          <a:xfrm>
            <a:off x="142992" y="371641"/>
            <a:ext cx="720000" cy="720000"/>
          </a:xfrm>
          <a:prstGeom prst="rect">
            <a:avLst/>
          </a:prstGeom>
          <a:noFill/>
          <a:ln>
            <a:noFill/>
          </a:ln>
        </p:spPr>
      </p:pic>
      <p:sp>
        <p:nvSpPr>
          <p:cNvPr id="16" name="Google Shape;93;p13"/>
          <p:cNvSpPr/>
          <p:nvPr/>
        </p:nvSpPr>
        <p:spPr>
          <a:xfrm>
            <a:off x="142992" y="114479"/>
            <a:ext cx="6535495" cy="141898"/>
          </a:xfrm>
          <a:prstGeom prst="roundRect">
            <a:avLst>
              <a:gd name="adj" fmla="val 16667"/>
            </a:avLst>
          </a:prstGeom>
          <a:solidFill>
            <a:srgbClr val="2FA2B4"/>
          </a:solidFill>
          <a:ln w="12700" cap="flat" cmpd="sng">
            <a:solidFill>
              <a:srgbClr val="2FA2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112" b="1" dirty="0">
                <a:solidFill>
                  <a:schemeClr val="lt1"/>
                </a:solidFill>
                <a:latin typeface="Arial Rounded MT Bold" charset="0"/>
                <a:ea typeface="Arial Rounded MT Bold" charset="0"/>
                <a:cs typeface="Arial Rounded MT Bold" charset="0"/>
                <a:sym typeface="Nunito"/>
              </a:rPr>
              <a:t>S</a:t>
            </a:r>
            <a:r>
              <a:rPr lang="en-US" sz="1112" b="1" i="0" u="none" strike="noStrike" cap="none" dirty="0">
                <a:solidFill>
                  <a:schemeClr val="lt1"/>
                </a:solidFill>
                <a:latin typeface="Arial Rounded MT Bold" charset="0"/>
                <a:ea typeface="Arial Rounded MT Bold" charset="0"/>
                <a:cs typeface="Arial Rounded MT Bold" charset="0"/>
                <a:sym typeface="Nunito"/>
              </a:rPr>
              <a:t>06.10.06 </a:t>
            </a:r>
            <a:r>
              <a:rPr lang="en-US" sz="1112" b="1" i="0" u="none" strike="noStrike" cap="none" dirty="0" smtClean="0">
                <a:solidFill>
                  <a:schemeClr val="lt1"/>
                </a:solidFill>
                <a:latin typeface="Arial Rounded MT Bold" charset="0"/>
                <a:ea typeface="Arial Rounded MT Bold" charset="0"/>
                <a:cs typeface="Arial Rounded MT Bold" charset="0"/>
                <a:sym typeface="Nunito"/>
              </a:rPr>
              <a:t>Handout 2  </a:t>
            </a:r>
            <a:r>
              <a:rPr lang="en-US" sz="1112" b="1" i="0" u="none" strike="noStrike" cap="none" dirty="0">
                <a:solidFill>
                  <a:schemeClr val="lt1"/>
                </a:solidFill>
                <a:latin typeface="Arial Rounded MT Bold" charset="0"/>
                <a:ea typeface="Arial Rounded MT Bold" charset="0"/>
                <a:cs typeface="Arial Rounded MT Bold" charset="0"/>
                <a:sym typeface="Nunito"/>
              </a:rPr>
              <a:t>– </a:t>
            </a:r>
            <a:r>
              <a:rPr lang="en-US" sz="1112" b="1" dirty="0">
                <a:solidFill>
                  <a:schemeClr val="lt1"/>
                </a:solidFill>
                <a:latin typeface="Arial Rounded MT Bold" charset="0"/>
                <a:ea typeface="Arial Rounded MT Bold" charset="0"/>
                <a:cs typeface="Arial Rounded MT Bold" charset="0"/>
                <a:sym typeface="Nunito"/>
              </a:rPr>
              <a:t>Renewable Energy Debate</a:t>
            </a:r>
            <a:endParaRPr dirty="0">
              <a:latin typeface="Arial Rounded MT Bold" charset="0"/>
              <a:ea typeface="Arial Rounded MT Bold" charset="0"/>
              <a:cs typeface="Arial Rounded MT Bold" charset="0"/>
            </a:endParaRPr>
          </a:p>
        </p:txBody>
      </p:sp>
      <p:sp>
        <p:nvSpPr>
          <p:cNvPr id="3" name="Rounded Rectangle 2"/>
          <p:cNvSpPr/>
          <p:nvPr/>
        </p:nvSpPr>
        <p:spPr>
          <a:xfrm>
            <a:off x="154687" y="1166005"/>
            <a:ext cx="6548628" cy="372255"/>
          </a:xfrm>
          <a:prstGeom prst="roundRect">
            <a:avLst>
              <a:gd name="adj" fmla="val 2924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2FA2B4"/>
                </a:solidFill>
                <a:latin typeface="Arial Rounded MT Bold" charset="0"/>
                <a:ea typeface="Arial Rounded MT Bold" charset="0"/>
                <a:cs typeface="Arial Rounded MT Bold" charset="0"/>
              </a:rPr>
              <a:t>Persuasive Talk Tips</a:t>
            </a:r>
            <a:endParaRPr lang="en-US" sz="1800" dirty="0">
              <a:solidFill>
                <a:srgbClr val="2FA2B4"/>
              </a:solidFill>
              <a:latin typeface="Arial Rounded MT Bold" charset="0"/>
              <a:ea typeface="Arial Rounded MT Bold" charset="0"/>
              <a:cs typeface="Arial Rounded MT Bold" charset="0"/>
            </a:endParaRPr>
          </a:p>
        </p:txBody>
      </p:sp>
      <p:sp>
        <p:nvSpPr>
          <p:cNvPr id="5" name="Rounded Rectangle 4"/>
          <p:cNvSpPr/>
          <p:nvPr/>
        </p:nvSpPr>
        <p:spPr>
          <a:xfrm>
            <a:off x="142992" y="1517927"/>
            <a:ext cx="6548628" cy="792000"/>
          </a:xfrm>
          <a:prstGeom prst="round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9" name="Google Shape;92;p13"/>
          <p:cNvSpPr/>
          <p:nvPr/>
        </p:nvSpPr>
        <p:spPr>
          <a:xfrm>
            <a:off x="1339906" y="9555021"/>
            <a:ext cx="4178191" cy="24929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020" b="1" i="0" u="none" strike="noStrike" cap="none">
                <a:solidFill>
                  <a:srgbClr val="2FA2B4"/>
                </a:solidFill>
                <a:latin typeface="Arial Rounded MT Bold" panose="020F0704030504030204" pitchFamily="34" charset="77"/>
                <a:ea typeface="Nunito"/>
                <a:cs typeface="Nunito"/>
                <a:sym typeface="Nunito"/>
              </a:rPr>
              <a:t>Developing Experts Ltd. </a:t>
            </a:r>
            <a:r>
              <a:rPr lang="en-US" sz="1020" b="1" i="0" u="none" strike="noStrike" cap="none" dirty="0">
                <a:solidFill>
                  <a:srgbClr val="2FA2B4"/>
                </a:solidFill>
                <a:latin typeface="Arial Rounded MT Bold" panose="020F0704030504030204" pitchFamily="34" charset="77"/>
                <a:ea typeface="Nunito"/>
                <a:cs typeface="Nunito"/>
                <a:sym typeface="Nunito"/>
              </a:rPr>
              <a:t>Copyright 2018 All rights reserved.</a:t>
            </a:r>
            <a:endParaRPr sz="1020" b="0" i="0" u="none" strike="noStrike" cap="none" dirty="0">
              <a:solidFill>
                <a:srgbClr val="2FA2B4"/>
              </a:solidFill>
              <a:latin typeface="Arial Rounded MT Bold" panose="020F0704030504030204" pitchFamily="34" charset="77"/>
              <a:ea typeface="Cambria"/>
              <a:cs typeface="Cambria"/>
              <a:sym typeface="Cambria"/>
            </a:endParaRPr>
          </a:p>
        </p:txBody>
      </p:sp>
    </p:spTree>
    <p:extLst>
      <p:ext uri="{BB962C8B-B14F-4D97-AF65-F5344CB8AC3E}">
        <p14:creationId xmlns:p14="http://schemas.microsoft.com/office/powerpoint/2010/main" val="2087288388"/>
      </p:ext>
    </p:extLst>
  </p:cSld>
  <p:clrMapOvr>
    <a:masterClrMapping/>
  </p:clrMapOvr>
</p:sld>
</file>

<file path=ppt/theme/theme1.xml><?xml version="1.0" encoding="utf-8"?>
<a:theme xmlns:a="http://schemas.openxmlformats.org/drawingml/2006/main" name="Office Theme">
  <a:themeElements>
    <a:clrScheme name="Custom 1">
      <a:dk1>
        <a:srgbClr val="4F899F"/>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Primary Template" id="{2FEE5816-07DC-0847-B362-7D996AB69837}" vid="{99418F0B-5501-0245-B2CC-BE2D34575959}"/>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2198</TotalTime>
  <Words>1240</Words>
  <Application>Microsoft Macintosh PowerPoint</Application>
  <PresentationFormat>A4 Paper (210x297 mm)</PresentationFormat>
  <Paragraphs>97</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 Rounded MT</vt:lpstr>
      <vt:lpstr>Arial Rounded MT Bold</vt:lpstr>
      <vt:lpstr>Calibri</vt:lpstr>
      <vt:lpstr>Cambria</vt:lpstr>
      <vt:lpstr>Nunito</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dc:creator>
  <cp:lastModifiedBy>Gill</cp:lastModifiedBy>
  <cp:revision>93</cp:revision>
  <cp:lastPrinted>2018-11-20T12:41:58Z</cp:lastPrinted>
  <dcterms:created xsi:type="dcterms:W3CDTF">2018-09-02T21:42:58Z</dcterms:created>
  <dcterms:modified xsi:type="dcterms:W3CDTF">2018-12-10T06:59:27Z</dcterms:modified>
</cp:coreProperties>
</file>