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78" r:id="rId2"/>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75" userDrawn="1">
          <p15:clr>
            <a:srgbClr val="A4A3A4"/>
          </p15:clr>
        </p15:guide>
        <p15:guide id="2" pos="119" userDrawn="1">
          <p15:clr>
            <a:srgbClr val="A4A3A4"/>
          </p15:clr>
        </p15:guide>
        <p15:guide id="3" pos="4201" userDrawn="1">
          <p15:clr>
            <a:srgbClr val="A4A3A4"/>
          </p15:clr>
        </p15:guide>
        <p15:guide id="4" orient="horz" pos="595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7E80"/>
    <a:srgbClr val="55C7CC"/>
    <a:srgbClr val="000000"/>
    <a:srgbClr val="33CCCC"/>
    <a:srgbClr val="7DEBEB"/>
    <a:srgbClr val="7CE0DE"/>
    <a:srgbClr val="29FAFF"/>
    <a:srgbClr val="69FBFF"/>
    <a:srgbClr val="00C6CB"/>
    <a:srgbClr val="00A7AB"/>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69"/>
    <p:restoredTop sz="95846"/>
  </p:normalViewPr>
  <p:slideViewPr>
    <p:cSldViewPr snapToGrid="0" snapToObjects="1">
      <p:cViewPr>
        <p:scale>
          <a:sx n="75" d="100"/>
          <a:sy n="75" d="100"/>
        </p:scale>
        <p:origin x="149" y="43"/>
      </p:cViewPr>
      <p:guideLst>
        <p:guide orient="horz" pos="875"/>
        <p:guide pos="119"/>
        <p:guide pos="4201"/>
        <p:guide orient="horz" pos="59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A2E268FC-2825-4F6C-8891-42CDD914C3B3}" type="datetimeFigureOut">
              <a:rPr lang="en-GB" smtClean="0"/>
              <a:t>01/08/2024</a:t>
            </a:fld>
            <a:endParaRPr lang="en-GB"/>
          </a:p>
        </p:txBody>
      </p:sp>
      <p:sp>
        <p:nvSpPr>
          <p:cNvPr id="4" name="Slide Image Placeholder 3"/>
          <p:cNvSpPr>
            <a:spLocks noGrp="1" noRot="1" noChangeAspect="1"/>
          </p:cNvSpPr>
          <p:nvPr>
            <p:ph type="sldImg" idx="2"/>
          </p:nvPr>
        </p:nvSpPr>
        <p:spPr>
          <a:xfrm>
            <a:off x="2354263" y="1279525"/>
            <a:ext cx="2390775" cy="34544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7FECB3B4-AFA7-461B-BBDC-B26BBDA4B74E}" type="slidenum">
              <a:rPr lang="en-GB" smtClean="0"/>
              <a:t>‹#›</a:t>
            </a:fld>
            <a:endParaRPr lang="en-GB"/>
          </a:p>
        </p:txBody>
      </p:sp>
    </p:spTree>
    <p:extLst>
      <p:ext uri="{BB962C8B-B14F-4D97-AF65-F5344CB8AC3E}">
        <p14:creationId xmlns:p14="http://schemas.microsoft.com/office/powerpoint/2010/main" val="1022078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1FE4842-C518-9741-BB7B-A105FBC0FC1C}"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208206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1FE4842-C518-9741-BB7B-A105FBC0FC1C}"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2847963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1FE4842-C518-9741-BB7B-A105FBC0FC1C}"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698326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1FE4842-C518-9741-BB7B-A105FBC0FC1C}"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47114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FE4842-C518-9741-BB7B-A105FBC0FC1C}"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1027824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1FE4842-C518-9741-BB7B-A105FBC0FC1C}"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33010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1FE4842-C518-9741-BB7B-A105FBC0FC1C}" type="datetimeFigureOut">
              <a:rPr lang="en-US" smtClean="0"/>
              <a:t>8/1/2024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586169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21FE4842-C518-9741-BB7B-A105FBC0FC1C}" type="datetimeFigureOut">
              <a:rPr lang="en-US" smtClean="0"/>
              <a:t>8/1/2024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457149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FE4842-C518-9741-BB7B-A105FBC0FC1C}" type="datetimeFigureOut">
              <a:rPr lang="en-US" smtClean="0"/>
              <a:t>8/1/2024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338111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21FE4842-C518-9741-BB7B-A105FBC0FC1C}"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3674563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21FE4842-C518-9741-BB7B-A105FBC0FC1C}"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9877B-6E18-6A40-9A2D-719DAD24A118}" type="slidenum">
              <a:rPr lang="en-US" smtClean="0"/>
              <a:t>‹#›</a:t>
            </a:fld>
            <a:endParaRPr lang="en-US"/>
          </a:p>
        </p:txBody>
      </p:sp>
    </p:spTree>
    <p:extLst>
      <p:ext uri="{BB962C8B-B14F-4D97-AF65-F5344CB8AC3E}">
        <p14:creationId xmlns:p14="http://schemas.microsoft.com/office/powerpoint/2010/main" val="3456863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1FE4842-C518-9741-BB7B-A105FBC0FC1C}" type="datetimeFigureOut">
              <a:rPr lang="en-US" smtClean="0"/>
              <a:t>8/1/2024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AA9877B-6E18-6A40-9A2D-719DAD24A118}" type="slidenum">
              <a:rPr lang="en-US" smtClean="0"/>
              <a:t>‹#›</a:t>
            </a:fld>
            <a:endParaRPr lang="en-US"/>
          </a:p>
        </p:txBody>
      </p:sp>
    </p:spTree>
    <p:extLst>
      <p:ext uri="{BB962C8B-B14F-4D97-AF65-F5344CB8AC3E}">
        <p14:creationId xmlns:p14="http://schemas.microsoft.com/office/powerpoint/2010/main" val="26010153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6CF225C-5999-9133-1FAC-685EB8E8C542}"/>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D78C0DB-1F6C-8F6E-999F-F779C4CCC8AF}"/>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2024 All Rights Reserved</a:t>
            </a:r>
          </a:p>
        </p:txBody>
      </p:sp>
      <p:pic>
        <p:nvPicPr>
          <p:cNvPr id="4" name="Picture 3" descr="Graphical user interface&#10;&#10;Description automatically generated">
            <a:extLst>
              <a:ext uri="{FF2B5EF4-FFF2-40B4-BE49-F238E27FC236}">
                <a16:creationId xmlns:a16="http://schemas.microsoft.com/office/drawing/2014/main" id="{FAC7815A-BD4A-0D38-82FA-7E3386A0BD8B}"/>
              </a:ext>
            </a:extLst>
          </p:cNvPr>
          <p:cNvPicPr>
            <a:picLocks noChangeAspect="1"/>
          </p:cNvPicPr>
          <p:nvPr/>
        </p:nvPicPr>
        <p:blipFill rotWithShape="1">
          <a:blip r:embed="rId2">
            <a:extLst>
              <a:ext uri="{BEBA8EAE-BF5A-486C-A8C5-ECC9F3942E4B}">
                <a14:imgProps xmlns:a14="http://schemas.microsoft.com/office/drawing/2010/main">
                  <a14:imgLayer r:embed="rId3">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47" name="TextBox 46">
            <a:extLst>
              <a:ext uri="{FF2B5EF4-FFF2-40B4-BE49-F238E27FC236}">
                <a16:creationId xmlns:a16="http://schemas.microsoft.com/office/drawing/2014/main" id="{02BA1913-C891-D244-8735-304621ADAD14}"/>
              </a:ext>
            </a:extLst>
          </p:cNvPr>
          <p:cNvSpPr txBox="1"/>
          <p:nvPr/>
        </p:nvSpPr>
        <p:spPr>
          <a:xfrm>
            <a:off x="4440397" y="876273"/>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CFE-SS-19-02</a:t>
            </a:r>
          </a:p>
        </p:txBody>
      </p:sp>
      <p:sp>
        <p:nvSpPr>
          <p:cNvPr id="2" name="TextBox 1">
            <a:extLst>
              <a:ext uri="{FF2B5EF4-FFF2-40B4-BE49-F238E27FC236}">
                <a16:creationId xmlns:a16="http://schemas.microsoft.com/office/drawing/2014/main" id="{20852C0D-0E9F-2441-81D1-87A1F755D317}"/>
              </a:ext>
            </a:extLst>
          </p:cNvPr>
          <p:cNvSpPr txBox="1"/>
          <p:nvPr/>
        </p:nvSpPr>
        <p:spPr>
          <a:xfrm>
            <a:off x="1042997" y="215435"/>
            <a:ext cx="5637589"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Mission Assignment: Explain how density affects buoyancy </a:t>
            </a:r>
          </a:p>
        </p:txBody>
      </p:sp>
      <p:sp>
        <p:nvSpPr>
          <p:cNvPr id="5" name="Rectangle: Rounded Corners 4">
            <a:extLst>
              <a:ext uri="{FF2B5EF4-FFF2-40B4-BE49-F238E27FC236}">
                <a16:creationId xmlns:a16="http://schemas.microsoft.com/office/drawing/2014/main" id="{97D440E5-2A30-22D1-7AC4-E0BCC1CC562E}"/>
              </a:ext>
            </a:extLst>
          </p:cNvPr>
          <p:cNvSpPr/>
          <p:nvPr/>
        </p:nvSpPr>
        <p:spPr>
          <a:xfrm>
            <a:off x="200410" y="1508930"/>
            <a:ext cx="6468678" cy="1088539"/>
          </a:xfrm>
          <a:prstGeom prst="roundRect">
            <a:avLst>
              <a:gd name="adj" fmla="val 6400"/>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E3545C53-91C7-AEF5-5C43-F39218C59578}"/>
              </a:ext>
            </a:extLst>
          </p:cNvPr>
          <p:cNvSpPr txBox="1"/>
          <p:nvPr/>
        </p:nvSpPr>
        <p:spPr>
          <a:xfrm>
            <a:off x="178974" y="1620175"/>
            <a:ext cx="6516000" cy="933507"/>
          </a:xfrm>
          <a:prstGeom prst="roundRect">
            <a:avLst>
              <a:gd name="adj" fmla="val 0"/>
            </a:avLst>
          </a:prstGeom>
          <a:noFill/>
          <a:ln>
            <a:noFill/>
          </a:ln>
        </p:spPr>
        <p:txBody>
          <a:bodyPr wrap="square" rtlCol="0" anchor="t">
            <a:noAutofit/>
          </a:bodyPr>
          <a:lstStyle/>
          <a:p>
            <a:pPr algn="ctr"/>
            <a:r>
              <a:rPr lang="en-GB" sz="1600" dirty="0">
                <a:solidFill>
                  <a:srgbClr val="807E80"/>
                </a:solidFill>
                <a:latin typeface="Arial Rounded MT Bold" charset="0"/>
                <a:ea typeface="Arial Rounded MT Bold" charset="0"/>
                <a:cs typeface="Arial Rounded MT Bold" charset="0"/>
              </a:rPr>
              <a:t>Measure the mass and volume of the objects and the calculate their density. Include any volume or density calculations in the table. For each object, predict if it will sink or float.</a:t>
            </a:r>
          </a:p>
        </p:txBody>
      </p:sp>
      <p:sp>
        <p:nvSpPr>
          <p:cNvPr id="13" name="Rectangle: Rounded Corners 12">
            <a:extLst>
              <a:ext uri="{FF2B5EF4-FFF2-40B4-BE49-F238E27FC236}">
                <a16:creationId xmlns:a16="http://schemas.microsoft.com/office/drawing/2014/main" id="{80647321-9D48-E575-66EF-B1C7EDAF5B76}"/>
              </a:ext>
            </a:extLst>
          </p:cNvPr>
          <p:cNvSpPr/>
          <p:nvPr/>
        </p:nvSpPr>
        <p:spPr>
          <a:xfrm>
            <a:off x="2106433" y="2818507"/>
            <a:ext cx="2644168" cy="374571"/>
          </a:xfrm>
          <a:prstGeom prst="roundRect">
            <a:avLst/>
          </a:prstGeom>
          <a:ln w="28575">
            <a:solidFill>
              <a:srgbClr val="55C7CC"/>
            </a:solidFill>
          </a:ln>
        </p:spPr>
        <p:txBody>
          <a:bodyPr wrap="square">
            <a:spAutoFit/>
          </a:bodyPr>
          <a:lstStyle/>
          <a:p>
            <a:pPr algn="ctr"/>
            <a:r>
              <a:rPr lang="en-GB" sz="1600" dirty="0">
                <a:solidFill>
                  <a:srgbClr val="807E80"/>
                </a:solidFill>
                <a:latin typeface="Arial Rounded MT Bold" panose="020F0704030504030204" pitchFamily="34" charset="0"/>
                <a:ea typeface="Arial Rounded MT" charset="0"/>
                <a:cs typeface="Arial Rounded MT" charset="0"/>
              </a:rPr>
              <a:t>density = mass ÷ volume</a:t>
            </a:r>
            <a:endParaRPr lang="en-GB" sz="1600" dirty="0">
              <a:solidFill>
                <a:srgbClr val="807E80"/>
              </a:solidFill>
              <a:latin typeface="Arial Rounded MT Bold" charset="0"/>
              <a:ea typeface="Arial Rounded MT Bold" charset="0"/>
              <a:cs typeface="Arial Rounded MT Bold" charset="0"/>
            </a:endParaRPr>
          </a:p>
        </p:txBody>
      </p:sp>
      <p:graphicFrame>
        <p:nvGraphicFramePr>
          <p:cNvPr id="15" name="Table 14">
            <a:extLst>
              <a:ext uri="{FF2B5EF4-FFF2-40B4-BE49-F238E27FC236}">
                <a16:creationId xmlns:a16="http://schemas.microsoft.com/office/drawing/2014/main" id="{0B6A54BA-2412-AEB7-5170-5B16D31AFE3F}"/>
              </a:ext>
            </a:extLst>
          </p:cNvPr>
          <p:cNvGraphicFramePr>
            <a:graphicFrameLocks noGrp="1"/>
          </p:cNvGraphicFramePr>
          <p:nvPr>
            <p:extLst>
              <p:ext uri="{D42A27DB-BD31-4B8C-83A1-F6EECF244321}">
                <p14:modId xmlns:p14="http://schemas.microsoft.com/office/powerpoint/2010/main" val="2343541441"/>
              </p:ext>
            </p:extLst>
          </p:nvPr>
        </p:nvGraphicFramePr>
        <p:xfrm>
          <a:off x="188913" y="3414115"/>
          <a:ext cx="6468678" cy="6041773"/>
        </p:xfrm>
        <a:graphic>
          <a:graphicData uri="http://schemas.openxmlformats.org/drawingml/2006/table">
            <a:tbl>
              <a:tblPr firstRow="1" bandRow="1">
                <a:tableStyleId>{5C22544A-7EE6-4342-B048-85BDC9FD1C3A}</a:tableStyleId>
              </a:tblPr>
              <a:tblGrid>
                <a:gridCol w="1078113">
                  <a:extLst>
                    <a:ext uri="{9D8B030D-6E8A-4147-A177-3AD203B41FA5}">
                      <a16:colId xmlns:a16="http://schemas.microsoft.com/office/drawing/2014/main" val="20000"/>
                    </a:ext>
                  </a:extLst>
                </a:gridCol>
                <a:gridCol w="1078113">
                  <a:extLst>
                    <a:ext uri="{9D8B030D-6E8A-4147-A177-3AD203B41FA5}">
                      <a16:colId xmlns:a16="http://schemas.microsoft.com/office/drawing/2014/main" val="20002"/>
                    </a:ext>
                  </a:extLst>
                </a:gridCol>
                <a:gridCol w="1078113">
                  <a:extLst>
                    <a:ext uri="{9D8B030D-6E8A-4147-A177-3AD203B41FA5}">
                      <a16:colId xmlns:a16="http://schemas.microsoft.com/office/drawing/2014/main" val="20003"/>
                    </a:ext>
                  </a:extLst>
                </a:gridCol>
                <a:gridCol w="1078113">
                  <a:extLst>
                    <a:ext uri="{9D8B030D-6E8A-4147-A177-3AD203B41FA5}">
                      <a16:colId xmlns:a16="http://schemas.microsoft.com/office/drawing/2014/main" val="20004"/>
                    </a:ext>
                  </a:extLst>
                </a:gridCol>
                <a:gridCol w="1078113">
                  <a:extLst>
                    <a:ext uri="{9D8B030D-6E8A-4147-A177-3AD203B41FA5}">
                      <a16:colId xmlns:a16="http://schemas.microsoft.com/office/drawing/2014/main" val="20005"/>
                    </a:ext>
                  </a:extLst>
                </a:gridCol>
                <a:gridCol w="1078113">
                  <a:extLst>
                    <a:ext uri="{9D8B030D-6E8A-4147-A177-3AD203B41FA5}">
                      <a16:colId xmlns:a16="http://schemas.microsoft.com/office/drawing/2014/main" val="3827689521"/>
                    </a:ext>
                  </a:extLst>
                </a:gridCol>
              </a:tblGrid>
              <a:tr h="651835">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object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mass (g)</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volume  (cm</a:t>
                      </a:r>
                      <a:r>
                        <a:rPr lang="en-GB" sz="1200" b="0" baseline="30000" dirty="0">
                          <a:solidFill>
                            <a:srgbClr val="002060"/>
                          </a:solidFill>
                          <a:latin typeface="Arial Rounded MT Bold" panose="020F0704030504030204" pitchFamily="34" charset="0"/>
                          <a:ea typeface="Arial Rounded MT" charset="0"/>
                          <a:cs typeface="Arial Rounded MT" charset="0"/>
                        </a:rPr>
                        <a:t>3</a:t>
                      </a:r>
                      <a:r>
                        <a:rPr lang="en-GB" sz="1200" b="0" dirty="0">
                          <a:solidFill>
                            <a:srgbClr val="002060"/>
                          </a:solidFill>
                          <a:latin typeface="Arial Rounded MT Bold" panose="020F0704030504030204" pitchFamily="34" charset="0"/>
                          <a:ea typeface="Arial Rounded MT" charset="0"/>
                          <a:cs typeface="Arial Rounded MT" charset="0"/>
                        </a:rPr>
                        <a: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density (g/cm</a:t>
                      </a:r>
                      <a:r>
                        <a:rPr lang="en-GB" sz="1200" b="0" baseline="30000" dirty="0">
                          <a:solidFill>
                            <a:srgbClr val="002060"/>
                          </a:solidFill>
                          <a:latin typeface="Arial Rounded MT Bold" panose="020F0704030504030204" pitchFamily="34" charset="0"/>
                          <a:ea typeface="Arial Rounded MT" charset="0"/>
                          <a:cs typeface="Arial Rounded MT" charset="0"/>
                        </a:rPr>
                        <a:t>3</a:t>
                      </a:r>
                      <a:r>
                        <a:rPr lang="en-GB" sz="1200" b="0" dirty="0">
                          <a:solidFill>
                            <a:srgbClr val="002060"/>
                          </a:solidFill>
                          <a:latin typeface="Arial Rounded MT Bold" panose="020F0704030504030204" pitchFamily="34" charset="0"/>
                          <a:ea typeface="Arial Rounded MT" charset="0"/>
                          <a:cs typeface="Arial Rounded MT" charset="0"/>
                        </a:rPr>
                        <a: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prediction: </a:t>
                      </a:r>
                    </a:p>
                    <a:p>
                      <a:pPr algn="ctr"/>
                      <a:r>
                        <a:rPr lang="en-GB" sz="1200" b="0" dirty="0">
                          <a:solidFill>
                            <a:srgbClr val="002060"/>
                          </a:solidFill>
                          <a:latin typeface="Arial Rounded MT Bold" panose="020F0704030504030204" pitchFamily="34" charset="0"/>
                          <a:ea typeface="Arial Rounded MT" charset="0"/>
                          <a:cs typeface="Arial Rounded MT" charset="0"/>
                        </a:rPr>
                        <a:t>sink</a:t>
                      </a:r>
                      <a:r>
                        <a:rPr lang="en-GB" sz="1200" b="0" baseline="0" dirty="0">
                          <a:solidFill>
                            <a:srgbClr val="002060"/>
                          </a:solidFill>
                          <a:latin typeface="Arial Rounded MT Bold" panose="020F0704030504030204" pitchFamily="34" charset="0"/>
                          <a:ea typeface="Arial Rounded MT" charset="0"/>
                          <a:cs typeface="Arial Rounded MT" charset="0"/>
                        </a:rPr>
                        <a:t> or float?</a:t>
                      </a:r>
                      <a:endParaRPr lang="en-GB" sz="1200" b="0" dirty="0">
                        <a:solidFill>
                          <a:srgbClr val="002060"/>
                        </a:solidFill>
                        <a:latin typeface="Arial Rounded MT Bold" panose="020F0704030504030204" pitchFamily="34" charset="0"/>
                        <a:ea typeface="Arial Rounded MT" charset="0"/>
                        <a:cs typeface="Arial Rounded MT"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result: sink or float?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0"/>
                  </a:ext>
                </a:extLst>
              </a:tr>
              <a:tr h="898323">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1"/>
                  </a:ext>
                </a:extLst>
              </a:tr>
              <a:tr h="89832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2"/>
                  </a:ext>
                </a:extLst>
              </a:tr>
              <a:tr h="898323">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3"/>
                  </a:ext>
                </a:extLst>
              </a:tr>
              <a:tr h="89832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4"/>
                  </a:ext>
                </a:extLst>
              </a:tr>
              <a:tr h="89832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2864129355"/>
                  </a:ext>
                </a:extLst>
              </a:tr>
              <a:tr h="89832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697346569"/>
                  </a:ext>
                </a:extLst>
              </a:tr>
            </a:tbl>
          </a:graphicData>
        </a:graphic>
      </p:graphicFrame>
      <p:grpSp>
        <p:nvGrpSpPr>
          <p:cNvPr id="9" name="Group 8">
            <a:extLst>
              <a:ext uri="{FF2B5EF4-FFF2-40B4-BE49-F238E27FC236}">
                <a16:creationId xmlns:a16="http://schemas.microsoft.com/office/drawing/2014/main" id="{7BF19E95-068E-93C2-5056-773ECEB64930}"/>
              </a:ext>
            </a:extLst>
          </p:cNvPr>
          <p:cNvGrpSpPr/>
          <p:nvPr/>
        </p:nvGrpSpPr>
        <p:grpSpPr>
          <a:xfrm>
            <a:off x="18029" y="9343447"/>
            <a:ext cx="543164" cy="547038"/>
            <a:chOff x="18029" y="9343447"/>
            <a:chExt cx="543164" cy="547038"/>
          </a:xfrm>
        </p:grpSpPr>
        <p:sp>
          <p:nvSpPr>
            <p:cNvPr id="10" name="Oval 9">
              <a:extLst>
                <a:ext uri="{FF2B5EF4-FFF2-40B4-BE49-F238E27FC236}">
                  <a16:creationId xmlns:a16="http://schemas.microsoft.com/office/drawing/2014/main" id="{A43645ED-0B6A-7688-9CFD-B5F193C6F3B1}"/>
                </a:ext>
              </a:extLst>
            </p:cNvPr>
            <p:cNvSpPr/>
            <p:nvPr/>
          </p:nvSpPr>
          <p:spPr>
            <a:xfrm>
              <a:off x="18029" y="9343447"/>
              <a:ext cx="543164" cy="547038"/>
            </a:xfrm>
            <a:prstGeom prst="ellipse">
              <a:avLst/>
            </a:prstGeom>
            <a:solidFill>
              <a:srgbClr val="54C7CC"/>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F3DDB280-05BC-13C6-7C33-13FE1193FD98}"/>
                </a:ext>
              </a:extLst>
            </p:cNvPr>
            <p:cNvPicPr>
              <a:picLocks noChangeAspect="1"/>
            </p:cNvPicPr>
            <p:nvPr/>
          </p:nvPicPr>
          <p:blipFill>
            <a:blip r:embed="rId4"/>
            <a:stretch>
              <a:fillRect/>
            </a:stretch>
          </p:blipFill>
          <p:spPr>
            <a:xfrm flipH="1">
              <a:off x="155356" y="9381617"/>
              <a:ext cx="263235" cy="499050"/>
            </a:xfrm>
            <a:prstGeom prst="rect">
              <a:avLst/>
            </a:prstGeom>
          </p:spPr>
        </p:pic>
        <p:sp>
          <p:nvSpPr>
            <p:cNvPr id="12" name="TextBox 11">
              <a:extLst>
                <a:ext uri="{FF2B5EF4-FFF2-40B4-BE49-F238E27FC236}">
                  <a16:creationId xmlns:a16="http://schemas.microsoft.com/office/drawing/2014/main" id="{FE2F822B-06C4-E331-B866-5E91D3FE76D4}"/>
                </a:ext>
              </a:extLst>
            </p:cNvPr>
            <p:cNvSpPr txBox="1"/>
            <p:nvPr/>
          </p:nvSpPr>
          <p:spPr>
            <a:xfrm>
              <a:off x="188913" y="9455891"/>
              <a:ext cx="113466"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77"/>
                </a:rPr>
                <a:t>2</a:t>
              </a:r>
            </a:p>
          </p:txBody>
        </p:sp>
      </p:grpSp>
    </p:spTree>
    <p:extLst>
      <p:ext uri="{BB962C8B-B14F-4D97-AF65-F5344CB8AC3E}">
        <p14:creationId xmlns:p14="http://schemas.microsoft.com/office/powerpoint/2010/main" val="37396368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6688</TotalTime>
  <Words>87</Words>
  <Application>Microsoft Office PowerPoint</Application>
  <PresentationFormat>A4 Paper (210x297 mm)</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Rounded MT Bold</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Developing Experts</cp:lastModifiedBy>
  <cp:revision>65</cp:revision>
  <cp:lastPrinted>2022-07-08T20:17:44Z</cp:lastPrinted>
  <dcterms:created xsi:type="dcterms:W3CDTF">2022-04-04T08:08:59Z</dcterms:created>
  <dcterms:modified xsi:type="dcterms:W3CDTF">2024-08-01T10:45:48Z</dcterms:modified>
</cp:coreProperties>
</file>