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7E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9209F7-18C7-4FDD-9245-7E362F9C7B42}" v="7" dt="2023-08-08T08:57:19.2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125" d="100"/>
          <a:sy n="125" d="100"/>
        </p:scale>
        <p:origin x="1080"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dia Lane" userId="6cfbb8fb068cc2f0" providerId="LiveId" clId="{A29209F7-18C7-4FDD-9245-7E362F9C7B42}"/>
    <pc:docChg chg="undo custSel addSld modSld">
      <pc:chgData name="Lydia Lane" userId="6cfbb8fb068cc2f0" providerId="LiveId" clId="{A29209F7-18C7-4FDD-9245-7E362F9C7B42}" dt="2023-08-08T08:58:36.899" v="117" actId="207"/>
      <pc:docMkLst>
        <pc:docMk/>
      </pc:docMkLst>
      <pc:sldChg chg="addSp delSp modSp mod">
        <pc:chgData name="Lydia Lane" userId="6cfbb8fb068cc2f0" providerId="LiveId" clId="{A29209F7-18C7-4FDD-9245-7E362F9C7B42}" dt="2023-08-08T08:57:06.540" v="101" actId="572"/>
        <pc:sldMkLst>
          <pc:docMk/>
          <pc:sldMk cId="1806815554" sldId="256"/>
        </pc:sldMkLst>
        <pc:spChg chg="mod">
          <ac:chgData name="Lydia Lane" userId="6cfbb8fb068cc2f0" providerId="LiveId" clId="{A29209F7-18C7-4FDD-9245-7E362F9C7B42}" dt="2023-08-08T08:55:48.100" v="82" actId="20577"/>
          <ac:spMkLst>
            <pc:docMk/>
            <pc:sldMk cId="1806815554" sldId="256"/>
            <ac:spMk id="7" creationId="{A699A2E2-121B-92A5-F10F-869BBED5F16B}"/>
          </ac:spMkLst>
        </pc:spChg>
        <pc:spChg chg="mod">
          <ac:chgData name="Lydia Lane" userId="6cfbb8fb068cc2f0" providerId="LiveId" clId="{A29209F7-18C7-4FDD-9245-7E362F9C7B42}" dt="2023-08-08T08:55:55.424" v="87" actId="20577"/>
          <ac:spMkLst>
            <pc:docMk/>
            <pc:sldMk cId="1806815554" sldId="256"/>
            <ac:spMk id="8" creationId="{71427613-AAA7-F84E-DD23-843EA47E92E4}"/>
          </ac:spMkLst>
        </pc:spChg>
        <pc:graphicFrameChg chg="add del mod">
          <ac:chgData name="Lydia Lane" userId="6cfbb8fb068cc2f0" providerId="LiveId" clId="{A29209F7-18C7-4FDD-9245-7E362F9C7B42}" dt="2023-08-08T08:56:13.564" v="90" actId="478"/>
          <ac:graphicFrameMkLst>
            <pc:docMk/>
            <pc:sldMk cId="1806815554" sldId="256"/>
            <ac:graphicFrameMk id="2" creationId="{5BC53B4E-9C79-8334-BF75-5DF76A94D3FD}"/>
          </ac:graphicFrameMkLst>
        </pc:graphicFrameChg>
        <pc:graphicFrameChg chg="add mod modGraphic">
          <ac:chgData name="Lydia Lane" userId="6cfbb8fb068cc2f0" providerId="LiveId" clId="{A29209F7-18C7-4FDD-9245-7E362F9C7B42}" dt="2023-08-08T08:57:06.540" v="101" actId="572"/>
          <ac:graphicFrameMkLst>
            <pc:docMk/>
            <pc:sldMk cId="1806815554" sldId="256"/>
            <ac:graphicFrameMk id="3" creationId="{68A6237D-21FC-FF8A-2982-A4A72F7EC400}"/>
          </ac:graphicFrameMkLst>
        </pc:graphicFrameChg>
      </pc:sldChg>
      <pc:sldChg chg="addSp delSp modSp add mod">
        <pc:chgData name="Lydia Lane" userId="6cfbb8fb068cc2f0" providerId="LiveId" clId="{A29209F7-18C7-4FDD-9245-7E362F9C7B42}" dt="2023-08-08T08:58:36.899" v="117" actId="207"/>
        <pc:sldMkLst>
          <pc:docMk/>
          <pc:sldMk cId="2949922308" sldId="257"/>
        </pc:sldMkLst>
        <pc:spChg chg="add mod">
          <ac:chgData name="Lydia Lane" userId="6cfbb8fb068cc2f0" providerId="LiveId" clId="{A29209F7-18C7-4FDD-9245-7E362F9C7B42}" dt="2023-08-08T08:58:23.610" v="115" actId="207"/>
          <ac:spMkLst>
            <pc:docMk/>
            <pc:sldMk cId="2949922308" sldId="257"/>
            <ac:spMk id="2" creationId="{5A91D0D9-F242-10D3-6C55-71706D47B5C0}"/>
          </ac:spMkLst>
        </pc:spChg>
        <pc:spChg chg="add del mod">
          <ac:chgData name="Lydia Lane" userId="6cfbb8fb068cc2f0" providerId="LiveId" clId="{A29209F7-18C7-4FDD-9245-7E362F9C7B42}" dt="2023-08-08T08:58:12.203" v="113" actId="1076"/>
          <ac:spMkLst>
            <pc:docMk/>
            <pc:sldMk cId="2949922308" sldId="257"/>
            <ac:spMk id="12" creationId="{AF9C2B7B-16BD-AE7C-9E63-5C7D9E388D49}"/>
          </ac:spMkLst>
        </pc:spChg>
        <pc:spChg chg="add mod">
          <ac:chgData name="Lydia Lane" userId="6cfbb8fb068cc2f0" providerId="LiveId" clId="{A29209F7-18C7-4FDD-9245-7E362F9C7B42}" dt="2023-08-08T08:58:36.899" v="117" actId="207"/>
          <ac:spMkLst>
            <pc:docMk/>
            <pc:sldMk cId="2949922308" sldId="257"/>
            <ac:spMk id="13" creationId="{CBAE98BB-2287-93C0-6B76-2DD9761BD050}"/>
          </ac:spMkLst>
        </pc:spChg>
        <pc:picChg chg="add mod">
          <ac:chgData name="Lydia Lane" userId="6cfbb8fb068cc2f0" providerId="LiveId" clId="{A29209F7-18C7-4FDD-9245-7E362F9C7B42}" dt="2023-08-08T08:57:19.204" v="102"/>
          <ac:picMkLst>
            <pc:docMk/>
            <pc:sldMk cId="2949922308" sldId="257"/>
            <ac:picMk id="3" creationId="{AC0260D9-D50C-E5CB-EDBB-C68447DBA660}"/>
          </ac:picMkLst>
        </pc:picChg>
        <pc:picChg chg="add mod">
          <ac:chgData name="Lydia Lane" userId="6cfbb8fb068cc2f0" providerId="LiveId" clId="{A29209F7-18C7-4FDD-9245-7E362F9C7B42}" dt="2023-08-08T08:57:19.204" v="102"/>
          <ac:picMkLst>
            <pc:docMk/>
            <pc:sldMk cId="2949922308" sldId="257"/>
            <ac:picMk id="9" creationId="{691334C8-AC98-5205-D84F-A3A099A1D27E}"/>
          </ac:picMkLst>
        </pc:picChg>
        <pc:picChg chg="add mod">
          <ac:chgData name="Lydia Lane" userId="6cfbb8fb068cc2f0" providerId="LiveId" clId="{A29209F7-18C7-4FDD-9245-7E362F9C7B42}" dt="2023-08-08T08:57:19.204" v="102"/>
          <ac:picMkLst>
            <pc:docMk/>
            <pc:sldMk cId="2949922308" sldId="257"/>
            <ac:picMk id="10" creationId="{6AAC2381-CC39-EFA9-9775-E45CF1EFEAB5}"/>
          </ac:picMkLst>
        </pc:picChg>
        <pc:picChg chg="add mod">
          <ac:chgData name="Lydia Lane" userId="6cfbb8fb068cc2f0" providerId="LiveId" clId="{A29209F7-18C7-4FDD-9245-7E362F9C7B42}" dt="2023-08-08T08:57:19.204" v="102"/>
          <ac:picMkLst>
            <pc:docMk/>
            <pc:sldMk cId="2949922308" sldId="257"/>
            <ac:picMk id="11" creationId="{258674D0-1615-E275-8103-01C3CF53DDDF}"/>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845404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1566356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169709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1774954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AF6DECB-8B0D-42B2-856D-8B66113C5F46}"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528514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AF6DECB-8B0D-42B2-856D-8B66113C5F46}" type="datetimeFigureOut">
              <a:rPr lang="en-GB" smtClean="0"/>
              <a:t>07/09/2023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040856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AF6DECB-8B0D-42B2-856D-8B66113C5F46}" type="datetimeFigureOut">
              <a:rPr lang="en-GB" smtClean="0"/>
              <a:t>07/09/2023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68237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AF6DECB-8B0D-42B2-856D-8B66113C5F46}" type="datetimeFigureOut">
              <a:rPr lang="en-GB" smtClean="0"/>
              <a:t>07/09/2023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30323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6DECB-8B0D-42B2-856D-8B66113C5F46}" type="datetimeFigureOut">
              <a:rPr lang="en-GB" smtClean="0"/>
              <a:t>07/09/2023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412295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F6DECB-8B0D-42B2-856D-8B66113C5F46}" type="datetimeFigureOut">
              <a:rPr lang="en-GB" smtClean="0"/>
              <a:t>07/09/2023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10735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F6DECB-8B0D-42B2-856D-8B66113C5F46}" type="datetimeFigureOut">
              <a:rPr lang="en-GB" smtClean="0"/>
              <a:t>07/09/2023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134966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AF6DECB-8B0D-42B2-856D-8B66113C5F46}" type="datetimeFigureOut">
              <a:rPr lang="en-GB" smtClean="0"/>
              <a:t>07/09/2023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E82A2C6-571E-4FC5-85AE-5728F8A47954}" type="slidenum">
              <a:rPr lang="en-GB" smtClean="0"/>
              <a:t>‹#›</a:t>
            </a:fld>
            <a:endParaRPr lang="en-GB"/>
          </a:p>
        </p:txBody>
      </p:sp>
    </p:spTree>
    <p:extLst>
      <p:ext uri="{BB962C8B-B14F-4D97-AF65-F5344CB8AC3E}">
        <p14:creationId xmlns:p14="http://schemas.microsoft.com/office/powerpoint/2010/main" val="31734697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7" name="TextBox 6">
            <a:extLst>
              <a:ext uri="{FF2B5EF4-FFF2-40B4-BE49-F238E27FC236}">
                <a16:creationId xmlns:a16="http://schemas.microsoft.com/office/drawing/2014/main" id="{A699A2E2-121B-92A5-F10F-869BBED5F16B}"/>
              </a:ext>
            </a:extLst>
          </p:cNvPr>
          <p:cNvSpPr txBox="1"/>
          <p:nvPr/>
        </p:nvSpPr>
        <p:spPr>
          <a:xfrm>
            <a:off x="1020902" y="221289"/>
            <a:ext cx="5683567"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Explain how synthetic materials are made from natural resources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KS3-17-07</a:t>
            </a:r>
          </a:p>
        </p:txBody>
      </p:sp>
      <p:graphicFrame>
        <p:nvGraphicFramePr>
          <p:cNvPr id="3" name="Table 2">
            <a:extLst>
              <a:ext uri="{FF2B5EF4-FFF2-40B4-BE49-F238E27FC236}">
                <a16:creationId xmlns:a16="http://schemas.microsoft.com/office/drawing/2014/main" id="{68A6237D-21FC-FF8A-2982-A4A72F7EC400}"/>
              </a:ext>
            </a:extLst>
          </p:cNvPr>
          <p:cNvGraphicFramePr>
            <a:graphicFrameLocks noGrp="1"/>
          </p:cNvGraphicFramePr>
          <p:nvPr>
            <p:extLst>
              <p:ext uri="{D42A27DB-BD31-4B8C-83A1-F6EECF244321}">
                <p14:modId xmlns:p14="http://schemas.microsoft.com/office/powerpoint/2010/main" val="532208118"/>
              </p:ext>
            </p:extLst>
          </p:nvPr>
        </p:nvGraphicFramePr>
        <p:xfrm>
          <a:off x="201457" y="1553851"/>
          <a:ext cx="6455086" cy="7922657"/>
        </p:xfrm>
        <a:graphic>
          <a:graphicData uri="http://schemas.openxmlformats.org/drawingml/2006/table">
            <a:tbl>
              <a:tblPr firstRow="1" bandRow="1">
                <a:tableStyleId>{5C22544A-7EE6-4342-B048-85BDC9FD1C3A}</a:tableStyleId>
              </a:tblPr>
              <a:tblGrid>
                <a:gridCol w="381530">
                  <a:extLst>
                    <a:ext uri="{9D8B030D-6E8A-4147-A177-3AD203B41FA5}">
                      <a16:colId xmlns:a16="http://schemas.microsoft.com/office/drawing/2014/main" val="1892521457"/>
                    </a:ext>
                  </a:extLst>
                </a:gridCol>
                <a:gridCol w="974059">
                  <a:extLst>
                    <a:ext uri="{9D8B030D-6E8A-4147-A177-3AD203B41FA5}">
                      <a16:colId xmlns:a16="http://schemas.microsoft.com/office/drawing/2014/main" val="3059634267"/>
                    </a:ext>
                  </a:extLst>
                </a:gridCol>
                <a:gridCol w="1435261">
                  <a:extLst>
                    <a:ext uri="{9D8B030D-6E8A-4147-A177-3AD203B41FA5}">
                      <a16:colId xmlns:a16="http://schemas.microsoft.com/office/drawing/2014/main" val="1383017063"/>
                    </a:ext>
                  </a:extLst>
                </a:gridCol>
                <a:gridCol w="1869458">
                  <a:extLst>
                    <a:ext uri="{9D8B030D-6E8A-4147-A177-3AD203B41FA5}">
                      <a16:colId xmlns:a16="http://schemas.microsoft.com/office/drawing/2014/main" val="3791378063"/>
                    </a:ext>
                  </a:extLst>
                </a:gridCol>
                <a:gridCol w="1794778">
                  <a:extLst>
                    <a:ext uri="{9D8B030D-6E8A-4147-A177-3AD203B41FA5}">
                      <a16:colId xmlns:a16="http://schemas.microsoft.com/office/drawing/2014/main" val="384910957"/>
                    </a:ext>
                  </a:extLst>
                </a:gridCol>
              </a:tblGrid>
              <a:tr h="141295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300" b="0" dirty="0">
                          <a:solidFill>
                            <a:srgbClr val="002060"/>
                          </a:solidFill>
                          <a:latin typeface="Arial Rounded MT Bold" panose="020F0704030504030204" pitchFamily="34" charset="0"/>
                        </a:rPr>
                        <a:t>Rubber </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18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18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18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18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14785421"/>
                  </a:ext>
                </a:extLst>
              </a:tr>
              <a:tr h="1430913">
                <a:tc>
                  <a:txBody>
                    <a:bodyPr/>
                    <a:lstStyle/>
                    <a:p>
                      <a:pPr algn="ctr"/>
                      <a:r>
                        <a:rPr lang="en-GB" sz="1300" b="0" dirty="0">
                          <a:solidFill>
                            <a:srgbClr val="002060"/>
                          </a:solidFill>
                          <a:latin typeface="Arial Rounded MT Bold" panose="020F0704030504030204" pitchFamily="34" charset="0"/>
                        </a:rPr>
                        <a:t>Glass</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11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11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11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11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3196310280"/>
                  </a:ext>
                </a:extLst>
              </a:tr>
              <a:tr h="1384253">
                <a:tc>
                  <a:txBody>
                    <a:bodyPr/>
                    <a:lstStyle/>
                    <a:p>
                      <a:pPr algn="ctr"/>
                      <a:r>
                        <a:rPr lang="en-GB" sz="1300" b="0" dirty="0">
                          <a:solidFill>
                            <a:srgbClr val="002060"/>
                          </a:solidFill>
                          <a:latin typeface="Arial Rounded MT Bold" panose="020F0704030504030204" pitchFamily="34" charset="0"/>
                        </a:rPr>
                        <a:t>Ceramic</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kumimoji="0" lang="en-GB" sz="1800" b="0" i="0" u="none" strike="noStrike" kern="1200" cap="none" spc="0" normalizeH="0" baseline="0" noProof="0" dirty="0">
                        <a:ln>
                          <a:noFill/>
                        </a:ln>
                        <a:solidFill>
                          <a:srgbClr val="002060"/>
                        </a:solidFill>
                        <a:effectLst/>
                        <a:uLnTx/>
                        <a:uFillTx/>
                        <a:latin typeface="Arial Rounded MT Bold" panose="020F0704030504030204" pitchFamily="34" charset="0"/>
                        <a:ea typeface="+mn-ea"/>
                        <a:cs typeface="+mn-cs"/>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2060"/>
                        </a:solidFill>
                        <a:effectLst/>
                        <a:uLnTx/>
                        <a:uFillTx/>
                        <a:latin typeface="Arial Rounded MT Bold" panose="020F0704030504030204" pitchFamily="34" charset="0"/>
                        <a:ea typeface="+mn-ea"/>
                        <a:cs typeface="+mn-cs"/>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kumimoji="0" lang="en-GB" sz="1800" b="0" i="0" u="none" strike="noStrike" kern="1200" cap="none" spc="0" normalizeH="0" baseline="0" noProof="0" dirty="0">
                        <a:ln>
                          <a:noFill/>
                        </a:ln>
                        <a:solidFill>
                          <a:srgbClr val="002060"/>
                        </a:solidFill>
                        <a:effectLst/>
                        <a:uLnTx/>
                        <a:uFillTx/>
                        <a:latin typeface="Arial Rounded MT Bold" panose="020F0704030504030204" pitchFamily="34" charset="0"/>
                        <a:ea typeface="+mn-ea"/>
                        <a:cs typeface="+mn-cs"/>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kumimoji="0" lang="en-GB" sz="1800" b="0" i="0" u="none" strike="noStrike" kern="1200" cap="none" spc="0" normalizeH="0" baseline="0" noProof="0" dirty="0">
                        <a:ln>
                          <a:noFill/>
                        </a:ln>
                        <a:solidFill>
                          <a:srgbClr val="002060"/>
                        </a:solidFill>
                        <a:effectLst/>
                        <a:uLnTx/>
                        <a:uFillTx/>
                        <a:latin typeface="Arial Rounded MT Bold" panose="020F0704030504030204" pitchFamily="34" charset="0"/>
                        <a:ea typeface="+mn-ea"/>
                        <a:cs typeface="+mn-cs"/>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247908549"/>
                  </a:ext>
                </a:extLst>
              </a:tr>
              <a:tr h="1462021">
                <a:tc>
                  <a:txBody>
                    <a:bodyPr/>
                    <a:lstStyle/>
                    <a:p>
                      <a:pPr algn="ctr"/>
                      <a:r>
                        <a:rPr lang="en-GB" sz="1300" b="0" dirty="0">
                          <a:solidFill>
                            <a:srgbClr val="002060"/>
                          </a:solidFill>
                          <a:latin typeface="Arial Rounded MT Bold" panose="020F0704030504030204" pitchFamily="34" charset="0"/>
                        </a:rPr>
                        <a:t>Paper</a:t>
                      </a:r>
                      <a:r>
                        <a:rPr lang="en-GB" sz="1400" b="0" dirty="0">
                          <a:solidFill>
                            <a:srgbClr val="002060"/>
                          </a:solidFill>
                          <a:latin typeface="Arial Rounded MT Bold" panose="020F0704030504030204" pitchFamily="34" charset="0"/>
                        </a:rPr>
                        <a:t> </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kumimoji="0" lang="en-GB" sz="1800" b="0" i="0" u="none" strike="noStrike" kern="1200" cap="none" spc="0" normalizeH="0" baseline="0" noProof="0" dirty="0">
                        <a:ln>
                          <a:noFill/>
                        </a:ln>
                        <a:solidFill>
                          <a:srgbClr val="002060"/>
                        </a:solidFill>
                        <a:effectLst/>
                        <a:uLnTx/>
                        <a:uFillTx/>
                        <a:latin typeface="Arial Rounded MT Bold" panose="020F0704030504030204" pitchFamily="34" charset="0"/>
                        <a:ea typeface="+mn-ea"/>
                        <a:cs typeface="+mn-cs"/>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2060"/>
                        </a:solidFill>
                        <a:effectLst/>
                        <a:uLnTx/>
                        <a:uFillTx/>
                        <a:latin typeface="Arial Rounded MT Bold" panose="020F0704030504030204" pitchFamily="34" charset="0"/>
                        <a:ea typeface="+mn-ea"/>
                        <a:cs typeface="+mn-cs"/>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kumimoji="0" lang="en-GB" sz="1800" b="0" i="0" u="none" strike="noStrike" kern="1200" cap="none" spc="0" normalizeH="0" baseline="0" noProof="0" dirty="0">
                        <a:ln>
                          <a:noFill/>
                        </a:ln>
                        <a:solidFill>
                          <a:srgbClr val="002060"/>
                        </a:solidFill>
                        <a:effectLst/>
                        <a:uLnTx/>
                        <a:uFillTx/>
                        <a:latin typeface="Arial Rounded MT Bold" panose="020F0704030504030204" pitchFamily="34" charset="0"/>
                        <a:ea typeface="+mn-ea"/>
                        <a:cs typeface="+mn-cs"/>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kumimoji="0" lang="en-GB" sz="1800" b="0" i="0" u="none" strike="noStrike" kern="1200" cap="none" spc="0" normalizeH="0" baseline="0" noProof="0" dirty="0">
                        <a:ln>
                          <a:noFill/>
                        </a:ln>
                        <a:solidFill>
                          <a:srgbClr val="002060"/>
                        </a:solidFill>
                        <a:effectLst/>
                        <a:uLnTx/>
                        <a:uFillTx/>
                        <a:latin typeface="Arial Rounded MT Bold" panose="020F0704030504030204" pitchFamily="34" charset="0"/>
                        <a:ea typeface="+mn-ea"/>
                        <a:cs typeface="+mn-cs"/>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3055720737"/>
                  </a:ext>
                </a:extLst>
              </a:tr>
              <a:tr h="1168497">
                <a:tc>
                  <a:txBody>
                    <a:bodyPr/>
                    <a:lstStyle/>
                    <a:p>
                      <a:pPr algn="ctr"/>
                      <a:r>
                        <a:rPr lang="en-GB" sz="1300" b="0" dirty="0">
                          <a:solidFill>
                            <a:srgbClr val="002060"/>
                          </a:solidFill>
                          <a:latin typeface="Arial Rounded MT Bold" panose="020F0704030504030204" pitchFamily="34" charset="0"/>
                        </a:rPr>
                        <a:t>Plastic</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kumimoji="0" lang="en-GB" sz="1800" b="0" i="0" u="none" strike="noStrike" kern="1200" cap="none" spc="0" normalizeH="0" baseline="0" noProof="0" dirty="0">
                        <a:ln>
                          <a:noFill/>
                        </a:ln>
                        <a:solidFill>
                          <a:srgbClr val="002060"/>
                        </a:solidFill>
                        <a:effectLst/>
                        <a:uLnTx/>
                        <a:uFillTx/>
                        <a:latin typeface="Arial Rounded MT Bold" panose="020F0704030504030204" pitchFamily="34" charset="0"/>
                        <a:ea typeface="+mn-ea"/>
                        <a:cs typeface="+mn-cs"/>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2060"/>
                        </a:solidFill>
                        <a:effectLst/>
                        <a:uLnTx/>
                        <a:uFillTx/>
                        <a:latin typeface="Arial Rounded MT Bold" panose="020F0704030504030204" pitchFamily="34" charset="0"/>
                        <a:ea typeface="+mn-ea"/>
                        <a:cs typeface="+mn-cs"/>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kumimoji="0" lang="en-GB" sz="1800" b="0" i="0" u="none" strike="noStrike" kern="1200" cap="none" spc="0" normalizeH="0" baseline="0" noProof="0" dirty="0">
                        <a:ln>
                          <a:noFill/>
                        </a:ln>
                        <a:solidFill>
                          <a:srgbClr val="002060"/>
                        </a:solidFill>
                        <a:effectLst/>
                        <a:uLnTx/>
                        <a:uFillTx/>
                        <a:latin typeface="Arial Rounded MT Bold" panose="020F0704030504030204" pitchFamily="34" charset="0"/>
                        <a:ea typeface="+mn-ea"/>
                        <a:cs typeface="+mn-cs"/>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kumimoji="0" lang="en-GB" sz="1800" b="0" i="0" u="none" strike="noStrike" kern="1200" cap="none" spc="0" normalizeH="0" baseline="0" noProof="0" dirty="0">
                        <a:ln>
                          <a:noFill/>
                        </a:ln>
                        <a:solidFill>
                          <a:srgbClr val="002060"/>
                        </a:solidFill>
                        <a:effectLst/>
                        <a:uLnTx/>
                        <a:uFillTx/>
                        <a:latin typeface="Arial Rounded MT Bold" panose="020F0704030504030204" pitchFamily="34" charset="0"/>
                        <a:ea typeface="+mn-ea"/>
                        <a:cs typeface="+mn-cs"/>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3322305886"/>
                  </a:ext>
                </a:extLst>
              </a:tr>
              <a:tr h="106401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1400" b="0" dirty="0">
                        <a:solidFill>
                          <a:srgbClr val="00206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dirty="0">
                          <a:solidFill>
                            <a:srgbClr val="002060"/>
                          </a:solidFill>
                          <a:latin typeface="Arial Rounded MT Bold" panose="020F0704030504030204" pitchFamily="34" charset="0"/>
                        </a:rPr>
                        <a:t>What natural resource(s)  is it made from?</a:t>
                      </a:r>
                      <a:r>
                        <a:rPr lang="en-GB" sz="1200" b="0" dirty="0">
                          <a:solidFill>
                            <a:srgbClr val="002060"/>
                          </a:solidFill>
                          <a:latin typeface="Arial Rounded MT Bold" panose="020F0704030504030204" pitchFamily="34" charset="0"/>
                        </a:rPr>
                        <a:t> </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dirty="0">
                          <a:solidFill>
                            <a:srgbClr val="002060"/>
                          </a:solidFill>
                          <a:latin typeface="Arial Rounded MT Bold" panose="020F0704030504030204" pitchFamily="34" charset="0"/>
                        </a:rPr>
                        <a:t>How is/are the natural(s) resource extracted?</a:t>
                      </a:r>
                      <a:endParaRPr lang="en-GB" sz="1200" b="0" dirty="0">
                        <a:solidFill>
                          <a:srgbClr val="00206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dirty="0">
                          <a:solidFill>
                            <a:srgbClr val="002060"/>
                          </a:solidFill>
                          <a:latin typeface="Arial Rounded MT Bold" panose="020F0704030504030204" pitchFamily="34" charset="0"/>
                        </a:rPr>
                        <a:t>How is the synthetic material made?</a:t>
                      </a:r>
                      <a:r>
                        <a:rPr kumimoji="0" lang="en-US" sz="1200" b="0" i="0" u="none" strike="noStrike" kern="1200" cap="none" spc="0" normalizeH="0" baseline="0" noProof="0" dirty="0">
                          <a:ln>
                            <a:noFill/>
                          </a:ln>
                          <a:solidFill>
                            <a:srgbClr val="002060"/>
                          </a:solidFill>
                          <a:effectLst/>
                          <a:uLnTx/>
                          <a:uFillTx/>
                          <a:latin typeface="Arial Rounded MT Bold" panose="020F0704030504030204" pitchFamily="34" charset="0"/>
                          <a:ea typeface="+mn-ea"/>
                          <a:cs typeface="+mn-cs"/>
                        </a:rPr>
                        <a:t> </a:t>
                      </a:r>
                      <a:endParaRPr lang="en-GB" sz="1200" b="0" dirty="0">
                        <a:solidFill>
                          <a:srgbClr val="00206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dirty="0">
                          <a:solidFill>
                            <a:srgbClr val="002060"/>
                          </a:solidFill>
                          <a:latin typeface="Arial Rounded MT Bold" panose="020F0704030504030204" pitchFamily="34" charset="0"/>
                        </a:rPr>
                        <a:t>How is the synthetic product disposed of?</a:t>
                      </a:r>
                      <a:endParaRPr lang="en-GB" sz="1200" b="0" dirty="0">
                        <a:solidFill>
                          <a:srgbClr val="00206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3705417734"/>
                  </a:ext>
                </a:extLst>
              </a:tr>
            </a:tbl>
          </a:graphicData>
        </a:graphic>
      </p:graphicFrame>
    </p:spTree>
    <p:extLst>
      <p:ext uri="{BB962C8B-B14F-4D97-AF65-F5344CB8AC3E}">
        <p14:creationId xmlns:p14="http://schemas.microsoft.com/office/powerpoint/2010/main" val="1806815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7" name="TextBox 6">
            <a:extLst>
              <a:ext uri="{FF2B5EF4-FFF2-40B4-BE49-F238E27FC236}">
                <a16:creationId xmlns:a16="http://schemas.microsoft.com/office/drawing/2014/main" id="{A699A2E2-121B-92A5-F10F-869BBED5F16B}"/>
              </a:ext>
            </a:extLst>
          </p:cNvPr>
          <p:cNvSpPr txBox="1"/>
          <p:nvPr/>
        </p:nvSpPr>
        <p:spPr>
          <a:xfrm>
            <a:off x="1020902" y="221289"/>
            <a:ext cx="5683567"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Explain how synthetic materials are made from natural resources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KS3-17-07</a:t>
            </a:r>
          </a:p>
        </p:txBody>
      </p:sp>
      <p:sp>
        <p:nvSpPr>
          <p:cNvPr id="2" name="TextBox 1">
            <a:extLst>
              <a:ext uri="{FF2B5EF4-FFF2-40B4-BE49-F238E27FC236}">
                <a16:creationId xmlns:a16="http://schemas.microsoft.com/office/drawing/2014/main" id="{5A91D0D9-F242-10D3-6C55-71706D47B5C0}"/>
              </a:ext>
            </a:extLst>
          </p:cNvPr>
          <p:cNvSpPr txBox="1"/>
          <p:nvPr/>
        </p:nvSpPr>
        <p:spPr>
          <a:xfrm>
            <a:off x="82812" y="1517616"/>
            <a:ext cx="6621657" cy="7848302"/>
          </a:xfrm>
          <a:prstGeom prst="rect">
            <a:avLst/>
          </a:prstGeom>
          <a:noFill/>
        </p:spPr>
        <p:txBody>
          <a:bodyPr wrap="square" rtlCol="0">
            <a:spAutoFit/>
          </a:bodyPr>
          <a:lstStyle/>
          <a:p>
            <a:pPr marL="228600" indent="-228600">
              <a:buFont typeface="+mj-lt"/>
              <a:buAutoNum type="arabicPeriod"/>
            </a:pPr>
            <a:r>
              <a:rPr lang="en-US" sz="1200" dirty="0">
                <a:solidFill>
                  <a:srgbClr val="002060"/>
                </a:solidFill>
                <a:latin typeface="Arial Rounded MT Bold" panose="020F0704030504030204" pitchFamily="34" charset="0"/>
              </a:rPr>
              <a:t>Which of your three items has the lowest impact on the</a:t>
            </a:r>
          </a:p>
          <a:p>
            <a:r>
              <a:rPr lang="en-US" sz="1200" dirty="0">
                <a:solidFill>
                  <a:srgbClr val="002060"/>
                </a:solidFill>
                <a:latin typeface="Arial Rounded MT Bold" panose="020F0704030504030204" pitchFamily="34" charset="0"/>
              </a:rPr>
              <a:t> environment? Explain your idea.</a:t>
            </a:r>
          </a:p>
          <a:p>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sz="1200" dirty="0">
              <a:solidFill>
                <a:srgbClr val="002060"/>
              </a:solidFill>
              <a:latin typeface="Arial Rounded MT Bold" panose="020F0704030504030204" pitchFamily="34" charset="0"/>
            </a:endParaRPr>
          </a:p>
          <a:p>
            <a:endParaRPr lang="en-US" sz="1200" dirty="0">
              <a:solidFill>
                <a:srgbClr val="002060"/>
              </a:solidFill>
              <a:latin typeface="Arial Rounded MT Bold" panose="020F0704030504030204" pitchFamily="34" charset="0"/>
            </a:endParaRPr>
          </a:p>
          <a:p>
            <a:pPr marL="228600" indent="-228600">
              <a:buFont typeface="+mj-lt"/>
              <a:buAutoNum type="arabicPeriod" startAt="2"/>
            </a:pPr>
            <a:r>
              <a:rPr lang="en-US" sz="1200" dirty="0">
                <a:solidFill>
                  <a:srgbClr val="002060"/>
                </a:solidFill>
                <a:latin typeface="Arial Rounded MT Bold" panose="020F0704030504030204" pitchFamily="34" charset="0"/>
              </a:rPr>
              <a:t>How could this item be made more sustainably or are there alternatives which are less damaging to the environment?</a:t>
            </a:r>
          </a:p>
          <a:p>
            <a:pPr lvl="0"/>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lvl="0"/>
            <a:endParaRPr lang="en-US" sz="1200" dirty="0">
              <a:solidFill>
                <a:srgbClr val="002060"/>
              </a:solidFill>
              <a:latin typeface="Arial Rounded MT Bold" panose="020F0704030504030204" pitchFamily="34" charset="0"/>
            </a:endParaRPr>
          </a:p>
          <a:p>
            <a:endParaRPr lang="en-US" sz="1200" dirty="0">
              <a:solidFill>
                <a:srgbClr val="002060"/>
              </a:solidFill>
              <a:latin typeface="Arial Rounded MT Bold" panose="020F0704030504030204" pitchFamily="34" charset="0"/>
            </a:endParaRPr>
          </a:p>
          <a:p>
            <a:pPr marL="228600" indent="-228600">
              <a:buFont typeface="+mj-lt"/>
              <a:buAutoNum type="arabicPeriod" startAt="3"/>
            </a:pPr>
            <a:r>
              <a:rPr lang="en-US" sz="1200" dirty="0">
                <a:solidFill>
                  <a:srgbClr val="002060"/>
                </a:solidFill>
                <a:latin typeface="Arial Rounded MT Bold" panose="020F0704030504030204" pitchFamily="34" charset="0"/>
              </a:rPr>
              <a:t>If something is damaging to the environment, how does this affect societies and people?</a:t>
            </a:r>
          </a:p>
          <a:p>
            <a:pPr lvl="0"/>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lvl="0"/>
            <a:endParaRPr lang="en-US" sz="1200" dirty="0">
              <a:solidFill>
                <a:srgbClr val="002060"/>
              </a:solidFill>
              <a:latin typeface="Arial Rounded MT Bold" panose="020F0704030504030204" pitchFamily="34" charset="0"/>
            </a:endParaRPr>
          </a:p>
          <a:p>
            <a:pPr lvl="0"/>
            <a:endParaRPr lang="en-US" sz="1200" dirty="0">
              <a:solidFill>
                <a:srgbClr val="002060"/>
              </a:solidFill>
              <a:latin typeface="Arial Rounded MT Bold" panose="020F0704030504030204" pitchFamily="34" charset="0"/>
            </a:endParaRPr>
          </a:p>
          <a:p>
            <a:pPr marL="228600" lvl="0" indent="-228600">
              <a:buFont typeface="+mj-lt"/>
              <a:buAutoNum type="arabicPeriod" startAt="4"/>
            </a:pPr>
            <a:r>
              <a:rPr lang="en-US" sz="1200" dirty="0">
                <a:solidFill>
                  <a:srgbClr val="002060"/>
                </a:solidFill>
                <a:latin typeface="Arial Rounded MT Bold" panose="020F0704030504030204" pitchFamily="34" charset="0"/>
              </a:rPr>
              <a:t>Challenge: Compare how the two shirts were made and suggest how else they may differ, i.e. texture, cost, quality.</a:t>
            </a:r>
          </a:p>
          <a:p>
            <a:pPr lvl="0"/>
            <a:r>
              <a:rPr lang="en-US" sz="1200" dirty="0">
                <a:solidFill>
                  <a:srgbClr val="002060"/>
                </a:solidFill>
                <a:latin typeface="Arial Rounded MT Bold" panose="020F0704030504030204" pitchFamily="34" charset="0"/>
              </a:rPr>
              <a:t>_________________________________________________</a:t>
            </a:r>
          </a:p>
          <a:p>
            <a:pPr lvl="0"/>
            <a:r>
              <a:rPr lang="en-US" sz="1200" dirty="0">
                <a:solidFill>
                  <a:srgbClr val="002060"/>
                </a:solidFill>
                <a:latin typeface="Arial Rounded MT Bold" panose="020F0704030504030204" pitchFamily="34" charset="0"/>
              </a:rPr>
              <a:t>_________________________________________________</a:t>
            </a:r>
          </a:p>
          <a:p>
            <a:pPr lvl="0"/>
            <a:r>
              <a:rPr lang="en-US" sz="1200" dirty="0">
                <a:solidFill>
                  <a:srgbClr val="002060"/>
                </a:solidFill>
                <a:latin typeface="Arial Rounded MT Bold" panose="020F0704030504030204" pitchFamily="34" charset="0"/>
              </a:rPr>
              <a:t>_________________________________________________</a:t>
            </a:r>
          </a:p>
          <a:p>
            <a:pPr lvl="0"/>
            <a:r>
              <a:rPr lang="en-US" sz="1200" dirty="0">
                <a:solidFill>
                  <a:srgbClr val="002060"/>
                </a:solidFill>
                <a:latin typeface="Arial Rounded MT Bold" panose="020F0704030504030204" pitchFamily="34" charset="0"/>
              </a:rPr>
              <a:t>_________________________________________________</a:t>
            </a:r>
          </a:p>
          <a:p>
            <a:pPr lvl="0"/>
            <a:r>
              <a:rPr lang="en-US" sz="1200" dirty="0">
                <a:solidFill>
                  <a:srgbClr val="002060"/>
                </a:solidFill>
                <a:latin typeface="Arial Rounded MT Bold" panose="020F0704030504030204" pitchFamily="34" charset="0"/>
              </a:rPr>
              <a:t>_________________________________________________</a:t>
            </a:r>
          </a:p>
          <a:p>
            <a:pPr lvl="0"/>
            <a:r>
              <a:rPr lang="en-US" sz="1200" dirty="0">
                <a:solidFill>
                  <a:srgbClr val="002060"/>
                </a:solidFill>
                <a:latin typeface="Arial Rounded MT Bold" panose="020F0704030504030204" pitchFamily="34" charset="0"/>
              </a:rPr>
              <a:t>_________________________________________________</a:t>
            </a:r>
          </a:p>
          <a:p>
            <a:pPr lvl="0"/>
            <a:r>
              <a:rPr lang="en-US" sz="1200" dirty="0">
                <a:solidFill>
                  <a:srgbClr val="002060"/>
                </a:solidFill>
                <a:latin typeface="Arial Rounded MT Bold" panose="020F0704030504030204" pitchFamily="34" charset="0"/>
              </a:rPr>
              <a:t>_________________________________________________</a:t>
            </a:r>
          </a:p>
          <a:p>
            <a:r>
              <a:rPr lang="en-US" sz="1200" dirty="0">
                <a:solidFill>
                  <a:srgbClr val="002060"/>
                </a:solidFill>
                <a:latin typeface="Arial Rounded MT Bold" panose="020F0704030504030204" pitchFamily="34" charset="0"/>
              </a:rPr>
              <a:t>_________________________________________________</a:t>
            </a:r>
          </a:p>
          <a:p>
            <a:r>
              <a:rPr lang="en-US" sz="1200" dirty="0">
                <a:solidFill>
                  <a:srgbClr val="002060"/>
                </a:solidFill>
                <a:latin typeface="Arial Rounded MT Bold" panose="020F0704030504030204" pitchFamily="34" charset="0"/>
              </a:rPr>
              <a:t>_________________________________________________</a:t>
            </a:r>
          </a:p>
          <a:p>
            <a:r>
              <a:rPr lang="en-US" sz="1200" dirty="0">
                <a:solidFill>
                  <a:srgbClr val="002060"/>
                </a:solidFill>
                <a:latin typeface="Arial Rounded MT Bold" panose="020F0704030504030204" pitchFamily="34" charset="0"/>
              </a:rPr>
              <a:t>_________________________________________________</a:t>
            </a:r>
          </a:p>
          <a:p>
            <a:r>
              <a:rPr lang="en-US" sz="1200" dirty="0">
                <a:solidFill>
                  <a:srgbClr val="002060"/>
                </a:solidFill>
                <a:latin typeface="Arial Rounded MT Bold" panose="020F0704030504030204" pitchFamily="34" charset="0"/>
              </a:rPr>
              <a:t>_________________________________________________</a:t>
            </a:r>
          </a:p>
          <a:p>
            <a:r>
              <a:rPr lang="en-US" sz="1200" dirty="0">
                <a:solidFill>
                  <a:srgbClr val="002060"/>
                </a:solidFill>
                <a:latin typeface="Arial Rounded MT Bold" panose="020F0704030504030204" pitchFamily="34" charset="0"/>
              </a:rPr>
              <a:t>_________________________________________________</a:t>
            </a:r>
          </a:p>
          <a:p>
            <a:r>
              <a:rPr lang="en-US" sz="1200" dirty="0">
                <a:solidFill>
                  <a:srgbClr val="002060"/>
                </a:solidFill>
                <a:latin typeface="Arial Rounded MT Bold" panose="020F0704030504030204" pitchFamily="34" charset="0"/>
              </a:rPr>
              <a:t>_________________________________________________</a:t>
            </a:r>
          </a:p>
        </p:txBody>
      </p:sp>
      <p:pic>
        <p:nvPicPr>
          <p:cNvPr id="3" name="Picture 2" descr="Shirt, Polo, Dress, Wear, Clothing, Blue, Cotton">
            <a:extLst>
              <a:ext uri="{FF2B5EF4-FFF2-40B4-BE49-F238E27FC236}">
                <a16:creationId xmlns:a16="http://schemas.microsoft.com/office/drawing/2014/main" id="{AC0260D9-D50C-E5CB-EDBB-C68447DBA6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17697" y="6879703"/>
            <a:ext cx="1468409" cy="178892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Shirt, Polo, Dress, Wear, Clothing, Blue, Cotton">
            <a:extLst>
              <a:ext uri="{FF2B5EF4-FFF2-40B4-BE49-F238E27FC236}">
                <a16:creationId xmlns:a16="http://schemas.microsoft.com/office/drawing/2014/main" id="{691334C8-AC98-5205-D84F-A3A099A1D27E}"/>
              </a:ext>
            </a:extLst>
          </p:cNvPr>
          <p:cNvPicPr>
            <a:picLocks noChangeAspect="1" noChangeArrowheads="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flipH="1">
            <a:off x="5045654" y="7669340"/>
            <a:ext cx="1491471" cy="181701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6AAC2381-CC39-EFA9-9775-E45CF1EFEAB5}"/>
              </a:ext>
            </a:extLst>
          </p:cNvPr>
          <p:cNvPicPr>
            <a:picLocks noChangeAspect="1"/>
          </p:cNvPicPr>
          <p:nvPr/>
        </p:nvPicPr>
        <p:blipFill>
          <a:blip r:embed="rId4"/>
          <a:stretch>
            <a:fillRect/>
          </a:stretch>
        </p:blipFill>
        <p:spPr>
          <a:xfrm>
            <a:off x="4322981" y="7500446"/>
            <a:ext cx="1011599" cy="927299"/>
          </a:xfrm>
          <a:prstGeom prst="rect">
            <a:avLst/>
          </a:prstGeom>
        </p:spPr>
      </p:pic>
      <p:pic>
        <p:nvPicPr>
          <p:cNvPr id="11" name="Picture 10">
            <a:extLst>
              <a:ext uri="{FF2B5EF4-FFF2-40B4-BE49-F238E27FC236}">
                <a16:creationId xmlns:a16="http://schemas.microsoft.com/office/drawing/2014/main" id="{258674D0-1615-E275-8103-01C3CF53DDDF}"/>
              </a:ext>
            </a:extLst>
          </p:cNvPr>
          <p:cNvPicPr>
            <a:picLocks noChangeAspect="1"/>
          </p:cNvPicPr>
          <p:nvPr/>
        </p:nvPicPr>
        <p:blipFill>
          <a:blip r:embed="rId5"/>
          <a:stretch>
            <a:fillRect/>
          </a:stretch>
        </p:blipFill>
        <p:spPr>
          <a:xfrm>
            <a:off x="5595243" y="8626094"/>
            <a:ext cx="900089" cy="632242"/>
          </a:xfrm>
          <a:prstGeom prst="rect">
            <a:avLst/>
          </a:prstGeom>
        </p:spPr>
      </p:pic>
    </p:spTree>
    <p:extLst>
      <p:ext uri="{BB962C8B-B14F-4D97-AF65-F5344CB8AC3E}">
        <p14:creationId xmlns:p14="http://schemas.microsoft.com/office/powerpoint/2010/main" val="2949922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7" name="TextBox 6">
            <a:extLst>
              <a:ext uri="{FF2B5EF4-FFF2-40B4-BE49-F238E27FC236}">
                <a16:creationId xmlns:a16="http://schemas.microsoft.com/office/drawing/2014/main" id="{A699A2E2-121B-92A5-F10F-869BBED5F16B}"/>
              </a:ext>
            </a:extLst>
          </p:cNvPr>
          <p:cNvSpPr txBox="1"/>
          <p:nvPr/>
        </p:nvSpPr>
        <p:spPr>
          <a:xfrm>
            <a:off x="1020903" y="204616"/>
            <a:ext cx="5683567"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Explain how synthetic materials are made from natural resources                                                                            ANSWERS</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KS3-17-07</a:t>
            </a:r>
          </a:p>
        </p:txBody>
      </p:sp>
      <p:graphicFrame>
        <p:nvGraphicFramePr>
          <p:cNvPr id="3" name="Table 2">
            <a:extLst>
              <a:ext uri="{FF2B5EF4-FFF2-40B4-BE49-F238E27FC236}">
                <a16:creationId xmlns:a16="http://schemas.microsoft.com/office/drawing/2014/main" id="{68A6237D-21FC-FF8A-2982-A4A72F7EC400}"/>
              </a:ext>
            </a:extLst>
          </p:cNvPr>
          <p:cNvGraphicFramePr>
            <a:graphicFrameLocks noGrp="1"/>
          </p:cNvGraphicFramePr>
          <p:nvPr>
            <p:extLst>
              <p:ext uri="{D42A27DB-BD31-4B8C-83A1-F6EECF244321}">
                <p14:modId xmlns:p14="http://schemas.microsoft.com/office/powerpoint/2010/main" val="2995366175"/>
              </p:ext>
            </p:extLst>
          </p:nvPr>
        </p:nvGraphicFramePr>
        <p:xfrm>
          <a:off x="201457" y="1553851"/>
          <a:ext cx="6455086" cy="7737831"/>
        </p:xfrm>
        <a:graphic>
          <a:graphicData uri="http://schemas.openxmlformats.org/drawingml/2006/table">
            <a:tbl>
              <a:tblPr firstRow="1" bandRow="1">
                <a:tableStyleId>{5C22544A-7EE6-4342-B048-85BDC9FD1C3A}</a:tableStyleId>
              </a:tblPr>
              <a:tblGrid>
                <a:gridCol w="381530">
                  <a:extLst>
                    <a:ext uri="{9D8B030D-6E8A-4147-A177-3AD203B41FA5}">
                      <a16:colId xmlns:a16="http://schemas.microsoft.com/office/drawing/2014/main" val="1892521457"/>
                    </a:ext>
                  </a:extLst>
                </a:gridCol>
                <a:gridCol w="974059">
                  <a:extLst>
                    <a:ext uri="{9D8B030D-6E8A-4147-A177-3AD203B41FA5}">
                      <a16:colId xmlns:a16="http://schemas.microsoft.com/office/drawing/2014/main" val="3059634267"/>
                    </a:ext>
                  </a:extLst>
                </a:gridCol>
                <a:gridCol w="1435261">
                  <a:extLst>
                    <a:ext uri="{9D8B030D-6E8A-4147-A177-3AD203B41FA5}">
                      <a16:colId xmlns:a16="http://schemas.microsoft.com/office/drawing/2014/main" val="1383017063"/>
                    </a:ext>
                  </a:extLst>
                </a:gridCol>
                <a:gridCol w="1869458">
                  <a:extLst>
                    <a:ext uri="{9D8B030D-6E8A-4147-A177-3AD203B41FA5}">
                      <a16:colId xmlns:a16="http://schemas.microsoft.com/office/drawing/2014/main" val="3791378063"/>
                    </a:ext>
                  </a:extLst>
                </a:gridCol>
                <a:gridCol w="1794778">
                  <a:extLst>
                    <a:ext uri="{9D8B030D-6E8A-4147-A177-3AD203B41FA5}">
                      <a16:colId xmlns:a16="http://schemas.microsoft.com/office/drawing/2014/main" val="384910957"/>
                    </a:ext>
                  </a:extLst>
                </a:gridCol>
              </a:tblGrid>
              <a:tr h="118934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300" b="0" dirty="0">
                          <a:solidFill>
                            <a:srgbClr val="002060"/>
                          </a:solidFill>
                          <a:latin typeface="Arial Rounded MT Bold" panose="020F0704030504030204" pitchFamily="34" charset="0"/>
                        </a:rPr>
                        <a:t>Rubber </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FF0000"/>
                          </a:solidFill>
                          <a:latin typeface="Arial Rounded MT Bold" panose="020F0704030504030204" pitchFamily="34" charset="0"/>
                        </a:rPr>
                        <a:t>Rubber trees</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FF0000"/>
                          </a:solidFill>
                          <a:latin typeface="Arial Rounded MT Bold" panose="020F0704030504030204" pitchFamily="34" charset="0"/>
                        </a:rPr>
                        <a:t>Cuts are made in the bark and rubber sap drained out</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FF0000"/>
                          </a:solidFill>
                          <a:latin typeface="Arial Rounded MT Bold" panose="020F0704030504030204" pitchFamily="34" charset="0"/>
                        </a:rPr>
                        <a:t>Heated and chemicals added / processed</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FF0000"/>
                          </a:solidFill>
                          <a:latin typeface="Arial Rounded MT Bold" panose="020F0704030504030204" pitchFamily="34" charset="0"/>
                        </a:rPr>
                        <a:t>Can be recycled but often ends up in landfill</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14785421"/>
                  </a:ext>
                </a:extLst>
              </a:tr>
              <a:tr h="1430913">
                <a:tc>
                  <a:txBody>
                    <a:bodyPr/>
                    <a:lstStyle/>
                    <a:p>
                      <a:pPr algn="ctr"/>
                      <a:r>
                        <a:rPr lang="en-GB" sz="1300" b="0" dirty="0">
                          <a:solidFill>
                            <a:srgbClr val="002060"/>
                          </a:solidFill>
                          <a:latin typeface="Arial Rounded MT Bold" panose="020F0704030504030204" pitchFamily="34" charset="0"/>
                        </a:rPr>
                        <a:t>Glass</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FF0000"/>
                          </a:solidFill>
                          <a:latin typeface="Arial Rounded MT Bold" panose="020F0704030504030204" pitchFamily="34" charset="0"/>
                        </a:rPr>
                        <a:t>Sand, sodium carbonate and limestone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FF0000"/>
                          </a:solidFill>
                          <a:latin typeface="Arial Rounded MT Bold" panose="020F0704030504030204" pitchFamily="34" charset="0"/>
                        </a:rPr>
                        <a:t>Sand from beaches or quarries. Sodium carbonate and limestone are extracted from underground mines</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FF0000"/>
                          </a:solidFill>
                          <a:latin typeface="Arial Rounded MT Bold" panose="020F0704030504030204" pitchFamily="34" charset="0"/>
                        </a:rPr>
                        <a:t>Raw materials melted together and then shaped and cooled into final form</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FF0000"/>
                          </a:solidFill>
                          <a:latin typeface="Arial Rounded MT Bold" panose="020F0704030504030204" pitchFamily="34" charset="0"/>
                        </a:rPr>
                        <a:t>Recycled or landfill</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3196310280"/>
                  </a:ext>
                </a:extLst>
              </a:tr>
              <a:tr h="1243584">
                <a:tc>
                  <a:txBody>
                    <a:bodyPr/>
                    <a:lstStyle/>
                    <a:p>
                      <a:pPr algn="ctr"/>
                      <a:r>
                        <a:rPr lang="en-GB" sz="1300" b="0" dirty="0">
                          <a:solidFill>
                            <a:srgbClr val="002060"/>
                          </a:solidFill>
                          <a:latin typeface="Arial Rounded MT Bold" panose="020F0704030504030204" pitchFamily="34" charset="0"/>
                        </a:rPr>
                        <a:t>Ceramic</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0000"/>
                          </a:solidFill>
                          <a:effectLst/>
                          <a:uLnTx/>
                          <a:uFillTx/>
                          <a:latin typeface="Arial Rounded MT Bold" panose="020F0704030504030204" pitchFamily="34" charset="0"/>
                          <a:ea typeface="+mn-ea"/>
                          <a:cs typeface="+mn-cs"/>
                        </a:rPr>
                        <a:t>Clay</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0000"/>
                          </a:solidFill>
                          <a:effectLst/>
                          <a:uLnTx/>
                          <a:uFillTx/>
                          <a:latin typeface="Arial Rounded MT Bold" panose="020F0704030504030204" pitchFamily="34" charset="0"/>
                          <a:ea typeface="+mn-ea"/>
                          <a:cs typeface="+mn-cs"/>
                        </a:rPr>
                        <a:t>Mined from the Earth</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0000"/>
                          </a:solidFill>
                          <a:effectLst/>
                          <a:uLnTx/>
                          <a:uFillTx/>
                          <a:latin typeface="Arial Rounded MT Bold" panose="020F0704030504030204" pitchFamily="34" charset="0"/>
                          <a:ea typeface="+mn-ea"/>
                          <a:cs typeface="+mn-cs"/>
                        </a:rPr>
                        <a:t>Wet clay is shaped and then fired in a kiln.</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0000"/>
                          </a:solidFill>
                          <a:effectLst/>
                          <a:uLnTx/>
                          <a:uFillTx/>
                          <a:latin typeface="Arial Rounded MT Bold" panose="020F0704030504030204" pitchFamily="34" charset="0"/>
                          <a:ea typeface="+mn-ea"/>
                          <a:cs typeface="+mn-cs"/>
                        </a:rPr>
                        <a:t>Long lasting so little disposed of but sent to landfill</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247908549"/>
                  </a:ext>
                </a:extLst>
              </a:tr>
              <a:tr h="1335024">
                <a:tc>
                  <a:txBody>
                    <a:bodyPr/>
                    <a:lstStyle/>
                    <a:p>
                      <a:pPr algn="ctr"/>
                      <a:r>
                        <a:rPr lang="en-GB" sz="1300" b="0" dirty="0">
                          <a:solidFill>
                            <a:srgbClr val="002060"/>
                          </a:solidFill>
                          <a:latin typeface="Arial Rounded MT Bold" panose="020F0704030504030204" pitchFamily="34" charset="0"/>
                        </a:rPr>
                        <a:t>Paper</a:t>
                      </a:r>
                      <a:r>
                        <a:rPr lang="en-GB" sz="1400" b="0" dirty="0">
                          <a:solidFill>
                            <a:srgbClr val="002060"/>
                          </a:solidFill>
                          <a:latin typeface="Arial Rounded MT Bold" panose="020F0704030504030204" pitchFamily="34" charset="0"/>
                        </a:rPr>
                        <a:t> </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0000"/>
                          </a:solidFill>
                          <a:effectLst/>
                          <a:uLnTx/>
                          <a:uFillTx/>
                          <a:latin typeface="Arial Rounded MT Bold" panose="020F0704030504030204" pitchFamily="34" charset="0"/>
                          <a:ea typeface="+mn-ea"/>
                          <a:cs typeface="+mn-cs"/>
                        </a:rPr>
                        <a:t>Wood</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0000"/>
                          </a:solidFill>
                          <a:effectLst/>
                          <a:uLnTx/>
                          <a:uFillTx/>
                          <a:latin typeface="Arial Rounded MT Bold" panose="020F0704030504030204" pitchFamily="34" charset="0"/>
                          <a:ea typeface="+mn-ea"/>
                          <a:cs typeface="+mn-cs"/>
                        </a:rPr>
                        <a:t>Trees are harvested from forests and then processed into wood pulp</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0000"/>
                          </a:solidFill>
                          <a:effectLst/>
                          <a:uLnTx/>
                          <a:uFillTx/>
                          <a:latin typeface="Arial Rounded MT Bold" panose="020F0704030504030204" pitchFamily="34" charset="0"/>
                          <a:ea typeface="+mn-ea"/>
                          <a:cs typeface="+mn-cs"/>
                        </a:rPr>
                        <a:t>The wood pulp is presses and dried into thin sheets</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0000"/>
                          </a:solidFill>
                          <a:effectLst/>
                          <a:uLnTx/>
                          <a:uFillTx/>
                          <a:latin typeface="Arial Rounded MT Bold" panose="020F0704030504030204" pitchFamily="34" charset="0"/>
                          <a:ea typeface="+mn-ea"/>
                          <a:cs typeface="+mn-cs"/>
                        </a:rPr>
                        <a:t>Recycled, composted or landfill</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3055720737"/>
                  </a:ext>
                </a:extLst>
              </a:tr>
              <a:tr h="1168497">
                <a:tc>
                  <a:txBody>
                    <a:bodyPr/>
                    <a:lstStyle/>
                    <a:p>
                      <a:pPr algn="ctr"/>
                      <a:r>
                        <a:rPr lang="en-GB" sz="1300" b="0" dirty="0">
                          <a:solidFill>
                            <a:srgbClr val="002060"/>
                          </a:solidFill>
                          <a:latin typeface="Arial Rounded MT Bold" panose="020F0704030504030204" pitchFamily="34" charset="0"/>
                        </a:rPr>
                        <a:t>Plastic</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0000"/>
                          </a:solidFill>
                          <a:effectLst/>
                          <a:uLnTx/>
                          <a:uFillTx/>
                          <a:latin typeface="Arial Rounded MT Bold" panose="020F0704030504030204" pitchFamily="34" charset="0"/>
                          <a:ea typeface="+mn-ea"/>
                          <a:cs typeface="+mn-cs"/>
                        </a:rPr>
                        <a:t>Crude oil</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0000"/>
                          </a:solidFill>
                          <a:effectLst/>
                          <a:uLnTx/>
                          <a:uFillTx/>
                          <a:latin typeface="Arial Rounded MT Bold" panose="020F0704030504030204" pitchFamily="34" charset="0"/>
                          <a:ea typeface="+mn-ea"/>
                          <a:cs typeface="+mn-cs"/>
                        </a:rPr>
                        <a:t>Drilling deep underground and pumping up oil</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0000"/>
                          </a:solidFill>
                          <a:effectLst/>
                          <a:uLnTx/>
                          <a:uFillTx/>
                          <a:latin typeface="Arial Rounded MT Bold" panose="020F0704030504030204" pitchFamily="34" charset="0"/>
                          <a:ea typeface="+mn-ea"/>
                          <a:cs typeface="+mn-cs"/>
                        </a:rPr>
                        <a:t>By processing into monomers (small molecules) that are then joined together to form a long chain</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0000"/>
                          </a:solidFill>
                          <a:effectLst/>
                          <a:uLnTx/>
                          <a:uFillTx/>
                          <a:latin typeface="Arial Rounded MT Bold" panose="020F0704030504030204" pitchFamily="34" charset="0"/>
                          <a:ea typeface="+mn-ea"/>
                          <a:cs typeface="+mn-cs"/>
                        </a:rPr>
                        <a:t>Recycled, incinerated or landfill</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3322305886"/>
                  </a:ext>
                </a:extLst>
              </a:tr>
              <a:tr h="106401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1400" b="0" dirty="0">
                        <a:solidFill>
                          <a:srgbClr val="00206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dirty="0">
                          <a:solidFill>
                            <a:srgbClr val="002060"/>
                          </a:solidFill>
                          <a:latin typeface="Arial Rounded MT Bold" panose="020F0704030504030204" pitchFamily="34" charset="0"/>
                        </a:rPr>
                        <a:t>What natural resource(s)  is it made from?</a:t>
                      </a:r>
                      <a:r>
                        <a:rPr lang="en-GB" sz="1200" b="0" dirty="0">
                          <a:solidFill>
                            <a:srgbClr val="002060"/>
                          </a:solidFill>
                          <a:latin typeface="Arial Rounded MT Bold" panose="020F0704030504030204" pitchFamily="34" charset="0"/>
                        </a:rPr>
                        <a:t> </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dirty="0">
                          <a:solidFill>
                            <a:srgbClr val="002060"/>
                          </a:solidFill>
                          <a:latin typeface="Arial Rounded MT Bold" panose="020F0704030504030204" pitchFamily="34" charset="0"/>
                        </a:rPr>
                        <a:t>How is/are the natural(s) resource extracted?</a:t>
                      </a:r>
                      <a:endParaRPr lang="en-GB" sz="1200" b="0" dirty="0">
                        <a:solidFill>
                          <a:srgbClr val="00206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dirty="0">
                          <a:solidFill>
                            <a:srgbClr val="002060"/>
                          </a:solidFill>
                          <a:latin typeface="Arial Rounded MT Bold" panose="020F0704030504030204" pitchFamily="34" charset="0"/>
                        </a:rPr>
                        <a:t>How is the synthetic material made?</a:t>
                      </a:r>
                      <a:r>
                        <a:rPr kumimoji="0" lang="en-US" sz="1200" b="0" i="0" u="none" strike="noStrike" kern="1200" cap="none" spc="0" normalizeH="0" baseline="0" noProof="0" dirty="0">
                          <a:ln>
                            <a:noFill/>
                          </a:ln>
                          <a:solidFill>
                            <a:srgbClr val="002060"/>
                          </a:solidFill>
                          <a:effectLst/>
                          <a:uLnTx/>
                          <a:uFillTx/>
                          <a:latin typeface="Arial Rounded MT Bold" panose="020F0704030504030204" pitchFamily="34" charset="0"/>
                          <a:ea typeface="+mn-ea"/>
                          <a:cs typeface="+mn-cs"/>
                        </a:rPr>
                        <a:t> </a:t>
                      </a:r>
                      <a:endParaRPr lang="en-GB" sz="1200" b="0" dirty="0">
                        <a:solidFill>
                          <a:srgbClr val="00206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dirty="0">
                          <a:solidFill>
                            <a:srgbClr val="002060"/>
                          </a:solidFill>
                          <a:latin typeface="Arial Rounded MT Bold" panose="020F0704030504030204" pitchFamily="34" charset="0"/>
                        </a:rPr>
                        <a:t>How is the synthetic product disposed of?</a:t>
                      </a:r>
                      <a:endParaRPr lang="en-GB" sz="1200" b="0" dirty="0">
                        <a:solidFill>
                          <a:srgbClr val="00206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3705417734"/>
                  </a:ext>
                </a:extLst>
              </a:tr>
            </a:tbl>
          </a:graphicData>
        </a:graphic>
      </p:graphicFrame>
    </p:spTree>
    <p:extLst>
      <p:ext uri="{BB962C8B-B14F-4D97-AF65-F5344CB8AC3E}">
        <p14:creationId xmlns:p14="http://schemas.microsoft.com/office/powerpoint/2010/main" val="549106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KS3-17-07</a:t>
            </a:r>
          </a:p>
        </p:txBody>
      </p:sp>
      <p:sp>
        <p:nvSpPr>
          <p:cNvPr id="2" name="TextBox 1">
            <a:extLst>
              <a:ext uri="{FF2B5EF4-FFF2-40B4-BE49-F238E27FC236}">
                <a16:creationId xmlns:a16="http://schemas.microsoft.com/office/drawing/2014/main" id="{5A91D0D9-F242-10D3-6C55-71706D47B5C0}"/>
              </a:ext>
            </a:extLst>
          </p:cNvPr>
          <p:cNvSpPr txBox="1"/>
          <p:nvPr/>
        </p:nvSpPr>
        <p:spPr>
          <a:xfrm>
            <a:off x="82812" y="1517616"/>
            <a:ext cx="6621657" cy="7848302"/>
          </a:xfrm>
          <a:prstGeom prst="rect">
            <a:avLst/>
          </a:prstGeom>
          <a:noFill/>
        </p:spPr>
        <p:txBody>
          <a:bodyPr wrap="square" rtlCol="0">
            <a:spAutoFit/>
          </a:bodyPr>
          <a:lstStyle/>
          <a:p>
            <a:pPr marL="228600" indent="-228600">
              <a:buFont typeface="+mj-lt"/>
              <a:buAutoNum type="arabicPeriod"/>
            </a:pPr>
            <a:r>
              <a:rPr lang="en-US" sz="1200" dirty="0">
                <a:solidFill>
                  <a:srgbClr val="002060"/>
                </a:solidFill>
                <a:latin typeface="Arial Rounded MT Bold" panose="020F0704030504030204" pitchFamily="34" charset="0"/>
              </a:rPr>
              <a:t>Which of your three items has the lowest impact on the</a:t>
            </a:r>
          </a:p>
          <a:p>
            <a:r>
              <a:rPr lang="en-US" sz="1200" dirty="0">
                <a:solidFill>
                  <a:srgbClr val="002060"/>
                </a:solidFill>
                <a:latin typeface="Arial Rounded MT Bold" panose="020F0704030504030204" pitchFamily="34" charset="0"/>
              </a:rPr>
              <a:t> environment? Explain your idea.</a:t>
            </a:r>
          </a:p>
          <a:p>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sz="1200" dirty="0">
              <a:solidFill>
                <a:srgbClr val="002060"/>
              </a:solidFill>
              <a:latin typeface="Arial Rounded MT Bold" panose="020F0704030504030204" pitchFamily="34" charset="0"/>
            </a:endParaRPr>
          </a:p>
          <a:p>
            <a:endParaRPr lang="en-US" sz="1200" dirty="0">
              <a:solidFill>
                <a:srgbClr val="002060"/>
              </a:solidFill>
              <a:latin typeface="Arial Rounded MT Bold" panose="020F0704030504030204" pitchFamily="34" charset="0"/>
            </a:endParaRPr>
          </a:p>
          <a:p>
            <a:pPr marL="228600" indent="-228600">
              <a:buFont typeface="+mj-lt"/>
              <a:buAutoNum type="arabicPeriod" startAt="2"/>
            </a:pPr>
            <a:r>
              <a:rPr lang="en-US" sz="1200" dirty="0">
                <a:solidFill>
                  <a:srgbClr val="002060"/>
                </a:solidFill>
                <a:latin typeface="Arial Rounded MT Bold" panose="020F0704030504030204" pitchFamily="34" charset="0"/>
              </a:rPr>
              <a:t>How could this item be made more sustainably or are there alternatives which are less damaging to the environment?</a:t>
            </a:r>
          </a:p>
          <a:p>
            <a:pPr lvl="0"/>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lvl="0"/>
            <a:endParaRPr lang="en-US" sz="1200" dirty="0">
              <a:solidFill>
                <a:srgbClr val="002060"/>
              </a:solidFill>
              <a:latin typeface="Arial Rounded MT Bold" panose="020F0704030504030204" pitchFamily="34" charset="0"/>
            </a:endParaRPr>
          </a:p>
          <a:p>
            <a:endParaRPr lang="en-US" sz="1200" dirty="0">
              <a:solidFill>
                <a:srgbClr val="002060"/>
              </a:solidFill>
              <a:latin typeface="Arial Rounded MT Bold" panose="020F0704030504030204" pitchFamily="34" charset="0"/>
            </a:endParaRPr>
          </a:p>
          <a:p>
            <a:pPr marL="228600" indent="-228600">
              <a:buFont typeface="+mj-lt"/>
              <a:buAutoNum type="arabicPeriod" startAt="3"/>
            </a:pPr>
            <a:r>
              <a:rPr lang="en-US" sz="1200" dirty="0">
                <a:solidFill>
                  <a:srgbClr val="002060"/>
                </a:solidFill>
                <a:latin typeface="Arial Rounded MT Bold" panose="020F0704030504030204" pitchFamily="34" charset="0"/>
              </a:rPr>
              <a:t>If something is damaging to the environment, how does this affect societies and people?</a:t>
            </a:r>
          </a:p>
          <a:p>
            <a:pPr lvl="0"/>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lvl="0"/>
            <a:endParaRPr lang="en-US" sz="1200" dirty="0">
              <a:solidFill>
                <a:srgbClr val="002060"/>
              </a:solidFill>
              <a:latin typeface="Arial Rounded MT Bold" panose="020F0704030504030204" pitchFamily="34" charset="0"/>
            </a:endParaRPr>
          </a:p>
          <a:p>
            <a:pPr lvl="0"/>
            <a:endParaRPr lang="en-US" sz="1200" dirty="0">
              <a:solidFill>
                <a:srgbClr val="002060"/>
              </a:solidFill>
              <a:latin typeface="Arial Rounded MT Bold" panose="020F0704030504030204" pitchFamily="34" charset="0"/>
            </a:endParaRPr>
          </a:p>
          <a:p>
            <a:pPr marL="228600" lvl="0" indent="-228600">
              <a:buFont typeface="+mj-lt"/>
              <a:buAutoNum type="arabicPeriod" startAt="4"/>
            </a:pPr>
            <a:r>
              <a:rPr lang="en-US" sz="1200" dirty="0">
                <a:solidFill>
                  <a:srgbClr val="002060"/>
                </a:solidFill>
                <a:latin typeface="Arial Rounded MT Bold" panose="020F0704030504030204" pitchFamily="34" charset="0"/>
              </a:rPr>
              <a:t>Challenge: Compare how the two shirts were made and suggest how else they may differ, i.e. texture, cost, quality.</a:t>
            </a:r>
          </a:p>
          <a:p>
            <a:pPr lvl="0"/>
            <a:r>
              <a:rPr lang="en-US" sz="1200" dirty="0">
                <a:solidFill>
                  <a:srgbClr val="002060"/>
                </a:solidFill>
                <a:latin typeface="Arial Rounded MT Bold" panose="020F0704030504030204" pitchFamily="34" charset="0"/>
              </a:rPr>
              <a:t>_________________________________________________</a:t>
            </a:r>
          </a:p>
          <a:p>
            <a:pPr lvl="0"/>
            <a:r>
              <a:rPr lang="en-US" sz="1200" dirty="0">
                <a:solidFill>
                  <a:srgbClr val="002060"/>
                </a:solidFill>
                <a:latin typeface="Arial Rounded MT Bold" panose="020F0704030504030204" pitchFamily="34" charset="0"/>
              </a:rPr>
              <a:t>_________________________________________________</a:t>
            </a:r>
          </a:p>
          <a:p>
            <a:pPr lvl="0"/>
            <a:r>
              <a:rPr lang="en-US" sz="1200" dirty="0">
                <a:solidFill>
                  <a:srgbClr val="002060"/>
                </a:solidFill>
                <a:latin typeface="Arial Rounded MT Bold" panose="020F0704030504030204" pitchFamily="34" charset="0"/>
              </a:rPr>
              <a:t>_________________________________________________</a:t>
            </a:r>
          </a:p>
          <a:p>
            <a:pPr lvl="0"/>
            <a:r>
              <a:rPr lang="en-US" sz="1200" dirty="0">
                <a:solidFill>
                  <a:srgbClr val="002060"/>
                </a:solidFill>
                <a:latin typeface="Arial Rounded MT Bold" panose="020F0704030504030204" pitchFamily="34" charset="0"/>
              </a:rPr>
              <a:t>_________________________________________________</a:t>
            </a:r>
          </a:p>
          <a:p>
            <a:pPr lvl="0"/>
            <a:r>
              <a:rPr lang="en-US" sz="1200" dirty="0">
                <a:solidFill>
                  <a:srgbClr val="002060"/>
                </a:solidFill>
                <a:latin typeface="Arial Rounded MT Bold" panose="020F0704030504030204" pitchFamily="34" charset="0"/>
              </a:rPr>
              <a:t>_________________________________________________</a:t>
            </a:r>
          </a:p>
          <a:p>
            <a:pPr lvl="0"/>
            <a:r>
              <a:rPr lang="en-US" sz="1200" dirty="0">
                <a:solidFill>
                  <a:srgbClr val="002060"/>
                </a:solidFill>
                <a:latin typeface="Arial Rounded MT Bold" panose="020F0704030504030204" pitchFamily="34" charset="0"/>
              </a:rPr>
              <a:t>_________________________________________________</a:t>
            </a:r>
          </a:p>
          <a:p>
            <a:pPr lvl="0"/>
            <a:r>
              <a:rPr lang="en-US" sz="1200" dirty="0">
                <a:solidFill>
                  <a:srgbClr val="002060"/>
                </a:solidFill>
                <a:latin typeface="Arial Rounded MT Bold" panose="020F0704030504030204" pitchFamily="34" charset="0"/>
              </a:rPr>
              <a:t>_________________________________________________</a:t>
            </a:r>
          </a:p>
          <a:p>
            <a:r>
              <a:rPr lang="en-US" sz="1200" dirty="0">
                <a:solidFill>
                  <a:srgbClr val="002060"/>
                </a:solidFill>
                <a:latin typeface="Arial Rounded MT Bold" panose="020F0704030504030204" pitchFamily="34" charset="0"/>
              </a:rPr>
              <a:t>_________________________________________________</a:t>
            </a:r>
          </a:p>
          <a:p>
            <a:r>
              <a:rPr lang="en-US" sz="1200" dirty="0">
                <a:solidFill>
                  <a:srgbClr val="002060"/>
                </a:solidFill>
                <a:latin typeface="Arial Rounded MT Bold" panose="020F0704030504030204" pitchFamily="34" charset="0"/>
              </a:rPr>
              <a:t>_________________________________________________</a:t>
            </a:r>
          </a:p>
          <a:p>
            <a:r>
              <a:rPr lang="en-US" sz="1200" dirty="0">
                <a:solidFill>
                  <a:srgbClr val="002060"/>
                </a:solidFill>
                <a:latin typeface="Arial Rounded MT Bold" panose="020F0704030504030204" pitchFamily="34" charset="0"/>
              </a:rPr>
              <a:t>_________________________________________________</a:t>
            </a:r>
          </a:p>
          <a:p>
            <a:r>
              <a:rPr lang="en-US" sz="1200" dirty="0">
                <a:solidFill>
                  <a:srgbClr val="002060"/>
                </a:solidFill>
                <a:latin typeface="Arial Rounded MT Bold" panose="020F0704030504030204" pitchFamily="34" charset="0"/>
              </a:rPr>
              <a:t>_________________________________________________</a:t>
            </a:r>
          </a:p>
          <a:p>
            <a:r>
              <a:rPr lang="en-US" sz="1200" dirty="0">
                <a:solidFill>
                  <a:srgbClr val="002060"/>
                </a:solidFill>
                <a:latin typeface="Arial Rounded MT Bold" panose="020F0704030504030204" pitchFamily="34" charset="0"/>
              </a:rPr>
              <a:t>_________________________________________________</a:t>
            </a:r>
          </a:p>
          <a:p>
            <a:r>
              <a:rPr lang="en-US" sz="1200" dirty="0">
                <a:solidFill>
                  <a:srgbClr val="002060"/>
                </a:solidFill>
                <a:latin typeface="Arial Rounded MT Bold" panose="020F0704030504030204" pitchFamily="34" charset="0"/>
              </a:rPr>
              <a:t>_________________________________________________</a:t>
            </a:r>
          </a:p>
        </p:txBody>
      </p:sp>
      <p:pic>
        <p:nvPicPr>
          <p:cNvPr id="3" name="Picture 2" descr="Shirt, Polo, Dress, Wear, Clothing, Blue, Cotton">
            <a:extLst>
              <a:ext uri="{FF2B5EF4-FFF2-40B4-BE49-F238E27FC236}">
                <a16:creationId xmlns:a16="http://schemas.microsoft.com/office/drawing/2014/main" id="{AC0260D9-D50C-E5CB-EDBB-C68447DBA6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17697" y="6879703"/>
            <a:ext cx="1468409" cy="178892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Shirt, Polo, Dress, Wear, Clothing, Blue, Cotton">
            <a:extLst>
              <a:ext uri="{FF2B5EF4-FFF2-40B4-BE49-F238E27FC236}">
                <a16:creationId xmlns:a16="http://schemas.microsoft.com/office/drawing/2014/main" id="{691334C8-AC98-5205-D84F-A3A099A1D27E}"/>
              </a:ext>
            </a:extLst>
          </p:cNvPr>
          <p:cNvPicPr>
            <a:picLocks noChangeAspect="1" noChangeArrowheads="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flipH="1">
            <a:off x="5045654" y="7669340"/>
            <a:ext cx="1491471" cy="181701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6AAC2381-CC39-EFA9-9775-E45CF1EFEAB5}"/>
              </a:ext>
            </a:extLst>
          </p:cNvPr>
          <p:cNvPicPr>
            <a:picLocks noChangeAspect="1"/>
          </p:cNvPicPr>
          <p:nvPr/>
        </p:nvPicPr>
        <p:blipFill>
          <a:blip r:embed="rId4"/>
          <a:stretch>
            <a:fillRect/>
          </a:stretch>
        </p:blipFill>
        <p:spPr>
          <a:xfrm>
            <a:off x="4322981" y="7500446"/>
            <a:ext cx="1011599" cy="927299"/>
          </a:xfrm>
          <a:prstGeom prst="rect">
            <a:avLst/>
          </a:prstGeom>
        </p:spPr>
      </p:pic>
      <p:pic>
        <p:nvPicPr>
          <p:cNvPr id="11" name="Picture 10">
            <a:extLst>
              <a:ext uri="{FF2B5EF4-FFF2-40B4-BE49-F238E27FC236}">
                <a16:creationId xmlns:a16="http://schemas.microsoft.com/office/drawing/2014/main" id="{258674D0-1615-E275-8103-01C3CF53DDDF}"/>
              </a:ext>
            </a:extLst>
          </p:cNvPr>
          <p:cNvPicPr>
            <a:picLocks noChangeAspect="1"/>
          </p:cNvPicPr>
          <p:nvPr/>
        </p:nvPicPr>
        <p:blipFill>
          <a:blip r:embed="rId5"/>
          <a:stretch>
            <a:fillRect/>
          </a:stretch>
        </p:blipFill>
        <p:spPr>
          <a:xfrm>
            <a:off x="5595243" y="8626094"/>
            <a:ext cx="900089" cy="632242"/>
          </a:xfrm>
          <a:prstGeom prst="rect">
            <a:avLst/>
          </a:prstGeom>
        </p:spPr>
      </p:pic>
      <p:sp>
        <p:nvSpPr>
          <p:cNvPr id="13" name="TextBox 12">
            <a:extLst>
              <a:ext uri="{FF2B5EF4-FFF2-40B4-BE49-F238E27FC236}">
                <a16:creationId xmlns:a16="http://schemas.microsoft.com/office/drawing/2014/main" id="{D67435AE-AE67-9525-D72D-5F85A4EA27AC}"/>
              </a:ext>
            </a:extLst>
          </p:cNvPr>
          <p:cNvSpPr txBox="1"/>
          <p:nvPr/>
        </p:nvSpPr>
        <p:spPr>
          <a:xfrm>
            <a:off x="82812" y="1877683"/>
            <a:ext cx="6621657" cy="646331"/>
          </a:xfrm>
          <a:prstGeom prst="rect">
            <a:avLst/>
          </a:prstGeom>
          <a:noFill/>
        </p:spPr>
        <p:txBody>
          <a:bodyPr wrap="square">
            <a:spAutoFit/>
          </a:bodyPr>
          <a:lstStyle/>
          <a:p>
            <a:r>
              <a:rPr lang="en-US" sz="1200" dirty="0">
                <a:solidFill>
                  <a:srgbClr val="FF0000"/>
                </a:solidFill>
                <a:latin typeface="Arial Rounded MT Bold" panose="020F0704030504030204" pitchFamily="34" charset="0"/>
              </a:rPr>
              <a:t>Students’ own ideas but </a:t>
            </a:r>
            <a:r>
              <a:rPr lang="en-US" sz="1200" b="0" i="0" dirty="0">
                <a:solidFill>
                  <a:srgbClr val="FF0000"/>
                </a:solidFill>
                <a:effectLst/>
                <a:latin typeface="Arial Rounded MT Bold" panose="020F0704030504030204" pitchFamily="34" charset="0"/>
              </a:rPr>
              <a:t>in general, materials that are sustainably sourced, manufactured using low-energy and low-toxicity processes, and can be easily recycled or composted are likely to have the lowest impact on the environment.</a:t>
            </a:r>
            <a:endParaRPr lang="en-US" sz="1200" dirty="0">
              <a:solidFill>
                <a:srgbClr val="FF0000"/>
              </a:solidFill>
              <a:latin typeface="Arial Rounded MT Bold" panose="020F0704030504030204" pitchFamily="34" charset="0"/>
            </a:endParaRPr>
          </a:p>
        </p:txBody>
      </p:sp>
      <p:sp>
        <p:nvSpPr>
          <p:cNvPr id="15" name="TextBox 14">
            <a:extLst>
              <a:ext uri="{FF2B5EF4-FFF2-40B4-BE49-F238E27FC236}">
                <a16:creationId xmlns:a16="http://schemas.microsoft.com/office/drawing/2014/main" id="{27852CC4-F2F8-056D-54C4-C59E06E0A031}"/>
              </a:ext>
            </a:extLst>
          </p:cNvPr>
          <p:cNvSpPr txBox="1"/>
          <p:nvPr/>
        </p:nvSpPr>
        <p:spPr>
          <a:xfrm>
            <a:off x="82812" y="3530102"/>
            <a:ext cx="6574019" cy="1223412"/>
          </a:xfrm>
          <a:prstGeom prst="rect">
            <a:avLst/>
          </a:prstGeom>
          <a:noFill/>
        </p:spPr>
        <p:txBody>
          <a:bodyPr wrap="square">
            <a:spAutoFit/>
          </a:bodyPr>
          <a:lstStyle/>
          <a:p>
            <a:pPr lvl="0"/>
            <a:r>
              <a:rPr lang="en-US" sz="1050" dirty="0">
                <a:solidFill>
                  <a:srgbClr val="FF0000"/>
                </a:solidFill>
                <a:latin typeface="Arial Rounded MT Bold" panose="020F0704030504030204" pitchFamily="34" charset="0"/>
              </a:rPr>
              <a:t>Students’ own answers - f</a:t>
            </a:r>
            <a:r>
              <a:rPr lang="en-US" sz="1050" b="0" dirty="0">
                <a:solidFill>
                  <a:srgbClr val="FF0000"/>
                </a:solidFill>
                <a:effectLst/>
                <a:latin typeface="Arial Rounded MT Bold" panose="020F0704030504030204" pitchFamily="34" charset="0"/>
              </a:rPr>
              <a:t>or example, follow the principles of refuse, reduce, reuse, and recycle. This means reducing the amount of waste generated in the production and use of the item, finding ways to reuse the item (such as through repair or repurposing), and recycling the item at the end of its life. By doing so, the amount of raw materials needed to produce new items is reduced, and less waste ends up in landfills or the environment. Instead of using plastic, which is derived from non-renewable fossil fuels and can take hundreds of years to decompose, items can be made from bioplastics, which are derived from renewable resources such as cornstarch or sugarcane. </a:t>
            </a:r>
            <a:endParaRPr lang="en-US" sz="1050" dirty="0">
              <a:solidFill>
                <a:srgbClr val="FF0000"/>
              </a:solidFill>
              <a:latin typeface="Arial Rounded MT Bold" panose="020F0704030504030204" pitchFamily="34" charset="0"/>
            </a:endParaRPr>
          </a:p>
        </p:txBody>
      </p:sp>
      <p:sp>
        <p:nvSpPr>
          <p:cNvPr id="17" name="TextBox 16">
            <a:extLst>
              <a:ext uri="{FF2B5EF4-FFF2-40B4-BE49-F238E27FC236}">
                <a16:creationId xmlns:a16="http://schemas.microsoft.com/office/drawing/2014/main" id="{A60C52AD-FCE7-F89A-6758-5357929B9484}"/>
              </a:ext>
            </a:extLst>
          </p:cNvPr>
          <p:cNvSpPr txBox="1"/>
          <p:nvPr/>
        </p:nvSpPr>
        <p:spPr>
          <a:xfrm>
            <a:off x="80063" y="5189718"/>
            <a:ext cx="6695125" cy="1277273"/>
          </a:xfrm>
          <a:prstGeom prst="rect">
            <a:avLst/>
          </a:prstGeom>
          <a:noFill/>
        </p:spPr>
        <p:txBody>
          <a:bodyPr wrap="square">
            <a:spAutoFit/>
          </a:bodyPr>
          <a:lstStyle/>
          <a:p>
            <a:pPr marL="285750" lvl="0" indent="-285750">
              <a:buFont typeface="Arial" panose="020B0604020202020204" pitchFamily="34" charset="0"/>
              <a:buChar char="•"/>
            </a:pPr>
            <a:r>
              <a:rPr lang="en-US" sz="1100" dirty="0">
                <a:solidFill>
                  <a:srgbClr val="FF0000"/>
                </a:solidFill>
                <a:latin typeface="Arial Rounded MT Bold" panose="020F0704030504030204" pitchFamily="34" charset="0"/>
              </a:rPr>
              <a:t>Public Health: For example, air and water pollution can lead to respiratory and other health problems.</a:t>
            </a:r>
          </a:p>
          <a:p>
            <a:pPr marL="285750" lvl="0" indent="-285750">
              <a:buFont typeface="Arial" panose="020B0604020202020204" pitchFamily="34" charset="0"/>
              <a:buChar char="•"/>
            </a:pPr>
            <a:r>
              <a:rPr lang="en-US" sz="1100" dirty="0">
                <a:solidFill>
                  <a:srgbClr val="FF0000"/>
                </a:solidFill>
                <a:latin typeface="Arial Rounded MT Bold" panose="020F0704030504030204" pitchFamily="34" charset="0"/>
              </a:rPr>
              <a:t>Economic Impacts: Damage to natural resources such as fisheries or forests can lead to lost income and jobs.</a:t>
            </a:r>
          </a:p>
          <a:p>
            <a:pPr marL="285750" lvl="0" indent="-285750">
              <a:buFont typeface="Arial" panose="020B0604020202020204" pitchFamily="34" charset="0"/>
              <a:buChar char="•"/>
            </a:pPr>
            <a:r>
              <a:rPr lang="en-US" sz="1100" dirty="0">
                <a:solidFill>
                  <a:srgbClr val="FF0000"/>
                </a:solidFill>
                <a:latin typeface="Arial Rounded MT Bold" panose="020F0704030504030204" pitchFamily="34" charset="0"/>
              </a:rPr>
              <a:t>Social Disruption: Climate change can lead to displacement of people due to sea-level rise, extreme weather events, or other impacts, which can in turn lead to social unrest, conflict, and migration.</a:t>
            </a:r>
          </a:p>
        </p:txBody>
      </p:sp>
      <p:sp>
        <p:nvSpPr>
          <p:cNvPr id="19" name="TextBox 18">
            <a:extLst>
              <a:ext uri="{FF2B5EF4-FFF2-40B4-BE49-F238E27FC236}">
                <a16:creationId xmlns:a16="http://schemas.microsoft.com/office/drawing/2014/main" id="{C0A383C4-AA55-E2FB-91F4-D30AE8F7B898}"/>
              </a:ext>
            </a:extLst>
          </p:cNvPr>
          <p:cNvSpPr txBox="1"/>
          <p:nvPr/>
        </p:nvSpPr>
        <p:spPr>
          <a:xfrm>
            <a:off x="80063" y="6816512"/>
            <a:ext cx="3979873" cy="2800767"/>
          </a:xfrm>
          <a:prstGeom prst="rect">
            <a:avLst/>
          </a:prstGeom>
          <a:noFill/>
        </p:spPr>
        <p:txBody>
          <a:bodyPr wrap="square">
            <a:spAutoFit/>
          </a:bodyPr>
          <a:lstStyle/>
          <a:p>
            <a:pPr lvl="0"/>
            <a:r>
              <a:rPr lang="en-US" sz="1100" dirty="0">
                <a:solidFill>
                  <a:srgbClr val="FF0000"/>
                </a:solidFill>
                <a:latin typeface="Arial Rounded MT Bold" panose="020F0704030504030204" pitchFamily="34" charset="0"/>
              </a:rPr>
              <a:t>Cotton shirt, made by cotton plants grown on farms which are then harvested. For the polyester shirt, the fabric is made from synthetic </a:t>
            </a:r>
            <a:r>
              <a:rPr lang="en-US" sz="1100" dirty="0" err="1">
                <a:solidFill>
                  <a:srgbClr val="FF0000"/>
                </a:solidFill>
                <a:latin typeface="Arial Rounded MT Bold" panose="020F0704030504030204" pitchFamily="34" charset="0"/>
              </a:rPr>
              <a:t>fibres</a:t>
            </a:r>
            <a:r>
              <a:rPr lang="en-US" sz="1100" dirty="0">
                <a:solidFill>
                  <a:srgbClr val="FF0000"/>
                </a:solidFill>
                <a:latin typeface="Arial Rounded MT Bold" panose="020F0704030504030204" pitchFamily="34" charset="0"/>
              </a:rPr>
              <a:t> that are made from crude oil. The </a:t>
            </a:r>
            <a:r>
              <a:rPr lang="en-US" sz="1100" dirty="0" err="1">
                <a:solidFill>
                  <a:srgbClr val="FF0000"/>
                </a:solidFill>
                <a:latin typeface="Arial Rounded MT Bold" panose="020F0704030504030204" pitchFamily="34" charset="0"/>
              </a:rPr>
              <a:t>fibres</a:t>
            </a:r>
            <a:r>
              <a:rPr lang="en-US" sz="1100" dirty="0">
                <a:solidFill>
                  <a:srgbClr val="FF0000"/>
                </a:solidFill>
                <a:latin typeface="Arial Rounded MT Bold" panose="020F0704030504030204" pitchFamily="34" charset="0"/>
              </a:rPr>
              <a:t> are created through a process of </a:t>
            </a:r>
            <a:r>
              <a:rPr lang="en-US" sz="1100" dirty="0" err="1">
                <a:solidFill>
                  <a:srgbClr val="FF0000"/>
                </a:solidFill>
                <a:latin typeface="Arial Rounded MT Bold" panose="020F0704030504030204" pitchFamily="34" charset="0"/>
              </a:rPr>
              <a:t>polymerisation</a:t>
            </a:r>
            <a:r>
              <a:rPr lang="en-US" sz="1100" dirty="0">
                <a:solidFill>
                  <a:srgbClr val="FF0000"/>
                </a:solidFill>
                <a:latin typeface="Arial Rounded MT Bold" panose="020F0704030504030204" pitchFamily="34" charset="0"/>
              </a:rPr>
              <a:t>. The resulting </a:t>
            </a:r>
            <a:r>
              <a:rPr lang="en-US" sz="1100" dirty="0" err="1">
                <a:solidFill>
                  <a:srgbClr val="FF0000"/>
                </a:solidFill>
                <a:latin typeface="Arial Rounded MT Bold" panose="020F0704030504030204" pitchFamily="34" charset="0"/>
              </a:rPr>
              <a:t>fibres</a:t>
            </a:r>
            <a:r>
              <a:rPr lang="en-US" sz="1100" dirty="0">
                <a:solidFill>
                  <a:srgbClr val="FF0000"/>
                </a:solidFill>
                <a:latin typeface="Arial Rounded MT Bold" panose="020F0704030504030204" pitchFamily="34" charset="0"/>
              </a:rPr>
              <a:t> for both shirts are then spun into yarn, which is woven or knitted into fabric. </a:t>
            </a:r>
          </a:p>
          <a:p>
            <a:pPr lvl="0"/>
            <a:r>
              <a:rPr lang="en-US" sz="1100" dirty="0">
                <a:solidFill>
                  <a:srgbClr val="FF0000"/>
                </a:solidFill>
                <a:latin typeface="Arial Rounded MT Bold" panose="020F0704030504030204" pitchFamily="34" charset="0"/>
              </a:rPr>
              <a:t>Texture: Cotton has a softer, more natural feel than polyester, which can feel stiff or plastic-like.</a:t>
            </a:r>
          </a:p>
          <a:p>
            <a:pPr lvl="0"/>
            <a:r>
              <a:rPr lang="en-US" sz="1100" dirty="0">
                <a:solidFill>
                  <a:srgbClr val="FF0000"/>
                </a:solidFill>
                <a:latin typeface="Arial Rounded MT Bold" panose="020F0704030504030204" pitchFamily="34" charset="0"/>
              </a:rPr>
              <a:t>Cost: Cotton is generally more expensive than polyester, due to the higher cost of raw materials and the more </a:t>
            </a:r>
            <a:r>
              <a:rPr lang="en-US" sz="1100" dirty="0" err="1">
                <a:solidFill>
                  <a:srgbClr val="FF0000"/>
                </a:solidFill>
                <a:latin typeface="Arial Rounded MT Bold" panose="020F0704030504030204" pitchFamily="34" charset="0"/>
              </a:rPr>
              <a:t>labour-intensive</a:t>
            </a:r>
            <a:r>
              <a:rPr lang="en-US" sz="1100" dirty="0">
                <a:solidFill>
                  <a:srgbClr val="FF0000"/>
                </a:solidFill>
                <a:latin typeface="Arial Rounded MT Bold" panose="020F0704030504030204" pitchFamily="34" charset="0"/>
              </a:rPr>
              <a:t> production process.</a:t>
            </a:r>
          </a:p>
          <a:p>
            <a:pPr lvl="0"/>
            <a:r>
              <a:rPr lang="en-US" sz="1100" dirty="0">
                <a:solidFill>
                  <a:srgbClr val="FF0000"/>
                </a:solidFill>
                <a:latin typeface="Arial Rounded MT Bold" panose="020F0704030504030204" pitchFamily="34" charset="0"/>
              </a:rPr>
              <a:t>Quality: Cotton is often considered to be a higher-quality fabric than polyester, as it is more breathable and comfortable to wear. However, polyester is more durable and resistant to wrinkles and stains.</a:t>
            </a:r>
          </a:p>
        </p:txBody>
      </p:sp>
      <p:sp>
        <p:nvSpPr>
          <p:cNvPr id="20" name="TextBox 19">
            <a:extLst>
              <a:ext uri="{FF2B5EF4-FFF2-40B4-BE49-F238E27FC236}">
                <a16:creationId xmlns:a16="http://schemas.microsoft.com/office/drawing/2014/main" id="{4F951E84-0527-3CA4-597C-B3AA5E20F770}"/>
              </a:ext>
            </a:extLst>
          </p:cNvPr>
          <p:cNvSpPr txBox="1"/>
          <p:nvPr/>
        </p:nvSpPr>
        <p:spPr>
          <a:xfrm>
            <a:off x="1020903" y="204616"/>
            <a:ext cx="5683567"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Explain how synthetic materials are made from natural resources                                                                            ANSWERS</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Tree>
    <p:extLst>
      <p:ext uri="{BB962C8B-B14F-4D97-AF65-F5344CB8AC3E}">
        <p14:creationId xmlns:p14="http://schemas.microsoft.com/office/powerpoint/2010/main" val="1659985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8</TotalTime>
  <Words>904</Words>
  <Application>Microsoft Office PowerPoint</Application>
  <PresentationFormat>A4 Paper (210x297 mm)</PresentationFormat>
  <Paragraphs>113</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Rounded MT Bold</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Developing Experts</dc:creator>
  <cp:lastModifiedBy>Developing Experts</cp:lastModifiedBy>
  <cp:revision>4</cp:revision>
  <dcterms:created xsi:type="dcterms:W3CDTF">2023-07-13T15:05:17Z</dcterms:created>
  <dcterms:modified xsi:type="dcterms:W3CDTF">2023-09-07T14:07:58Z</dcterms:modified>
</cp:coreProperties>
</file>