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73" r:id="rId2"/>
    <p:sldId id="274" r:id="rId3"/>
    <p:sldId id="275" r:id="rId4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0" userDrawn="1">
          <p15:clr>
            <a:srgbClr val="A4A3A4"/>
          </p15:clr>
        </p15:guide>
        <p15:guide id="2" pos="119" userDrawn="1">
          <p15:clr>
            <a:srgbClr val="A4A3A4"/>
          </p15:clr>
        </p15:guide>
        <p15:guide id="3" pos="4201" userDrawn="1">
          <p15:clr>
            <a:srgbClr val="A4A3A4"/>
          </p15:clr>
        </p15:guide>
        <p15:guide id="4" orient="horz" pos="59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7E80"/>
    <a:srgbClr val="55C7CC"/>
    <a:srgbClr val="33CCCC"/>
    <a:srgbClr val="7DEBEB"/>
    <a:srgbClr val="7CE0DE"/>
    <a:srgbClr val="29FAFF"/>
    <a:srgbClr val="69FBFF"/>
    <a:srgbClr val="00C6CB"/>
    <a:srgbClr val="00A7AB"/>
    <a:srgbClr val="00D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56"/>
    <p:restoredTop sz="95846"/>
  </p:normalViewPr>
  <p:slideViewPr>
    <p:cSldViewPr snapToGrid="0" snapToObjects="1">
      <p:cViewPr varScale="1">
        <p:scale>
          <a:sx n="77" d="100"/>
          <a:sy n="77" d="100"/>
        </p:scale>
        <p:origin x="2208" y="108"/>
      </p:cViewPr>
      <p:guideLst>
        <p:guide orient="horz" pos="920"/>
        <p:guide pos="119"/>
        <p:guide pos="4201"/>
        <p:guide orient="horz" pos="59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68FC-2825-4F6C-8891-42CDD914C3B3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CB3B4-AFA7-461B-BBDC-B26BBDA4B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078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6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6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4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2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6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4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1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6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6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4842-C518-9741-BB7B-A105FBC0FC1C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1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N22_56_05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Investigate mechanisms - levers and pulleys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59561"/>
            <a:ext cx="6478552" cy="736543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Design and record the effectiveness of your pulley </a:t>
            </a:r>
            <a:b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</a:b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in the space below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203CE30F-DDA2-D86E-B000-2E18A63EF7A6}"/>
              </a:ext>
            </a:extLst>
          </p:cNvPr>
          <p:cNvSpPr/>
          <p:nvPr/>
        </p:nvSpPr>
        <p:spPr>
          <a:xfrm>
            <a:off x="202034" y="2336636"/>
            <a:ext cx="4881410" cy="3556581"/>
          </a:xfrm>
          <a:prstGeom prst="roundRect">
            <a:avLst>
              <a:gd name="adj" fmla="val 2072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Draw your pulley: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6AD136F3-8AF6-A774-3FE2-CE918DF6178A}"/>
              </a:ext>
            </a:extLst>
          </p:cNvPr>
          <p:cNvSpPr/>
          <p:nvPr/>
        </p:nvSpPr>
        <p:spPr>
          <a:xfrm>
            <a:off x="5276006" y="2336637"/>
            <a:ext cx="1398041" cy="3556582"/>
          </a:xfrm>
          <a:prstGeom prst="roundRect">
            <a:avLst>
              <a:gd name="adj" fmla="val 459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List of materials: </a:t>
            </a:r>
          </a:p>
        </p:txBody>
      </p:sp>
      <p:graphicFrame>
        <p:nvGraphicFramePr>
          <p:cNvPr id="24" name="Table 5">
            <a:extLst>
              <a:ext uri="{FF2B5EF4-FFF2-40B4-BE49-F238E27FC236}">
                <a16:creationId xmlns:a16="http://schemas.microsoft.com/office/drawing/2014/main" id="{D8A3D056-FC1F-3031-7883-867AD8DC1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801919"/>
              </p:ext>
            </p:extLst>
          </p:nvPr>
        </p:nvGraphicFramePr>
        <p:xfrm>
          <a:off x="202034" y="6133076"/>
          <a:ext cx="6467055" cy="3338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685">
                  <a:extLst>
                    <a:ext uri="{9D8B030D-6E8A-4147-A177-3AD203B41FA5}">
                      <a16:colId xmlns:a16="http://schemas.microsoft.com/office/drawing/2014/main" val="359383277"/>
                    </a:ext>
                  </a:extLst>
                </a:gridCol>
                <a:gridCol w="2155685">
                  <a:extLst>
                    <a:ext uri="{9D8B030D-6E8A-4147-A177-3AD203B41FA5}">
                      <a16:colId xmlns:a16="http://schemas.microsoft.com/office/drawing/2014/main" val="3809436994"/>
                    </a:ext>
                  </a:extLst>
                </a:gridCol>
                <a:gridCol w="2155685">
                  <a:extLst>
                    <a:ext uri="{9D8B030D-6E8A-4147-A177-3AD203B41FA5}">
                      <a16:colId xmlns:a16="http://schemas.microsoft.com/office/drawing/2014/main" val="3199422512"/>
                    </a:ext>
                  </a:extLst>
                </a:gridCol>
              </a:tblGrid>
              <a:tr h="80461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Pulley creator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Force needed to lift the load without the pulley (N)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Force needed to lift the load with the pulley (N)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3890276"/>
                  </a:ext>
                </a:extLst>
              </a:tr>
              <a:tr h="2515869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3239748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86E675EB-0CEB-955E-21BB-E492439AA36F}"/>
              </a:ext>
            </a:extLst>
          </p:cNvPr>
          <p:cNvGrpSpPr/>
          <p:nvPr/>
        </p:nvGrpSpPr>
        <p:grpSpPr>
          <a:xfrm>
            <a:off x="18029" y="9343447"/>
            <a:ext cx="543164" cy="547038"/>
            <a:chOff x="18029" y="9343447"/>
            <a:chExt cx="543164" cy="547038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B886F7B-4705-FAE6-0081-2543FBD2DBFA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BD1DB3CA-EA57-F2E6-1E0B-7A90A47B983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2414A04-7528-B4F0-4CFE-0679668430F6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626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N22_56_05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Investigate mechanisms - levers and pulleys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59561"/>
            <a:ext cx="6478552" cy="736543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Evaluate your pulley system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6E675EB-0CEB-955E-21BB-E492439AA36F}"/>
              </a:ext>
            </a:extLst>
          </p:cNvPr>
          <p:cNvGrpSpPr/>
          <p:nvPr/>
        </p:nvGrpSpPr>
        <p:grpSpPr>
          <a:xfrm>
            <a:off x="18029" y="9343447"/>
            <a:ext cx="543164" cy="547038"/>
            <a:chOff x="18029" y="9343447"/>
            <a:chExt cx="543164" cy="547038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B886F7B-4705-FAE6-0081-2543FBD2DBFA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BD1DB3CA-EA57-F2E6-1E0B-7A90A47B983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2414A04-7528-B4F0-4CFE-0679668430F6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598E64D2-2484-9031-9E8A-E3CDFFE3D519}"/>
              </a:ext>
            </a:extLst>
          </p:cNvPr>
          <p:cNvSpPr/>
          <p:nvPr/>
        </p:nvSpPr>
        <p:spPr>
          <a:xfrm>
            <a:off x="192266" y="2343881"/>
            <a:ext cx="6467054" cy="7112010"/>
          </a:xfrm>
          <a:prstGeom prst="roundRect">
            <a:avLst>
              <a:gd name="adj" fmla="val 1433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Tx/>
              <a:buAutoNum type="arabicPeriod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Did your pulley make it easier to lift the load? How do you know?</a:t>
            </a: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GB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Whose pulley was the most effective? Explain your answer</a:t>
            </a: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GB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How does your pulley compare with the most effective pulley? (If yours was the most effective, how does it compare to the next most effective?)</a:t>
            </a: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endParaRPr lang="en-GB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If you had to make your pulley again, what would you change to improve it?</a:t>
            </a: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AutoNum type="arabicPeriod"/>
            </a:pPr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05772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N22_56_05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Investigate mechanisms - levers and pulleys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59561"/>
            <a:ext cx="6478552" cy="736543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Complete the table below. One example has been given to you</a:t>
            </a:r>
          </a:p>
        </p:txBody>
      </p:sp>
      <p:graphicFrame>
        <p:nvGraphicFramePr>
          <p:cNvPr id="24" name="Table 5">
            <a:extLst>
              <a:ext uri="{FF2B5EF4-FFF2-40B4-BE49-F238E27FC236}">
                <a16:creationId xmlns:a16="http://schemas.microsoft.com/office/drawing/2014/main" id="{D8A3D056-FC1F-3031-7883-867AD8DC1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290447"/>
              </p:ext>
            </p:extLst>
          </p:nvPr>
        </p:nvGraphicFramePr>
        <p:xfrm>
          <a:off x="202034" y="2474131"/>
          <a:ext cx="6467055" cy="6979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685">
                  <a:extLst>
                    <a:ext uri="{9D8B030D-6E8A-4147-A177-3AD203B41FA5}">
                      <a16:colId xmlns:a16="http://schemas.microsoft.com/office/drawing/2014/main" val="359383277"/>
                    </a:ext>
                  </a:extLst>
                </a:gridCol>
                <a:gridCol w="2155685">
                  <a:extLst>
                    <a:ext uri="{9D8B030D-6E8A-4147-A177-3AD203B41FA5}">
                      <a16:colId xmlns:a16="http://schemas.microsoft.com/office/drawing/2014/main" val="3809436994"/>
                    </a:ext>
                  </a:extLst>
                </a:gridCol>
                <a:gridCol w="2155685">
                  <a:extLst>
                    <a:ext uri="{9D8B030D-6E8A-4147-A177-3AD203B41FA5}">
                      <a16:colId xmlns:a16="http://schemas.microsoft.com/office/drawing/2014/main" val="3199422512"/>
                    </a:ext>
                  </a:extLst>
                </a:gridCol>
              </a:tblGrid>
              <a:tr h="6167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Leaver example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Drawing </a:t>
                      </a:r>
                      <a:b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</a:br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(with labels)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How does it work?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3890276"/>
                  </a:ext>
                </a:extLst>
              </a:tr>
              <a:tr h="21561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Wheelbarrow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3239748"/>
                  </a:ext>
                </a:extLst>
              </a:tr>
              <a:tr h="2095295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0942981"/>
                  </a:ext>
                </a:extLst>
              </a:tr>
              <a:tr h="21112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1902630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86E675EB-0CEB-955E-21BB-E492439AA36F}"/>
              </a:ext>
            </a:extLst>
          </p:cNvPr>
          <p:cNvGrpSpPr/>
          <p:nvPr/>
        </p:nvGrpSpPr>
        <p:grpSpPr>
          <a:xfrm>
            <a:off x="18029" y="9343447"/>
            <a:ext cx="543164" cy="547038"/>
            <a:chOff x="18029" y="9343447"/>
            <a:chExt cx="543164" cy="547038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B886F7B-4705-FAE6-0081-2543FBD2DBFA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BD1DB3CA-EA57-F2E6-1E0B-7A90A47B983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2414A04-7528-B4F0-4CFE-0679668430F6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7059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3695</TotalTime>
  <Words>213</Words>
  <Application>Microsoft Office PowerPoint</Application>
  <PresentationFormat>A4 Paper (210x297 mm)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Clare Faulkner</cp:lastModifiedBy>
  <cp:revision>46</cp:revision>
  <cp:lastPrinted>2022-07-08T20:17:44Z</cp:lastPrinted>
  <dcterms:created xsi:type="dcterms:W3CDTF">2022-04-04T08:08:59Z</dcterms:created>
  <dcterms:modified xsi:type="dcterms:W3CDTF">2025-03-28T12:46:47Z</dcterms:modified>
</cp:coreProperties>
</file>