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23" autoAdjust="0"/>
    <p:restoredTop sz="94660"/>
  </p:normalViewPr>
  <p:slideViewPr>
    <p:cSldViewPr snapToGrid="0" showGuides="1">
      <p:cViewPr>
        <p:scale>
          <a:sx n="140" d="100"/>
          <a:sy n="140" d="100"/>
        </p:scale>
        <p:origin x="2024" y="-35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77A14C5-959D-49BF-9243-63018A3D0914}"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90A98-F7E9-4E16-AA13-46368519D9B2}" type="slidenum">
              <a:rPr lang="en-GB" smtClean="0"/>
              <a:t>‹#›</a:t>
            </a:fld>
            <a:endParaRPr lang="en-GB"/>
          </a:p>
        </p:txBody>
      </p:sp>
    </p:spTree>
    <p:extLst>
      <p:ext uri="{BB962C8B-B14F-4D97-AF65-F5344CB8AC3E}">
        <p14:creationId xmlns:p14="http://schemas.microsoft.com/office/powerpoint/2010/main" val="376214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77A14C5-959D-49BF-9243-63018A3D0914}"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90A98-F7E9-4E16-AA13-46368519D9B2}" type="slidenum">
              <a:rPr lang="en-GB" smtClean="0"/>
              <a:t>‹#›</a:t>
            </a:fld>
            <a:endParaRPr lang="en-GB"/>
          </a:p>
        </p:txBody>
      </p:sp>
    </p:spTree>
    <p:extLst>
      <p:ext uri="{BB962C8B-B14F-4D97-AF65-F5344CB8AC3E}">
        <p14:creationId xmlns:p14="http://schemas.microsoft.com/office/powerpoint/2010/main" val="20888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77A14C5-959D-49BF-9243-63018A3D0914}"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90A98-F7E9-4E16-AA13-46368519D9B2}" type="slidenum">
              <a:rPr lang="en-GB" smtClean="0"/>
              <a:t>‹#›</a:t>
            </a:fld>
            <a:endParaRPr lang="en-GB"/>
          </a:p>
        </p:txBody>
      </p:sp>
    </p:spTree>
    <p:extLst>
      <p:ext uri="{BB962C8B-B14F-4D97-AF65-F5344CB8AC3E}">
        <p14:creationId xmlns:p14="http://schemas.microsoft.com/office/powerpoint/2010/main" val="298382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77A14C5-959D-49BF-9243-63018A3D0914}"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90A98-F7E9-4E16-AA13-46368519D9B2}" type="slidenum">
              <a:rPr lang="en-GB" smtClean="0"/>
              <a:t>‹#›</a:t>
            </a:fld>
            <a:endParaRPr lang="en-GB"/>
          </a:p>
        </p:txBody>
      </p:sp>
    </p:spTree>
    <p:extLst>
      <p:ext uri="{BB962C8B-B14F-4D97-AF65-F5344CB8AC3E}">
        <p14:creationId xmlns:p14="http://schemas.microsoft.com/office/powerpoint/2010/main" val="112114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77A14C5-959D-49BF-9243-63018A3D0914}"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90A98-F7E9-4E16-AA13-46368519D9B2}" type="slidenum">
              <a:rPr lang="en-GB" smtClean="0"/>
              <a:t>‹#›</a:t>
            </a:fld>
            <a:endParaRPr lang="en-GB"/>
          </a:p>
        </p:txBody>
      </p:sp>
    </p:spTree>
    <p:extLst>
      <p:ext uri="{BB962C8B-B14F-4D97-AF65-F5344CB8AC3E}">
        <p14:creationId xmlns:p14="http://schemas.microsoft.com/office/powerpoint/2010/main" val="2481505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77A14C5-959D-49BF-9243-63018A3D0914}" type="datetimeFigureOut">
              <a:rPr lang="en-GB" smtClean="0"/>
              <a:t>02/09/2023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790A98-F7E9-4E16-AA13-46368519D9B2}" type="slidenum">
              <a:rPr lang="en-GB" smtClean="0"/>
              <a:t>‹#›</a:t>
            </a:fld>
            <a:endParaRPr lang="en-GB"/>
          </a:p>
        </p:txBody>
      </p:sp>
    </p:spTree>
    <p:extLst>
      <p:ext uri="{BB962C8B-B14F-4D97-AF65-F5344CB8AC3E}">
        <p14:creationId xmlns:p14="http://schemas.microsoft.com/office/powerpoint/2010/main" val="174400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77A14C5-959D-49BF-9243-63018A3D0914}" type="datetimeFigureOut">
              <a:rPr lang="en-GB" smtClean="0"/>
              <a:t>02/09/2023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790A98-F7E9-4E16-AA13-46368519D9B2}" type="slidenum">
              <a:rPr lang="en-GB" smtClean="0"/>
              <a:t>‹#›</a:t>
            </a:fld>
            <a:endParaRPr lang="en-GB"/>
          </a:p>
        </p:txBody>
      </p:sp>
    </p:spTree>
    <p:extLst>
      <p:ext uri="{BB962C8B-B14F-4D97-AF65-F5344CB8AC3E}">
        <p14:creationId xmlns:p14="http://schemas.microsoft.com/office/powerpoint/2010/main" val="834061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77A14C5-959D-49BF-9243-63018A3D0914}" type="datetimeFigureOut">
              <a:rPr lang="en-GB" smtClean="0"/>
              <a:t>02/09/2023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790A98-F7E9-4E16-AA13-46368519D9B2}" type="slidenum">
              <a:rPr lang="en-GB" smtClean="0"/>
              <a:t>‹#›</a:t>
            </a:fld>
            <a:endParaRPr lang="en-GB"/>
          </a:p>
        </p:txBody>
      </p:sp>
    </p:spTree>
    <p:extLst>
      <p:ext uri="{BB962C8B-B14F-4D97-AF65-F5344CB8AC3E}">
        <p14:creationId xmlns:p14="http://schemas.microsoft.com/office/powerpoint/2010/main" val="175333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A14C5-959D-49BF-9243-63018A3D0914}" type="datetimeFigureOut">
              <a:rPr lang="en-GB" smtClean="0"/>
              <a:t>02/09/2023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790A98-F7E9-4E16-AA13-46368519D9B2}" type="slidenum">
              <a:rPr lang="en-GB" smtClean="0"/>
              <a:t>‹#›</a:t>
            </a:fld>
            <a:endParaRPr lang="en-GB"/>
          </a:p>
        </p:txBody>
      </p:sp>
    </p:spTree>
    <p:extLst>
      <p:ext uri="{BB962C8B-B14F-4D97-AF65-F5344CB8AC3E}">
        <p14:creationId xmlns:p14="http://schemas.microsoft.com/office/powerpoint/2010/main" val="2064764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77A14C5-959D-49BF-9243-63018A3D0914}" type="datetimeFigureOut">
              <a:rPr lang="en-GB" smtClean="0"/>
              <a:t>02/09/2023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790A98-F7E9-4E16-AA13-46368519D9B2}" type="slidenum">
              <a:rPr lang="en-GB" smtClean="0"/>
              <a:t>‹#›</a:t>
            </a:fld>
            <a:endParaRPr lang="en-GB"/>
          </a:p>
        </p:txBody>
      </p:sp>
    </p:spTree>
    <p:extLst>
      <p:ext uri="{BB962C8B-B14F-4D97-AF65-F5344CB8AC3E}">
        <p14:creationId xmlns:p14="http://schemas.microsoft.com/office/powerpoint/2010/main" val="66816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77A14C5-959D-49BF-9243-63018A3D0914}" type="datetimeFigureOut">
              <a:rPr lang="en-GB" smtClean="0"/>
              <a:t>02/09/2023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790A98-F7E9-4E16-AA13-46368519D9B2}" type="slidenum">
              <a:rPr lang="en-GB" smtClean="0"/>
              <a:t>‹#›</a:t>
            </a:fld>
            <a:endParaRPr lang="en-GB"/>
          </a:p>
        </p:txBody>
      </p:sp>
    </p:spTree>
    <p:extLst>
      <p:ext uri="{BB962C8B-B14F-4D97-AF65-F5344CB8AC3E}">
        <p14:creationId xmlns:p14="http://schemas.microsoft.com/office/powerpoint/2010/main" val="1095286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77A14C5-959D-49BF-9243-63018A3D0914}" type="datetimeFigureOut">
              <a:rPr lang="en-GB" smtClean="0"/>
              <a:t>02/09/2023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F790A98-F7E9-4E16-AA13-46368519D9B2}" type="slidenum">
              <a:rPr lang="en-GB" smtClean="0"/>
              <a:t>‹#›</a:t>
            </a:fld>
            <a:endParaRPr lang="en-GB"/>
          </a:p>
        </p:txBody>
      </p:sp>
    </p:spTree>
    <p:extLst>
      <p:ext uri="{BB962C8B-B14F-4D97-AF65-F5344CB8AC3E}">
        <p14:creationId xmlns:p14="http://schemas.microsoft.com/office/powerpoint/2010/main" val="904286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microsoft.com/office/2007/relationships/hdphoto" Target="../media/hdphoto4.wdp"/><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19">
            <a:extLst>
              <a:ext uri="{FF2B5EF4-FFF2-40B4-BE49-F238E27FC236}">
                <a16:creationId xmlns:a16="http://schemas.microsoft.com/office/drawing/2014/main" id="{DA2DE3C5-BEE9-52EF-A975-BC9002A67028}"/>
              </a:ext>
            </a:extLst>
          </p:cNvPr>
          <p:cNvSpPr/>
          <p:nvPr/>
        </p:nvSpPr>
        <p:spPr>
          <a:xfrm>
            <a:off x="5372193" y="4303929"/>
            <a:ext cx="1288599" cy="1045131"/>
          </a:xfrm>
          <a:prstGeom prst="roundRect">
            <a:avLst>
              <a:gd name="adj" fmla="val 5698"/>
            </a:avLst>
          </a:prstGeom>
          <a:solidFill>
            <a:schemeClr val="bg1"/>
          </a:solidFill>
          <a:ln>
            <a:noFill/>
          </a:ln>
        </p:spPr>
        <p:txBody>
          <a:bodyPr wrap="square">
            <a:spAutoFit/>
          </a:bodyPr>
          <a:lstStyle/>
          <a:p>
            <a:r>
              <a:rPr lang="en-GB" sz="1200" dirty="0">
                <a:solidFill>
                  <a:srgbClr val="002060"/>
                </a:solidFill>
                <a:latin typeface="Arial Rounded MT Bold" panose="020F0704030504030204" pitchFamily="34" charset="0"/>
              </a:rPr>
              <a:t>Equipment </a:t>
            </a:r>
          </a:p>
          <a:p>
            <a:pPr marL="171450" indent="-171450">
              <a:buFont typeface="Arial" panose="020B0604020202020204" pitchFamily="34" charset="0"/>
              <a:buChar char="•"/>
            </a:pPr>
            <a:r>
              <a:rPr lang="en-GB" sz="1200" dirty="0">
                <a:solidFill>
                  <a:srgbClr val="002060"/>
                </a:solidFill>
                <a:latin typeface="Arial Rounded MT Bold" panose="020F0704030504030204" pitchFamily="34" charset="0"/>
              </a:rPr>
              <a:t>2 cells 1.5V</a:t>
            </a:r>
          </a:p>
          <a:p>
            <a:pPr marL="171450" indent="-171450">
              <a:buFont typeface="Arial" panose="020B0604020202020204" pitchFamily="34" charset="0"/>
              <a:buChar char="•"/>
            </a:pPr>
            <a:r>
              <a:rPr lang="en-GB" sz="1200" dirty="0">
                <a:solidFill>
                  <a:srgbClr val="002060"/>
                </a:solidFill>
                <a:latin typeface="Arial Rounded MT Bold" panose="020F0704030504030204" pitchFamily="34" charset="0"/>
              </a:rPr>
              <a:t>1.5V Bulb</a:t>
            </a:r>
          </a:p>
          <a:p>
            <a:pPr marL="171450" indent="-171450">
              <a:buFont typeface="Arial" panose="020B0604020202020204" pitchFamily="34" charset="0"/>
              <a:buChar char="•"/>
            </a:pPr>
            <a:r>
              <a:rPr lang="en-GB" sz="1200" dirty="0">
                <a:solidFill>
                  <a:srgbClr val="002060"/>
                </a:solidFill>
                <a:latin typeface="Arial Rounded MT Bold" panose="020F0704030504030204" pitchFamily="34" charset="0"/>
              </a:rPr>
              <a:t>6 wires</a:t>
            </a:r>
          </a:p>
          <a:p>
            <a:pPr marL="171450" indent="-171450">
              <a:buFont typeface="Arial" panose="020B0604020202020204" pitchFamily="34" charset="0"/>
              <a:buChar char="•"/>
            </a:pPr>
            <a:r>
              <a:rPr lang="en-GB" sz="1200" dirty="0">
                <a:solidFill>
                  <a:srgbClr val="002060"/>
                </a:solidFill>
                <a:latin typeface="Arial Rounded MT Bold" panose="020F0704030504030204" pitchFamily="34" charset="0"/>
              </a:rPr>
              <a:t>Voltmeter </a:t>
            </a:r>
          </a:p>
        </p:txBody>
      </p:sp>
      <p:sp>
        <p:nvSpPr>
          <p:cNvPr id="4" name="Rectangle 3">
            <a:extLst>
              <a:ext uri="{FF2B5EF4-FFF2-40B4-BE49-F238E27FC236}">
                <a16:creationId xmlns:a16="http://schemas.microsoft.com/office/drawing/2014/main" id="{76056ED9-44A1-CA01-AF00-13743E7DC1FD}"/>
              </a:ext>
            </a:extLst>
          </p:cNvPr>
          <p:cNvSpPr/>
          <p:nvPr/>
        </p:nvSpPr>
        <p:spPr>
          <a:xfrm>
            <a:off x="-2"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F7835BF-31A9-2DF8-3714-022424CB5AF7}"/>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6" name="Picture 5">
            <a:extLst>
              <a:ext uri="{FF2B5EF4-FFF2-40B4-BE49-F238E27FC236}">
                <a16:creationId xmlns:a16="http://schemas.microsoft.com/office/drawing/2014/main" id="{EC6D90D6-2F89-9E80-B818-95AA150BDB46}"/>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7" name="TextBox 6">
            <a:extLst>
              <a:ext uri="{FF2B5EF4-FFF2-40B4-BE49-F238E27FC236}">
                <a16:creationId xmlns:a16="http://schemas.microsoft.com/office/drawing/2014/main" id="{DDE2B54A-2CC1-4516-8475-1BA06ACC3ED0}"/>
              </a:ext>
            </a:extLst>
          </p:cNvPr>
          <p:cNvSpPr txBox="1"/>
          <p:nvPr/>
        </p:nvSpPr>
        <p:spPr>
          <a:xfrm>
            <a:off x="1020903" y="221289"/>
            <a:ext cx="4746864" cy="276999"/>
          </a:xfrm>
          <a:prstGeom prst="rect">
            <a:avLst/>
          </a:prstGeom>
          <a:noFill/>
        </p:spPr>
        <p:txBody>
          <a:bodyPr wrap="square" rtlCol="0">
            <a:spAutoFit/>
          </a:bodyPr>
          <a:lstStyle/>
          <a:p>
            <a:r>
              <a:rPr lang="en-GB" sz="1200" dirty="0">
                <a:solidFill>
                  <a:schemeClr val="bg1"/>
                </a:solidFill>
                <a:latin typeface="Arial Rounded MT Bold" panose="020F0704030504030204" pitchFamily="34" charset="0"/>
              </a:rPr>
              <a:t>Mission Assignment: Describe the role of voltage  </a:t>
            </a:r>
          </a:p>
        </p:txBody>
      </p:sp>
      <p:sp>
        <p:nvSpPr>
          <p:cNvPr id="8" name="TextBox 7">
            <a:extLst>
              <a:ext uri="{FF2B5EF4-FFF2-40B4-BE49-F238E27FC236}">
                <a16:creationId xmlns:a16="http://schemas.microsoft.com/office/drawing/2014/main" id="{E14345D5-FEC0-D0BC-EE0B-77DC1C08816F}"/>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KS3-22-03</a:t>
            </a:r>
          </a:p>
        </p:txBody>
      </p:sp>
      <p:pic>
        <p:nvPicPr>
          <p:cNvPr id="9" name="Picture 8" descr="Logo, icon&#10;&#10;Description automatically generated">
            <a:extLst>
              <a:ext uri="{FF2B5EF4-FFF2-40B4-BE49-F238E27FC236}">
                <a16:creationId xmlns:a16="http://schemas.microsoft.com/office/drawing/2014/main" id="{D969CC91-64B4-3A62-FFF0-90619A0C09F5}"/>
              </a:ext>
            </a:extLst>
          </p:cNvPr>
          <p:cNvPicPr>
            <a:picLocks noChangeAspect="1"/>
          </p:cNvPicPr>
          <p:nvPr/>
        </p:nvPicPr>
        <p:blipFill>
          <a:blip r:embed="rId3"/>
          <a:stretch>
            <a:fillRect/>
          </a:stretch>
        </p:blipFill>
        <p:spPr>
          <a:xfrm>
            <a:off x="6005032" y="224628"/>
            <a:ext cx="615703" cy="615703"/>
          </a:xfrm>
          <a:prstGeom prst="rect">
            <a:avLst/>
          </a:prstGeom>
        </p:spPr>
      </p:pic>
      <p:sp>
        <p:nvSpPr>
          <p:cNvPr id="10" name="TextBox 9">
            <a:extLst>
              <a:ext uri="{FF2B5EF4-FFF2-40B4-BE49-F238E27FC236}">
                <a16:creationId xmlns:a16="http://schemas.microsoft.com/office/drawing/2014/main" id="{75218B22-E0A8-10AE-22E4-8FB4BA0241C8}"/>
              </a:ext>
            </a:extLst>
          </p:cNvPr>
          <p:cNvSpPr txBox="1"/>
          <p:nvPr/>
        </p:nvSpPr>
        <p:spPr>
          <a:xfrm>
            <a:off x="175301" y="1467570"/>
            <a:ext cx="6507397" cy="646331"/>
          </a:xfrm>
          <a:prstGeom prst="rect">
            <a:avLst/>
          </a:prstGeom>
          <a:noFill/>
        </p:spPr>
        <p:txBody>
          <a:bodyPr wrap="square">
            <a:spAutoFit/>
          </a:bodyPr>
          <a:lstStyle/>
          <a:p>
            <a:pPr algn="ctr"/>
            <a:r>
              <a:rPr lang="en-GB" sz="1200" dirty="0">
                <a:solidFill>
                  <a:srgbClr val="002060"/>
                </a:solidFill>
                <a:latin typeface="Arial Rounded MT Bold" panose="020F0704030504030204" pitchFamily="34" charset="0"/>
              </a:rPr>
              <a:t>Investigate the effect of cells arranged in series and parallel circuits.</a:t>
            </a:r>
          </a:p>
          <a:p>
            <a:pPr algn="ctr"/>
            <a:r>
              <a:rPr lang="en-GB" sz="1200" dirty="0">
                <a:solidFill>
                  <a:srgbClr val="002060"/>
                </a:solidFill>
                <a:latin typeface="Arial Rounded MT Bold" panose="020F0704030504030204" pitchFamily="34" charset="0"/>
              </a:rPr>
              <a:t>Build the circuits as shown below. Describe the brightness of the bulbs and measure the voltage across the bulb.</a:t>
            </a:r>
          </a:p>
        </p:txBody>
      </p:sp>
      <p:sp>
        <p:nvSpPr>
          <p:cNvPr id="12" name="Rectangle: Rounded Corners 11">
            <a:extLst>
              <a:ext uri="{FF2B5EF4-FFF2-40B4-BE49-F238E27FC236}">
                <a16:creationId xmlns:a16="http://schemas.microsoft.com/office/drawing/2014/main" id="{025D3BEA-B72B-5E67-1162-021072FED96D}"/>
              </a:ext>
            </a:extLst>
          </p:cNvPr>
          <p:cNvSpPr/>
          <p:nvPr/>
        </p:nvSpPr>
        <p:spPr>
          <a:xfrm>
            <a:off x="175301" y="1447428"/>
            <a:ext cx="6507397" cy="686617"/>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D5339674-8B12-F234-09F0-D6DF760A14C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l="917" t="10349" r="-917" b="10125"/>
          <a:stretch/>
        </p:blipFill>
        <p:spPr>
          <a:xfrm>
            <a:off x="336112" y="2295673"/>
            <a:ext cx="2168586" cy="1293463"/>
          </a:xfrm>
          <a:prstGeom prst="roundRect">
            <a:avLst>
              <a:gd name="adj" fmla="val 16667"/>
            </a:avLst>
          </a:prstGeom>
          <a:ln w="12700">
            <a:noFill/>
          </a:ln>
          <a:effectLst/>
          <a:scene3d>
            <a:camera prst="orthographicFront"/>
            <a:lightRig rig="contrasting" dir="t">
              <a:rot lat="0" lon="0" rev="4200000"/>
            </a:lightRig>
          </a:scene3d>
          <a:sp3d prstMaterial="plastic">
            <a:contourClr>
              <a:srgbClr val="969696"/>
            </a:contourClr>
          </a:sp3d>
        </p:spPr>
      </p:pic>
      <p:pic>
        <p:nvPicPr>
          <p:cNvPr id="26" name="Picture 25">
            <a:extLst>
              <a:ext uri="{FF2B5EF4-FFF2-40B4-BE49-F238E27FC236}">
                <a16:creationId xmlns:a16="http://schemas.microsoft.com/office/drawing/2014/main" id="{BC890603-F63F-9091-19E5-7F17D87B5EDC}"/>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t="4823" b="7264"/>
          <a:stretch/>
        </p:blipFill>
        <p:spPr>
          <a:xfrm>
            <a:off x="4448232" y="2369987"/>
            <a:ext cx="2048286" cy="1350531"/>
          </a:xfrm>
          <a:prstGeom prst="roundRect">
            <a:avLst>
              <a:gd name="adj" fmla="val 16667"/>
            </a:avLst>
          </a:prstGeom>
          <a:ln w="12700">
            <a:noFill/>
          </a:ln>
          <a:effectLst/>
          <a:scene3d>
            <a:camera prst="orthographicFront"/>
            <a:lightRig rig="contrasting" dir="t">
              <a:rot lat="0" lon="0" rev="4200000"/>
            </a:lightRig>
          </a:scene3d>
          <a:sp3d prstMaterial="plastic">
            <a:contourClr>
              <a:srgbClr val="969696"/>
            </a:contourClr>
          </a:sp3d>
        </p:spPr>
      </p:pic>
      <p:pic>
        <p:nvPicPr>
          <p:cNvPr id="27" name="Picture 26">
            <a:extLst>
              <a:ext uri="{FF2B5EF4-FFF2-40B4-BE49-F238E27FC236}">
                <a16:creationId xmlns:a16="http://schemas.microsoft.com/office/drawing/2014/main" id="{0919C6F2-CAE6-DA59-70F6-2C142EA40248}"/>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12450" y="2231972"/>
            <a:ext cx="1433099" cy="1504755"/>
          </a:xfrm>
          <a:prstGeom prst="rect">
            <a:avLst/>
          </a:prstGeom>
        </p:spPr>
      </p:pic>
      <p:sp>
        <p:nvSpPr>
          <p:cNvPr id="28" name="Rectangle: Rounded Corners 27">
            <a:extLst>
              <a:ext uri="{FF2B5EF4-FFF2-40B4-BE49-F238E27FC236}">
                <a16:creationId xmlns:a16="http://schemas.microsoft.com/office/drawing/2014/main" id="{8BFF8B22-BB68-3FDA-E83B-44A14F88AD51}"/>
              </a:ext>
            </a:extLst>
          </p:cNvPr>
          <p:cNvSpPr/>
          <p:nvPr/>
        </p:nvSpPr>
        <p:spPr>
          <a:xfrm>
            <a:off x="175301" y="2267525"/>
            <a:ext cx="2407032" cy="1452993"/>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9B05352F-8FA5-C09A-86B4-E0A22FC4FBC3}"/>
              </a:ext>
            </a:extLst>
          </p:cNvPr>
          <p:cNvSpPr/>
          <p:nvPr/>
        </p:nvSpPr>
        <p:spPr>
          <a:xfrm>
            <a:off x="4275666" y="2284027"/>
            <a:ext cx="2407032" cy="1452993"/>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Table 29">
            <a:extLst>
              <a:ext uri="{FF2B5EF4-FFF2-40B4-BE49-F238E27FC236}">
                <a16:creationId xmlns:a16="http://schemas.microsoft.com/office/drawing/2014/main" id="{F0901A75-1300-784A-6726-52CC800083A4}"/>
              </a:ext>
            </a:extLst>
          </p:cNvPr>
          <p:cNvGraphicFramePr>
            <a:graphicFrameLocks noGrp="1"/>
          </p:cNvGraphicFramePr>
          <p:nvPr>
            <p:extLst>
              <p:ext uri="{D42A27DB-BD31-4B8C-83A1-F6EECF244321}">
                <p14:modId xmlns:p14="http://schemas.microsoft.com/office/powerpoint/2010/main" val="79372031"/>
              </p:ext>
            </p:extLst>
          </p:nvPr>
        </p:nvGraphicFramePr>
        <p:xfrm>
          <a:off x="175301" y="3944620"/>
          <a:ext cx="4998869" cy="2016760"/>
        </p:xfrm>
        <a:graphic>
          <a:graphicData uri="http://schemas.openxmlformats.org/drawingml/2006/table">
            <a:tbl>
              <a:tblPr firstRow="1" bandRow="1">
                <a:tableStyleId>{5940675A-B579-460E-94D1-54222C63F5DA}</a:tableStyleId>
              </a:tblPr>
              <a:tblGrid>
                <a:gridCol w="755783">
                  <a:extLst>
                    <a:ext uri="{9D8B030D-6E8A-4147-A177-3AD203B41FA5}">
                      <a16:colId xmlns:a16="http://schemas.microsoft.com/office/drawing/2014/main" val="1768858243"/>
                    </a:ext>
                  </a:extLst>
                </a:gridCol>
                <a:gridCol w="2506383">
                  <a:extLst>
                    <a:ext uri="{9D8B030D-6E8A-4147-A177-3AD203B41FA5}">
                      <a16:colId xmlns:a16="http://schemas.microsoft.com/office/drawing/2014/main" val="2441568972"/>
                    </a:ext>
                  </a:extLst>
                </a:gridCol>
                <a:gridCol w="1736703">
                  <a:extLst>
                    <a:ext uri="{9D8B030D-6E8A-4147-A177-3AD203B41FA5}">
                      <a16:colId xmlns:a16="http://schemas.microsoft.com/office/drawing/2014/main" val="269002238"/>
                    </a:ext>
                  </a:extLst>
                </a:gridCol>
              </a:tblGrid>
              <a:tr h="370840">
                <a:tc>
                  <a:txBody>
                    <a:bodyPr/>
                    <a:lstStyle/>
                    <a:p>
                      <a:pPr algn="ctr"/>
                      <a:r>
                        <a:rPr lang="en-GB" sz="1200" b="0" dirty="0">
                          <a:solidFill>
                            <a:srgbClr val="002060"/>
                          </a:solidFill>
                          <a:latin typeface="Arial Rounded MT Bold" panose="020F0704030504030204" pitchFamily="34" charset="0"/>
                        </a:rPr>
                        <a:t>Circuit</a:t>
                      </a:r>
                      <a:endParaRPr lang="en-GB" sz="1200" b="0" i="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r>
                        <a:rPr lang="en-GB" sz="1200" b="0" dirty="0">
                          <a:solidFill>
                            <a:srgbClr val="002060"/>
                          </a:solidFill>
                          <a:latin typeface="Arial Rounded MT Bold" panose="020F0704030504030204" pitchFamily="34" charset="0"/>
                        </a:rPr>
                        <a:t>Brightness of bulb</a:t>
                      </a:r>
                      <a:endParaRPr lang="en-GB" sz="1200" b="0" i="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r>
                        <a:rPr lang="en-GB" sz="1200" b="0" dirty="0">
                          <a:solidFill>
                            <a:srgbClr val="002060"/>
                          </a:solidFill>
                          <a:latin typeface="Arial Rounded MT Bold" panose="020F0704030504030204" pitchFamily="34" charset="0"/>
                        </a:rPr>
                        <a:t>Bulb voltage (V)</a:t>
                      </a:r>
                      <a:endParaRPr lang="en-GB" sz="1200" b="0" i="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338702104"/>
                  </a:ext>
                </a:extLst>
              </a:tr>
              <a:tr h="370840">
                <a:tc>
                  <a:txBody>
                    <a:bodyPr/>
                    <a:lstStyle/>
                    <a:p>
                      <a:pPr algn="ctr"/>
                      <a:r>
                        <a:rPr lang="en-GB" sz="1200" dirty="0">
                          <a:solidFill>
                            <a:srgbClr val="002060"/>
                          </a:solidFill>
                          <a:latin typeface="Arial Rounded MT Bold" panose="020F0704030504030204" pitchFamily="34" charset="0"/>
                        </a:rPr>
                        <a:t>Series Cells</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p>
                      <a:pPr algn="ctr"/>
                      <a:endParaRPr lang="en-GB" sz="1200" dirty="0">
                        <a:solidFill>
                          <a:srgbClr val="002060"/>
                        </a:solidFill>
                        <a:latin typeface="Arial Rounded MT Bold" panose="020F0704030504030204" pitchFamily="34" charset="0"/>
                      </a:endParaRPr>
                    </a:p>
                    <a:p>
                      <a:pPr algn="ctr"/>
                      <a:endParaRPr lang="en-GB" sz="1200" dirty="0">
                        <a:solidFill>
                          <a:srgbClr val="002060"/>
                        </a:solidFill>
                        <a:latin typeface="Arial Rounded MT Bold" panose="020F0704030504030204" pitchFamily="34" charset="0"/>
                      </a:endParaRPr>
                    </a:p>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3681150802"/>
                  </a:ext>
                </a:extLst>
              </a:tr>
              <a:tr h="566607">
                <a:tc>
                  <a:txBody>
                    <a:bodyPr/>
                    <a:lstStyle/>
                    <a:p>
                      <a:pPr algn="ctr"/>
                      <a:r>
                        <a:rPr lang="en-GB" sz="1200" dirty="0">
                          <a:solidFill>
                            <a:srgbClr val="002060"/>
                          </a:solidFill>
                          <a:latin typeface="Arial Rounded MT Bold" panose="020F0704030504030204" pitchFamily="34" charset="0"/>
                        </a:rPr>
                        <a:t>Parallel Cells</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p>
                      <a:pPr algn="ctr"/>
                      <a:endParaRPr lang="en-GB" sz="1200" dirty="0">
                        <a:solidFill>
                          <a:srgbClr val="002060"/>
                        </a:solidFill>
                        <a:latin typeface="Arial Rounded MT Bold" panose="020F0704030504030204" pitchFamily="34" charset="0"/>
                      </a:endParaRPr>
                    </a:p>
                    <a:p>
                      <a:pPr algn="ctr"/>
                      <a:endParaRPr lang="en-GB" sz="1200" dirty="0">
                        <a:solidFill>
                          <a:srgbClr val="002060"/>
                        </a:solidFill>
                        <a:latin typeface="Arial Rounded MT Bold" panose="020F0704030504030204" pitchFamily="34" charset="0"/>
                      </a:endParaRPr>
                    </a:p>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88610651"/>
                  </a:ext>
                </a:extLst>
              </a:tr>
            </a:tbl>
          </a:graphicData>
        </a:graphic>
      </p:graphicFrame>
      <p:sp>
        <p:nvSpPr>
          <p:cNvPr id="31" name="Rounded Rectangle 94">
            <a:extLst>
              <a:ext uri="{FF2B5EF4-FFF2-40B4-BE49-F238E27FC236}">
                <a16:creationId xmlns:a16="http://schemas.microsoft.com/office/drawing/2014/main" id="{0F53D42A-3C07-39BA-12E7-03B3368CF0A1}"/>
              </a:ext>
            </a:extLst>
          </p:cNvPr>
          <p:cNvSpPr/>
          <p:nvPr/>
        </p:nvSpPr>
        <p:spPr>
          <a:xfrm>
            <a:off x="5350290" y="3944619"/>
            <a:ext cx="1332407" cy="2016759"/>
          </a:xfrm>
          <a:prstGeom prst="roundRect">
            <a:avLst>
              <a:gd name="adj" fmla="val 2594"/>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33" name="Rectangle 32">
            <a:extLst>
              <a:ext uri="{FF2B5EF4-FFF2-40B4-BE49-F238E27FC236}">
                <a16:creationId xmlns:a16="http://schemas.microsoft.com/office/drawing/2014/main" id="{7345987C-5F1E-9F70-5904-4DE57FDD6952}"/>
              </a:ext>
            </a:extLst>
          </p:cNvPr>
          <p:cNvSpPr/>
          <p:nvPr/>
        </p:nvSpPr>
        <p:spPr>
          <a:xfrm>
            <a:off x="104152" y="6209094"/>
            <a:ext cx="6649696" cy="3416320"/>
          </a:xfrm>
          <a:prstGeom prst="rect">
            <a:avLst/>
          </a:prstGeom>
        </p:spPr>
        <p:txBody>
          <a:bodyPr wrap="square">
            <a:spAutoFit/>
          </a:bodyPr>
          <a:lstStyle/>
          <a:p>
            <a:r>
              <a:rPr lang="en-GB" sz="1200" dirty="0">
                <a:solidFill>
                  <a:srgbClr val="002060"/>
                </a:solidFill>
                <a:latin typeface="Arial Rounded MT Bold" panose="020F0704030504030204" pitchFamily="34" charset="0"/>
              </a:rPr>
              <a:t>What can you conclude from this experiment about how the arrangement of batteries affects the brightness of the bulb?</a:t>
            </a:r>
          </a:p>
          <a:p>
            <a:r>
              <a:rPr lang="en-GB" sz="12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200" dirty="0">
              <a:solidFill>
                <a:srgbClr val="002060"/>
              </a:solidFill>
              <a:latin typeface="Arial Rounded MT Bold" panose="020F0704030504030204" pitchFamily="34" charset="0"/>
            </a:endParaRPr>
          </a:p>
          <a:p>
            <a:r>
              <a:rPr lang="en-GB" sz="1200" dirty="0">
                <a:solidFill>
                  <a:srgbClr val="002060"/>
                </a:solidFill>
                <a:latin typeface="Arial Rounded MT Bold" panose="020F0704030504030204" pitchFamily="34" charset="0"/>
              </a:rPr>
              <a:t>What can you conclude from this experiment about how the arrangement of batteries affects the voltage across a bulb?</a:t>
            </a:r>
          </a:p>
          <a:p>
            <a:r>
              <a:rPr lang="en-GB" sz="12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200" dirty="0">
              <a:solidFill>
                <a:srgbClr val="002060"/>
              </a:solidFill>
              <a:latin typeface="Arial Rounded MT Bold" panose="020F0704030504030204" pitchFamily="34" charset="0"/>
            </a:endParaRPr>
          </a:p>
          <a:p>
            <a:r>
              <a:rPr lang="en-GB" sz="1200" dirty="0">
                <a:solidFill>
                  <a:srgbClr val="002060"/>
                </a:solidFill>
                <a:latin typeface="Arial Rounded MT Bold" panose="020F0704030504030204" pitchFamily="34" charset="0"/>
              </a:rPr>
              <a:t>Adding batteries in series or parallel will affect how long the power can be supplied for. Which arrangement will power devices for longer? Explain your idea.</a:t>
            </a:r>
          </a:p>
          <a:p>
            <a:r>
              <a:rPr lang="en-GB" sz="12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2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38331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6" descr="https://thumb1.shutterstock.com/thumb_large/605377/142643494/stock-photo-lithium-ion-mobile-telephone-battery-pack-142643494.jpg">
            <a:extLst>
              <a:ext uri="{FF2B5EF4-FFF2-40B4-BE49-F238E27FC236}">
                <a16:creationId xmlns:a16="http://schemas.microsoft.com/office/drawing/2014/main" id="{E3992C4C-8090-1CE9-9E65-7BA87711045E}"/>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30335" y="8895584"/>
            <a:ext cx="920679" cy="588197"/>
          </a:xfrm>
          <a:prstGeom prst="rect">
            <a:avLst/>
          </a:prstGeom>
          <a:extLst>
            <a:ext uri="{909E8E84-426E-40DD-AFC4-6F175D3DCCD1}">
              <a14:hiddenFill xmlns:a14="http://schemas.microsoft.com/office/drawing/2010/main">
                <a:solidFill>
                  <a:srgbClr val="FFFFFF"/>
                </a:solidFill>
              </a14:hiddenFill>
            </a:ext>
          </a:extLst>
        </p:spPr>
      </p:pic>
      <p:pic>
        <p:nvPicPr>
          <p:cNvPr id="28" name="Picture 4" descr="Battery, Motorcycle Battery, Battery Acid">
            <a:extLst>
              <a:ext uri="{FF2B5EF4-FFF2-40B4-BE49-F238E27FC236}">
                <a16:creationId xmlns:a16="http://schemas.microsoft.com/office/drawing/2014/main" id="{8778FA8E-FAB4-6A13-4A7E-A8189A5B498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77347" y="8042777"/>
            <a:ext cx="994840" cy="693251"/>
          </a:xfrm>
          <a:prstGeom prst="rect">
            <a:avLst/>
          </a:prstGeom>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747FDC0E-C7FD-1783-20EA-AF789E0C01E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66100" y="7216193"/>
            <a:ext cx="617334" cy="888863"/>
          </a:xfrm>
          <a:prstGeom prst="rect">
            <a:avLst/>
          </a:prstGeom>
        </p:spPr>
      </p:pic>
      <p:pic>
        <p:nvPicPr>
          <p:cNvPr id="26" name="Picture 2" descr="Aa, Batteries, Power, Electricity, Energy, Technology">
            <a:extLst>
              <a:ext uri="{FF2B5EF4-FFF2-40B4-BE49-F238E27FC236}">
                <a16:creationId xmlns:a16="http://schemas.microsoft.com/office/drawing/2014/main" id="{E0DC6128-9E17-2C15-B87E-D20C2E7538A9}"/>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30337" y="6656869"/>
            <a:ext cx="888863" cy="587773"/>
          </a:xfrm>
          <a:prstGeom prst="rect">
            <a:avLst/>
          </a:prstGeom>
          <a:extLst>
            <a:ext uri="{909E8E84-426E-40DD-AFC4-6F175D3DCCD1}">
              <a14:hiddenFill xmlns:a14="http://schemas.microsoft.com/office/drawing/2010/main">
                <a:solidFill>
                  <a:srgbClr val="FFFFFF"/>
                </a:solidFill>
              </a14:hiddenFill>
            </a:ext>
          </a:extLst>
        </p:spPr>
      </p:pic>
      <p:pic>
        <p:nvPicPr>
          <p:cNvPr id="23" name="Picture 2" descr="Energiesparlampe, Bulbs, Sparlampe, Lighting, Lamp">
            <a:extLst>
              <a:ext uri="{FF2B5EF4-FFF2-40B4-BE49-F238E27FC236}">
                <a16:creationId xmlns:a16="http://schemas.microsoft.com/office/drawing/2014/main" id="{81FEB237-E44A-E748-2449-F45ED7F8FA10}"/>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30761" y="4993347"/>
            <a:ext cx="1093295" cy="759893"/>
          </a:xfrm>
          <a:prstGeom prst="rect">
            <a:avLst/>
          </a:prstGeom>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E8DFFBF8-597D-D35C-9697-3BA0405E96E2}"/>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p:blipFill>
        <p:spPr>
          <a:xfrm>
            <a:off x="230761" y="4167833"/>
            <a:ext cx="1093295" cy="704668"/>
          </a:xfrm>
          <a:prstGeom prst="rect">
            <a:avLst/>
          </a:prstGeom>
        </p:spPr>
      </p:pic>
      <p:pic>
        <p:nvPicPr>
          <p:cNvPr id="21" name="Picture 4" descr="Open, Sign, Signage, Neon, Business, Store, Restaurant">
            <a:extLst>
              <a:ext uri="{FF2B5EF4-FFF2-40B4-BE49-F238E27FC236}">
                <a16:creationId xmlns:a16="http://schemas.microsoft.com/office/drawing/2014/main" id="{4B1C05BE-85F5-3ACF-7A00-9998E7B3F95D}"/>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197073" y="3348828"/>
            <a:ext cx="1227611" cy="819005"/>
          </a:xfrm>
          <a:prstGeom prst="rect">
            <a:avLst/>
          </a:prstGeom>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79B07FE-6E0C-BA5E-1AE0-82D42B518BE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390235" y="2336687"/>
            <a:ext cx="774348" cy="1160672"/>
          </a:xfrm>
          <a:prstGeom prst="rect">
            <a:avLst/>
          </a:prstGeom>
        </p:spPr>
      </p:pic>
      <p:sp>
        <p:nvSpPr>
          <p:cNvPr id="3" name="Rectangle 2">
            <a:extLst>
              <a:ext uri="{FF2B5EF4-FFF2-40B4-BE49-F238E27FC236}">
                <a16:creationId xmlns:a16="http://schemas.microsoft.com/office/drawing/2014/main" id="{9AF71B30-5E8B-D92C-3018-D9A24CCD768B}"/>
              </a:ext>
            </a:extLst>
          </p:cNvPr>
          <p:cNvSpPr/>
          <p:nvPr/>
        </p:nvSpPr>
        <p:spPr>
          <a:xfrm>
            <a:off x="-2"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BE8694F-57C7-7234-F26D-C997573CB9B4}"/>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5" name="Picture 4">
            <a:extLst>
              <a:ext uri="{FF2B5EF4-FFF2-40B4-BE49-F238E27FC236}">
                <a16:creationId xmlns:a16="http://schemas.microsoft.com/office/drawing/2014/main" id="{4A62555B-04E7-10D9-958D-F6DCAEE4C6FD}"/>
              </a:ext>
            </a:extLst>
          </p:cNvPr>
          <p:cNvPicPr>
            <a:picLocks noChangeAspect="1"/>
          </p:cNvPicPr>
          <p:nvPr/>
        </p:nvPicPr>
        <p:blipFill rotWithShape="1">
          <a:blip r:embed="rId12"/>
          <a:srcRect l="3114" t="13379" r="3460" b="3635"/>
          <a:stretch/>
        </p:blipFill>
        <p:spPr>
          <a:xfrm>
            <a:off x="0" y="0"/>
            <a:ext cx="6858000" cy="1332562"/>
          </a:xfrm>
          <a:prstGeom prst="rect">
            <a:avLst/>
          </a:prstGeom>
        </p:spPr>
      </p:pic>
      <p:sp>
        <p:nvSpPr>
          <p:cNvPr id="6" name="TextBox 5">
            <a:extLst>
              <a:ext uri="{FF2B5EF4-FFF2-40B4-BE49-F238E27FC236}">
                <a16:creationId xmlns:a16="http://schemas.microsoft.com/office/drawing/2014/main" id="{85484FAE-D3B4-7683-E738-29DCE82CDA33}"/>
              </a:ext>
            </a:extLst>
          </p:cNvPr>
          <p:cNvSpPr txBox="1"/>
          <p:nvPr/>
        </p:nvSpPr>
        <p:spPr>
          <a:xfrm>
            <a:off x="1020903" y="221289"/>
            <a:ext cx="4746864" cy="276999"/>
          </a:xfrm>
          <a:prstGeom prst="rect">
            <a:avLst/>
          </a:prstGeom>
          <a:noFill/>
        </p:spPr>
        <p:txBody>
          <a:bodyPr wrap="square" rtlCol="0">
            <a:spAutoFit/>
          </a:bodyPr>
          <a:lstStyle/>
          <a:p>
            <a:r>
              <a:rPr lang="en-GB" sz="1200" dirty="0">
                <a:solidFill>
                  <a:schemeClr val="bg1"/>
                </a:solidFill>
                <a:latin typeface="Arial Rounded MT Bold" panose="020F0704030504030204" pitchFamily="34" charset="0"/>
              </a:rPr>
              <a:t>Mission Assignment: Describe the role of voltage  </a:t>
            </a:r>
          </a:p>
        </p:txBody>
      </p:sp>
      <p:sp>
        <p:nvSpPr>
          <p:cNvPr id="7" name="TextBox 6">
            <a:extLst>
              <a:ext uri="{FF2B5EF4-FFF2-40B4-BE49-F238E27FC236}">
                <a16:creationId xmlns:a16="http://schemas.microsoft.com/office/drawing/2014/main" id="{9921CC49-9320-CAE1-1F7F-B177600E7B0F}"/>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KS3-22-03</a:t>
            </a:r>
          </a:p>
        </p:txBody>
      </p:sp>
      <p:pic>
        <p:nvPicPr>
          <p:cNvPr id="8" name="Picture 7" descr="Logo, icon&#10;&#10;Description automatically generated">
            <a:extLst>
              <a:ext uri="{FF2B5EF4-FFF2-40B4-BE49-F238E27FC236}">
                <a16:creationId xmlns:a16="http://schemas.microsoft.com/office/drawing/2014/main" id="{E2CBDE0A-A349-D374-8FDB-222D617280BB}"/>
              </a:ext>
            </a:extLst>
          </p:cNvPr>
          <p:cNvPicPr>
            <a:picLocks noChangeAspect="1"/>
          </p:cNvPicPr>
          <p:nvPr/>
        </p:nvPicPr>
        <p:blipFill>
          <a:blip r:embed="rId13"/>
          <a:stretch>
            <a:fillRect/>
          </a:stretch>
        </p:blipFill>
        <p:spPr>
          <a:xfrm>
            <a:off x="6005032" y="224628"/>
            <a:ext cx="615703" cy="615703"/>
          </a:xfrm>
          <a:prstGeom prst="rect">
            <a:avLst/>
          </a:prstGeom>
        </p:spPr>
      </p:pic>
      <p:sp>
        <p:nvSpPr>
          <p:cNvPr id="9" name="TextBox 8">
            <a:extLst>
              <a:ext uri="{FF2B5EF4-FFF2-40B4-BE49-F238E27FC236}">
                <a16:creationId xmlns:a16="http://schemas.microsoft.com/office/drawing/2014/main" id="{4317167D-FE53-B887-797A-48012D0BCD4A}"/>
              </a:ext>
            </a:extLst>
          </p:cNvPr>
          <p:cNvSpPr txBox="1"/>
          <p:nvPr/>
        </p:nvSpPr>
        <p:spPr>
          <a:xfrm>
            <a:off x="197073" y="1518866"/>
            <a:ext cx="6507397" cy="461665"/>
          </a:xfrm>
          <a:prstGeom prst="rect">
            <a:avLst/>
          </a:prstGeom>
          <a:noFill/>
        </p:spPr>
        <p:txBody>
          <a:bodyPr wrap="square">
            <a:spAutoFit/>
          </a:bodyPr>
          <a:lstStyle/>
          <a:p>
            <a:pPr algn="ctr"/>
            <a:r>
              <a:rPr lang="en-GB" sz="1200" dirty="0">
                <a:solidFill>
                  <a:srgbClr val="002060"/>
                </a:solidFill>
                <a:latin typeface="Arial Rounded MT Bold" panose="020F0704030504030204" pitchFamily="34" charset="0"/>
              </a:rPr>
              <a:t>For each of the following bulbs, give operating voltage, power rating, a description of its brightness and what it is used for.</a:t>
            </a:r>
          </a:p>
        </p:txBody>
      </p:sp>
      <p:sp>
        <p:nvSpPr>
          <p:cNvPr id="10" name="Rectangle: Rounded Corners 9">
            <a:extLst>
              <a:ext uri="{FF2B5EF4-FFF2-40B4-BE49-F238E27FC236}">
                <a16:creationId xmlns:a16="http://schemas.microsoft.com/office/drawing/2014/main" id="{15E97601-03B3-8801-5FF9-ECFE9A61DC86}"/>
              </a:ext>
            </a:extLst>
          </p:cNvPr>
          <p:cNvSpPr/>
          <p:nvPr/>
        </p:nvSpPr>
        <p:spPr>
          <a:xfrm>
            <a:off x="175301" y="1447428"/>
            <a:ext cx="6507397" cy="616899"/>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Table 18">
            <a:extLst>
              <a:ext uri="{FF2B5EF4-FFF2-40B4-BE49-F238E27FC236}">
                <a16:creationId xmlns:a16="http://schemas.microsoft.com/office/drawing/2014/main" id="{6AAC39D8-4C76-5ED4-1975-917BF444EADE}"/>
              </a:ext>
            </a:extLst>
          </p:cNvPr>
          <p:cNvGraphicFramePr>
            <a:graphicFrameLocks noGrp="1"/>
          </p:cNvGraphicFramePr>
          <p:nvPr>
            <p:extLst>
              <p:ext uri="{D42A27DB-BD31-4B8C-83A1-F6EECF244321}">
                <p14:modId xmlns:p14="http://schemas.microsoft.com/office/powerpoint/2010/main" val="2898792005"/>
              </p:ext>
            </p:extLst>
          </p:nvPr>
        </p:nvGraphicFramePr>
        <p:xfrm>
          <a:off x="175301" y="2228708"/>
          <a:ext cx="6507397" cy="3566160"/>
        </p:xfrm>
        <a:graphic>
          <a:graphicData uri="http://schemas.openxmlformats.org/drawingml/2006/table">
            <a:tbl>
              <a:tblPr firstRow="1" bandRow="1">
                <a:tableStyleId>{5C22544A-7EE6-4342-B048-85BDC9FD1C3A}</a:tableStyleId>
              </a:tblPr>
              <a:tblGrid>
                <a:gridCol w="1211732">
                  <a:extLst>
                    <a:ext uri="{9D8B030D-6E8A-4147-A177-3AD203B41FA5}">
                      <a16:colId xmlns:a16="http://schemas.microsoft.com/office/drawing/2014/main" val="1768858243"/>
                    </a:ext>
                  </a:extLst>
                </a:gridCol>
                <a:gridCol w="1319928">
                  <a:extLst>
                    <a:ext uri="{9D8B030D-6E8A-4147-A177-3AD203B41FA5}">
                      <a16:colId xmlns:a16="http://schemas.microsoft.com/office/drawing/2014/main" val="2441568972"/>
                    </a:ext>
                  </a:extLst>
                </a:gridCol>
                <a:gridCol w="1334276">
                  <a:extLst>
                    <a:ext uri="{9D8B030D-6E8A-4147-A177-3AD203B41FA5}">
                      <a16:colId xmlns:a16="http://schemas.microsoft.com/office/drawing/2014/main" val="1687389209"/>
                    </a:ext>
                  </a:extLst>
                </a:gridCol>
                <a:gridCol w="1319928">
                  <a:extLst>
                    <a:ext uri="{9D8B030D-6E8A-4147-A177-3AD203B41FA5}">
                      <a16:colId xmlns:a16="http://schemas.microsoft.com/office/drawing/2014/main" val="1922698747"/>
                    </a:ext>
                  </a:extLst>
                </a:gridCol>
                <a:gridCol w="1321533">
                  <a:extLst>
                    <a:ext uri="{9D8B030D-6E8A-4147-A177-3AD203B41FA5}">
                      <a16:colId xmlns:a16="http://schemas.microsoft.com/office/drawing/2014/main" val="802400144"/>
                    </a:ext>
                  </a:extLst>
                </a:gridCol>
              </a:tblGrid>
              <a:tr h="252967">
                <a:tc>
                  <a:txBody>
                    <a:bodyPr/>
                    <a:lstStyle/>
                    <a:p>
                      <a:pPr algn="ctr"/>
                      <a:r>
                        <a:rPr lang="en-GB" sz="1200" b="0" i="0" dirty="0">
                          <a:solidFill>
                            <a:srgbClr val="002060"/>
                          </a:solidFill>
                          <a:latin typeface="Arial Rounded MT Bold" panose="020F0704030504030204" pitchFamily="34" charset="0"/>
                        </a:rPr>
                        <a:t>Bulb</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r>
                        <a:rPr lang="en-GB" sz="1200" b="0" i="0" dirty="0">
                          <a:solidFill>
                            <a:srgbClr val="002060"/>
                          </a:solidFill>
                          <a:latin typeface="Arial Rounded MT Bold" panose="020F0704030504030204" pitchFamily="34" charset="0"/>
                        </a:rPr>
                        <a:t>Voltage (V)</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r>
                        <a:rPr lang="en-GB" sz="1200" b="0" i="0" dirty="0">
                          <a:solidFill>
                            <a:srgbClr val="002060"/>
                          </a:solidFill>
                          <a:latin typeface="Arial Rounded MT Bold" panose="020F0704030504030204" pitchFamily="34" charset="0"/>
                        </a:rPr>
                        <a:t>Power (W)</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r>
                        <a:rPr lang="en-GB" sz="1200" b="0" i="0" dirty="0">
                          <a:solidFill>
                            <a:srgbClr val="002060"/>
                          </a:solidFill>
                          <a:latin typeface="Arial Rounded MT Bold" panose="020F0704030504030204" pitchFamily="34" charset="0"/>
                        </a:rPr>
                        <a:t>Brightness</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r>
                        <a:rPr lang="en-GB" sz="1200" b="0" i="0" dirty="0">
                          <a:solidFill>
                            <a:srgbClr val="002060"/>
                          </a:solidFill>
                          <a:latin typeface="Arial Rounded MT Bold" panose="020F0704030504030204" pitchFamily="34" charset="0"/>
                        </a:rPr>
                        <a:t>Use</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1338702104"/>
                  </a:ext>
                </a:extLst>
              </a:tr>
              <a:tr h="695078">
                <a:tc>
                  <a:txBody>
                    <a:bodyPr/>
                    <a:lstStyle/>
                    <a:p>
                      <a:pPr algn="ctr"/>
                      <a:endParaRPr lang="en-GB" sz="1200" dirty="0">
                        <a:solidFill>
                          <a:srgbClr val="002060"/>
                        </a:solidFill>
                        <a:highlight>
                          <a:srgbClr val="C0C0C0"/>
                        </a:highlight>
                        <a:latin typeface="Arial Rounded MT Bold" panose="020F0704030504030204" pitchFamily="34" charset="0"/>
                      </a:endParaRPr>
                    </a:p>
                    <a:p>
                      <a:pPr algn="ctr"/>
                      <a:endParaRPr lang="en-GB" sz="1200" dirty="0">
                        <a:solidFill>
                          <a:srgbClr val="002060"/>
                        </a:solidFill>
                        <a:highlight>
                          <a:srgbClr val="C0C0C0"/>
                        </a:highlight>
                        <a:latin typeface="Arial Rounded MT Bold" panose="020F0704030504030204" pitchFamily="34" charset="0"/>
                      </a:endParaRPr>
                    </a:p>
                    <a:p>
                      <a:pPr algn="ctr"/>
                      <a:r>
                        <a:rPr lang="en-GB" sz="1200" dirty="0">
                          <a:solidFill>
                            <a:srgbClr val="002060"/>
                          </a:solidFill>
                          <a:highlight>
                            <a:srgbClr val="C0C0C0"/>
                          </a:highlight>
                          <a:latin typeface="Arial Rounded MT Bold" panose="020F0704030504030204" pitchFamily="34" charset="0"/>
                        </a:rPr>
                        <a:t>Small Filament</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3681150802"/>
                  </a:ext>
                </a:extLst>
              </a:tr>
              <a:tr h="695078">
                <a:tc>
                  <a:txBody>
                    <a:bodyPr/>
                    <a:lstStyle/>
                    <a:p>
                      <a:pPr algn="ctr"/>
                      <a:endParaRPr lang="en-GB" sz="1200" dirty="0">
                        <a:solidFill>
                          <a:srgbClr val="002060"/>
                        </a:solidFill>
                        <a:highlight>
                          <a:srgbClr val="C0C0C0"/>
                        </a:highlight>
                        <a:latin typeface="Arial Rounded MT Bold" panose="020F0704030504030204" pitchFamily="34" charset="0"/>
                      </a:endParaRPr>
                    </a:p>
                    <a:p>
                      <a:pPr algn="ctr"/>
                      <a:endParaRPr lang="en-GB" sz="1200" dirty="0">
                        <a:solidFill>
                          <a:srgbClr val="002060"/>
                        </a:solidFill>
                        <a:highlight>
                          <a:srgbClr val="C0C0C0"/>
                        </a:highlight>
                        <a:latin typeface="Arial Rounded MT Bold" panose="020F0704030504030204" pitchFamily="34" charset="0"/>
                      </a:endParaRPr>
                    </a:p>
                    <a:p>
                      <a:pPr algn="ctr"/>
                      <a:endParaRPr lang="en-GB" sz="1200" dirty="0">
                        <a:solidFill>
                          <a:srgbClr val="002060"/>
                        </a:solidFill>
                        <a:highlight>
                          <a:srgbClr val="C0C0C0"/>
                        </a:highlight>
                        <a:latin typeface="Arial Rounded MT Bold" panose="020F0704030504030204" pitchFamily="34" charset="0"/>
                      </a:endParaRPr>
                    </a:p>
                    <a:p>
                      <a:pPr algn="ctr"/>
                      <a:r>
                        <a:rPr lang="en-GB" sz="1200" dirty="0">
                          <a:solidFill>
                            <a:srgbClr val="002060"/>
                          </a:solidFill>
                          <a:highlight>
                            <a:srgbClr val="C0C0C0"/>
                          </a:highlight>
                          <a:latin typeface="Arial Rounded MT Bold" panose="020F0704030504030204" pitchFamily="34" charset="0"/>
                        </a:rPr>
                        <a:t>Neon Sign</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188610651"/>
                  </a:ext>
                </a:extLst>
              </a:tr>
              <a:tr h="695078">
                <a:tc>
                  <a:txBody>
                    <a:bodyPr/>
                    <a:lstStyle/>
                    <a:p>
                      <a:pPr algn="ctr"/>
                      <a:endParaRPr lang="en-GB" sz="1200" dirty="0">
                        <a:solidFill>
                          <a:srgbClr val="002060"/>
                        </a:solidFill>
                        <a:highlight>
                          <a:srgbClr val="C0C0C0"/>
                        </a:highlight>
                        <a:latin typeface="Arial Rounded MT Bold" panose="020F0704030504030204" pitchFamily="34" charset="0"/>
                      </a:endParaRPr>
                    </a:p>
                    <a:p>
                      <a:pPr algn="ctr"/>
                      <a:endParaRPr lang="en-GB" sz="1200" dirty="0">
                        <a:solidFill>
                          <a:srgbClr val="002060"/>
                        </a:solidFill>
                        <a:highlight>
                          <a:srgbClr val="C0C0C0"/>
                        </a:highlight>
                        <a:latin typeface="Arial Rounded MT Bold" panose="020F0704030504030204" pitchFamily="34" charset="0"/>
                      </a:endParaRPr>
                    </a:p>
                    <a:p>
                      <a:pPr algn="ctr"/>
                      <a:endParaRPr lang="en-GB" sz="1200" dirty="0">
                        <a:solidFill>
                          <a:srgbClr val="002060"/>
                        </a:solidFill>
                        <a:highlight>
                          <a:srgbClr val="C0C0C0"/>
                        </a:highlight>
                        <a:latin typeface="Arial Rounded MT Bold" panose="020F0704030504030204" pitchFamily="34" charset="0"/>
                      </a:endParaRPr>
                    </a:p>
                    <a:p>
                      <a:pPr algn="ctr"/>
                      <a:r>
                        <a:rPr lang="en-GB" sz="1200" dirty="0">
                          <a:solidFill>
                            <a:srgbClr val="002060"/>
                          </a:solidFill>
                          <a:highlight>
                            <a:srgbClr val="C0C0C0"/>
                          </a:highlight>
                          <a:latin typeface="Arial Rounded MT Bold" panose="020F0704030504030204" pitchFamily="34" charset="0"/>
                        </a:rPr>
                        <a:t>LED</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3227691038"/>
                  </a:ext>
                </a:extLst>
              </a:tr>
              <a:tr h="695078">
                <a:tc>
                  <a:txBody>
                    <a:bodyPr/>
                    <a:lstStyle/>
                    <a:p>
                      <a:pPr algn="ctr"/>
                      <a:endParaRPr lang="en-GB" sz="1200" dirty="0">
                        <a:solidFill>
                          <a:srgbClr val="002060"/>
                        </a:solidFill>
                        <a:highlight>
                          <a:srgbClr val="C0C0C0"/>
                        </a:highlight>
                        <a:latin typeface="Arial Rounded MT Bold" panose="020F0704030504030204" pitchFamily="34" charset="0"/>
                      </a:endParaRPr>
                    </a:p>
                    <a:p>
                      <a:pPr algn="ctr"/>
                      <a:endParaRPr lang="en-GB" sz="1200" dirty="0">
                        <a:solidFill>
                          <a:srgbClr val="002060"/>
                        </a:solidFill>
                        <a:highlight>
                          <a:srgbClr val="C0C0C0"/>
                        </a:highlight>
                        <a:latin typeface="Arial Rounded MT Bold" panose="020F0704030504030204" pitchFamily="34" charset="0"/>
                      </a:endParaRPr>
                    </a:p>
                    <a:p>
                      <a:pPr algn="ctr"/>
                      <a:r>
                        <a:rPr lang="en-GB" sz="1200" dirty="0">
                          <a:solidFill>
                            <a:srgbClr val="002060"/>
                          </a:solidFill>
                          <a:highlight>
                            <a:srgbClr val="C0C0C0"/>
                          </a:highlight>
                          <a:latin typeface="Arial Rounded MT Bold" panose="020F0704030504030204" pitchFamily="34" charset="0"/>
                        </a:rPr>
                        <a:t>Energy Saving</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1218864347"/>
                  </a:ext>
                </a:extLst>
              </a:tr>
            </a:tbl>
          </a:graphicData>
        </a:graphic>
      </p:graphicFrame>
      <p:sp>
        <p:nvSpPr>
          <p:cNvPr id="24" name="Rectangle 23">
            <a:extLst>
              <a:ext uri="{FF2B5EF4-FFF2-40B4-BE49-F238E27FC236}">
                <a16:creationId xmlns:a16="http://schemas.microsoft.com/office/drawing/2014/main" id="{B576FA37-5797-92F2-757B-D07BCB73A011}"/>
              </a:ext>
            </a:extLst>
          </p:cNvPr>
          <p:cNvSpPr/>
          <p:nvPr/>
        </p:nvSpPr>
        <p:spPr>
          <a:xfrm>
            <a:off x="64871" y="5794868"/>
            <a:ext cx="6793129" cy="461665"/>
          </a:xfrm>
          <a:prstGeom prst="rect">
            <a:avLst/>
          </a:prstGeom>
        </p:spPr>
        <p:txBody>
          <a:bodyPr wrap="square">
            <a:spAutoFit/>
          </a:bodyPr>
          <a:lstStyle/>
          <a:p>
            <a:r>
              <a:rPr lang="en-GB" sz="1200" dirty="0">
                <a:solidFill>
                  <a:srgbClr val="002060"/>
                </a:solidFill>
                <a:latin typeface="Arial Rounded MT Bold" panose="020F0704030504030204" pitchFamily="34" charset="0"/>
              </a:rPr>
              <a:t>For each of the following batteries, give the voltage, an example of their usage and how long they last.</a:t>
            </a:r>
          </a:p>
        </p:txBody>
      </p:sp>
      <p:graphicFrame>
        <p:nvGraphicFramePr>
          <p:cNvPr id="25" name="Table 24">
            <a:extLst>
              <a:ext uri="{FF2B5EF4-FFF2-40B4-BE49-F238E27FC236}">
                <a16:creationId xmlns:a16="http://schemas.microsoft.com/office/drawing/2014/main" id="{7E1C092A-25DD-D293-EF8B-F5422C7BF081}"/>
              </a:ext>
            </a:extLst>
          </p:cNvPr>
          <p:cNvGraphicFramePr>
            <a:graphicFrameLocks noGrp="1"/>
          </p:cNvGraphicFramePr>
          <p:nvPr>
            <p:extLst>
              <p:ext uri="{D42A27DB-BD31-4B8C-83A1-F6EECF244321}">
                <p14:modId xmlns:p14="http://schemas.microsoft.com/office/powerpoint/2010/main" val="1294505357"/>
              </p:ext>
            </p:extLst>
          </p:nvPr>
        </p:nvGraphicFramePr>
        <p:xfrm>
          <a:off x="175301" y="6351393"/>
          <a:ext cx="6507397" cy="3162951"/>
        </p:xfrm>
        <a:graphic>
          <a:graphicData uri="http://schemas.openxmlformats.org/drawingml/2006/table">
            <a:tbl>
              <a:tblPr firstRow="1" bandRow="1">
                <a:tableStyleId>{5940675A-B579-460E-94D1-54222C63F5DA}</a:tableStyleId>
              </a:tblPr>
              <a:tblGrid>
                <a:gridCol w="1168883">
                  <a:extLst>
                    <a:ext uri="{9D8B030D-6E8A-4147-A177-3AD203B41FA5}">
                      <a16:colId xmlns:a16="http://schemas.microsoft.com/office/drawing/2014/main" val="1768858243"/>
                    </a:ext>
                  </a:extLst>
                </a:gridCol>
                <a:gridCol w="1084723">
                  <a:extLst>
                    <a:ext uri="{9D8B030D-6E8A-4147-A177-3AD203B41FA5}">
                      <a16:colId xmlns:a16="http://schemas.microsoft.com/office/drawing/2014/main" val="2441568972"/>
                    </a:ext>
                  </a:extLst>
                </a:gridCol>
                <a:gridCol w="2301850">
                  <a:extLst>
                    <a:ext uri="{9D8B030D-6E8A-4147-A177-3AD203B41FA5}">
                      <a16:colId xmlns:a16="http://schemas.microsoft.com/office/drawing/2014/main" val="1687389209"/>
                    </a:ext>
                  </a:extLst>
                </a:gridCol>
                <a:gridCol w="1951941">
                  <a:extLst>
                    <a:ext uri="{9D8B030D-6E8A-4147-A177-3AD203B41FA5}">
                      <a16:colId xmlns:a16="http://schemas.microsoft.com/office/drawing/2014/main" val="1922698747"/>
                    </a:ext>
                  </a:extLst>
                </a:gridCol>
              </a:tblGrid>
              <a:tr h="229519">
                <a:tc>
                  <a:txBody>
                    <a:bodyPr/>
                    <a:lstStyle/>
                    <a:p>
                      <a:pPr algn="ctr"/>
                      <a:r>
                        <a:rPr lang="en-GB" sz="1200" b="0" dirty="0">
                          <a:solidFill>
                            <a:srgbClr val="002060"/>
                          </a:solidFill>
                          <a:latin typeface="Arial Rounded MT Bold" panose="020F0704030504030204" pitchFamily="34" charset="0"/>
                        </a:rPr>
                        <a:t>Battery</a:t>
                      </a:r>
                      <a:endParaRPr lang="en-GB" sz="1200" b="0" i="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r>
                        <a:rPr lang="en-GB" sz="1200" b="0" dirty="0">
                          <a:solidFill>
                            <a:srgbClr val="002060"/>
                          </a:solidFill>
                          <a:latin typeface="Arial Rounded MT Bold" panose="020F0704030504030204" pitchFamily="34" charset="0"/>
                        </a:rPr>
                        <a:t>Voltage (V)</a:t>
                      </a:r>
                      <a:endParaRPr lang="en-GB" sz="1200" b="0" i="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r>
                        <a:rPr lang="en-GB" sz="1200" b="0" dirty="0">
                          <a:solidFill>
                            <a:srgbClr val="002060"/>
                          </a:solidFill>
                          <a:latin typeface="Arial Rounded MT Bold" panose="020F0704030504030204" pitchFamily="34" charset="0"/>
                        </a:rPr>
                        <a:t>Use</a:t>
                      </a:r>
                      <a:endParaRPr lang="en-GB" sz="1200" b="0" i="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r>
                        <a:rPr lang="en-GB" sz="1200" b="0" dirty="0">
                          <a:solidFill>
                            <a:srgbClr val="002060"/>
                          </a:solidFill>
                          <a:latin typeface="Arial Rounded MT Bold" panose="020F0704030504030204" pitchFamily="34" charset="0"/>
                        </a:rPr>
                        <a:t>Lifetime</a:t>
                      </a:r>
                      <a:endParaRPr lang="en-GB" sz="1200" b="0" i="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338702104"/>
                  </a:ext>
                </a:extLst>
              </a:tr>
              <a:tr h="688557">
                <a:tc>
                  <a:txBody>
                    <a:bodyPr/>
                    <a:lstStyle/>
                    <a:p>
                      <a:pPr algn="ctr"/>
                      <a:endParaRPr lang="en-GB" sz="1200" dirty="0">
                        <a:solidFill>
                          <a:srgbClr val="002060"/>
                        </a:solidFill>
                        <a:highlight>
                          <a:srgbClr val="C0C0C0"/>
                        </a:highlight>
                        <a:latin typeface="Arial Rounded MT Bold" panose="020F0704030504030204" pitchFamily="34" charset="0"/>
                      </a:endParaRPr>
                    </a:p>
                    <a:p>
                      <a:pPr algn="ctr"/>
                      <a:endParaRPr lang="en-GB" sz="1200" dirty="0">
                        <a:solidFill>
                          <a:srgbClr val="002060"/>
                        </a:solidFill>
                        <a:highlight>
                          <a:srgbClr val="C0C0C0"/>
                        </a:highlight>
                        <a:latin typeface="Arial Rounded MT Bold" panose="020F0704030504030204" pitchFamily="34" charset="0"/>
                      </a:endParaRPr>
                    </a:p>
                    <a:p>
                      <a:pPr algn="ctr"/>
                      <a:r>
                        <a:rPr lang="en-GB" sz="1200" dirty="0">
                          <a:solidFill>
                            <a:srgbClr val="002060"/>
                          </a:solidFill>
                          <a:highlight>
                            <a:srgbClr val="C0C0C0"/>
                          </a:highlight>
                          <a:latin typeface="Arial Rounded MT Bold" panose="020F0704030504030204" pitchFamily="34" charset="0"/>
                        </a:rPr>
                        <a:t>AA Battery</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3681150802"/>
                  </a:ext>
                </a:extLst>
              </a:tr>
              <a:tr h="688557">
                <a:tc>
                  <a:txBody>
                    <a:bodyPr/>
                    <a:lstStyle/>
                    <a:p>
                      <a:pPr algn="ctr"/>
                      <a:endParaRPr lang="en-GB" sz="1200" dirty="0">
                        <a:solidFill>
                          <a:srgbClr val="002060"/>
                        </a:solidFill>
                        <a:highlight>
                          <a:srgbClr val="C0C0C0"/>
                        </a:highlight>
                        <a:latin typeface="Arial Rounded MT Bold" panose="020F0704030504030204" pitchFamily="34" charset="0"/>
                      </a:endParaRPr>
                    </a:p>
                    <a:p>
                      <a:pPr algn="ctr"/>
                      <a:endParaRPr lang="en-GB" sz="1200" dirty="0">
                        <a:solidFill>
                          <a:srgbClr val="002060"/>
                        </a:solidFill>
                        <a:highlight>
                          <a:srgbClr val="C0C0C0"/>
                        </a:highlight>
                        <a:latin typeface="Arial Rounded MT Bold" panose="020F0704030504030204" pitchFamily="34" charset="0"/>
                      </a:endParaRPr>
                    </a:p>
                    <a:p>
                      <a:pPr algn="ctr"/>
                      <a:r>
                        <a:rPr lang="en-GB" sz="1200" dirty="0">
                          <a:solidFill>
                            <a:srgbClr val="002060"/>
                          </a:solidFill>
                          <a:highlight>
                            <a:srgbClr val="C0C0C0"/>
                          </a:highlight>
                          <a:latin typeface="Arial Rounded MT Bold" panose="020F0704030504030204" pitchFamily="34" charset="0"/>
                        </a:rPr>
                        <a:t>9V Battery</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88610651"/>
                  </a:ext>
                </a:extLst>
              </a:tr>
              <a:tr h="688557">
                <a:tc>
                  <a:txBody>
                    <a:bodyPr/>
                    <a:lstStyle/>
                    <a:p>
                      <a:pPr algn="ctr"/>
                      <a:endParaRPr lang="en-GB" sz="1200" dirty="0">
                        <a:solidFill>
                          <a:srgbClr val="002060"/>
                        </a:solidFill>
                        <a:highlight>
                          <a:srgbClr val="C0C0C0"/>
                        </a:highlight>
                        <a:latin typeface="Arial Rounded MT Bold" panose="020F0704030504030204" pitchFamily="34" charset="0"/>
                      </a:endParaRPr>
                    </a:p>
                    <a:p>
                      <a:pPr algn="ctr"/>
                      <a:endParaRPr lang="en-GB" sz="1200" dirty="0">
                        <a:solidFill>
                          <a:srgbClr val="002060"/>
                        </a:solidFill>
                        <a:highlight>
                          <a:srgbClr val="C0C0C0"/>
                        </a:highlight>
                        <a:latin typeface="Arial Rounded MT Bold" panose="020F0704030504030204" pitchFamily="34" charset="0"/>
                      </a:endParaRPr>
                    </a:p>
                    <a:p>
                      <a:pPr algn="ctr"/>
                      <a:endParaRPr lang="en-GB" sz="1200" dirty="0">
                        <a:solidFill>
                          <a:srgbClr val="002060"/>
                        </a:solidFill>
                        <a:highlight>
                          <a:srgbClr val="C0C0C0"/>
                        </a:highlight>
                        <a:latin typeface="Arial Rounded MT Bold" panose="020F0704030504030204" pitchFamily="34" charset="0"/>
                      </a:endParaRPr>
                    </a:p>
                    <a:p>
                      <a:pPr algn="ctr"/>
                      <a:r>
                        <a:rPr lang="en-GB" sz="1200" dirty="0">
                          <a:solidFill>
                            <a:srgbClr val="002060"/>
                          </a:solidFill>
                          <a:highlight>
                            <a:srgbClr val="C0C0C0"/>
                          </a:highlight>
                          <a:latin typeface="Arial Rounded MT Bold" panose="020F0704030504030204" pitchFamily="34" charset="0"/>
                        </a:rPr>
                        <a:t>Car Battery</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3227691038"/>
                  </a:ext>
                </a:extLst>
              </a:tr>
              <a:tr h="688557">
                <a:tc>
                  <a:txBody>
                    <a:bodyPr/>
                    <a:lstStyle/>
                    <a:p>
                      <a:pPr algn="ctr"/>
                      <a:endParaRPr lang="en-GB" sz="1200" dirty="0">
                        <a:solidFill>
                          <a:srgbClr val="002060"/>
                        </a:solidFill>
                        <a:highlight>
                          <a:srgbClr val="C0C0C0"/>
                        </a:highlight>
                        <a:latin typeface="Arial Rounded MT Bold" panose="020F0704030504030204" pitchFamily="34" charset="0"/>
                      </a:endParaRPr>
                    </a:p>
                    <a:p>
                      <a:pPr algn="ctr"/>
                      <a:r>
                        <a:rPr lang="en-GB" sz="1200" dirty="0">
                          <a:solidFill>
                            <a:srgbClr val="002060"/>
                          </a:solidFill>
                          <a:highlight>
                            <a:srgbClr val="C0C0C0"/>
                          </a:highlight>
                          <a:latin typeface="Arial Rounded MT Bold" panose="020F0704030504030204" pitchFamily="34" charset="0"/>
                        </a:rPr>
                        <a:t>Cell Phone Battery</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218864347"/>
                  </a:ext>
                </a:extLst>
              </a:tr>
            </a:tbl>
          </a:graphicData>
        </a:graphic>
      </p:graphicFrame>
    </p:spTree>
    <p:extLst>
      <p:ext uri="{BB962C8B-B14F-4D97-AF65-F5344CB8AC3E}">
        <p14:creationId xmlns:p14="http://schemas.microsoft.com/office/powerpoint/2010/main" val="257200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0C681F-143A-67B3-0224-C0D23AB31635}"/>
              </a:ext>
            </a:extLst>
          </p:cNvPr>
          <p:cNvSpPr/>
          <p:nvPr/>
        </p:nvSpPr>
        <p:spPr>
          <a:xfrm>
            <a:off x="-2"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0CEFF28-C5A7-1FB8-9D9F-97F437C00352}"/>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5" name="Picture 4">
            <a:extLst>
              <a:ext uri="{FF2B5EF4-FFF2-40B4-BE49-F238E27FC236}">
                <a16:creationId xmlns:a16="http://schemas.microsoft.com/office/drawing/2014/main" id="{C6DBC55C-9A25-EF53-8ACF-83EBD865FAB5}"/>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6" name="TextBox 5">
            <a:extLst>
              <a:ext uri="{FF2B5EF4-FFF2-40B4-BE49-F238E27FC236}">
                <a16:creationId xmlns:a16="http://schemas.microsoft.com/office/drawing/2014/main" id="{99BD9FBD-2F0C-1A86-2394-7CDE746279EC}"/>
              </a:ext>
            </a:extLst>
          </p:cNvPr>
          <p:cNvSpPr txBox="1"/>
          <p:nvPr/>
        </p:nvSpPr>
        <p:spPr>
          <a:xfrm>
            <a:off x="1020903" y="221289"/>
            <a:ext cx="4746864" cy="276999"/>
          </a:xfrm>
          <a:prstGeom prst="rect">
            <a:avLst/>
          </a:prstGeom>
          <a:noFill/>
        </p:spPr>
        <p:txBody>
          <a:bodyPr wrap="square" rtlCol="0">
            <a:spAutoFit/>
          </a:bodyPr>
          <a:lstStyle/>
          <a:p>
            <a:r>
              <a:rPr lang="en-GB" sz="1200" dirty="0">
                <a:solidFill>
                  <a:schemeClr val="bg1"/>
                </a:solidFill>
                <a:latin typeface="Arial Rounded MT Bold" panose="020F0704030504030204" pitchFamily="34" charset="0"/>
              </a:rPr>
              <a:t>Mission Assignment: Describe the role of voltage  </a:t>
            </a:r>
          </a:p>
        </p:txBody>
      </p:sp>
      <p:sp>
        <p:nvSpPr>
          <p:cNvPr id="7" name="TextBox 6">
            <a:extLst>
              <a:ext uri="{FF2B5EF4-FFF2-40B4-BE49-F238E27FC236}">
                <a16:creationId xmlns:a16="http://schemas.microsoft.com/office/drawing/2014/main" id="{A8982F38-9D6B-4AFB-6CCE-9819A8EA9412}"/>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KS3-22-03</a:t>
            </a:r>
          </a:p>
        </p:txBody>
      </p:sp>
      <p:pic>
        <p:nvPicPr>
          <p:cNvPr id="8" name="Picture 7" descr="Logo, icon&#10;&#10;Description automatically generated">
            <a:extLst>
              <a:ext uri="{FF2B5EF4-FFF2-40B4-BE49-F238E27FC236}">
                <a16:creationId xmlns:a16="http://schemas.microsoft.com/office/drawing/2014/main" id="{74B8E453-CD66-9E4B-EF82-0835151FE5C8}"/>
              </a:ext>
            </a:extLst>
          </p:cNvPr>
          <p:cNvPicPr>
            <a:picLocks noChangeAspect="1"/>
          </p:cNvPicPr>
          <p:nvPr/>
        </p:nvPicPr>
        <p:blipFill>
          <a:blip r:embed="rId3"/>
          <a:stretch>
            <a:fillRect/>
          </a:stretch>
        </p:blipFill>
        <p:spPr>
          <a:xfrm>
            <a:off x="6005032" y="224628"/>
            <a:ext cx="615703" cy="615703"/>
          </a:xfrm>
          <a:prstGeom prst="rect">
            <a:avLst/>
          </a:prstGeom>
        </p:spPr>
      </p:pic>
      <p:sp>
        <p:nvSpPr>
          <p:cNvPr id="9" name="TextBox 8">
            <a:extLst>
              <a:ext uri="{FF2B5EF4-FFF2-40B4-BE49-F238E27FC236}">
                <a16:creationId xmlns:a16="http://schemas.microsoft.com/office/drawing/2014/main" id="{E0FDF09E-4D35-6B40-C2F4-C99DAAADA193}"/>
              </a:ext>
            </a:extLst>
          </p:cNvPr>
          <p:cNvSpPr txBox="1"/>
          <p:nvPr/>
        </p:nvSpPr>
        <p:spPr>
          <a:xfrm>
            <a:off x="175301" y="1454518"/>
            <a:ext cx="6507397" cy="276999"/>
          </a:xfrm>
          <a:prstGeom prst="rect">
            <a:avLst/>
          </a:prstGeom>
          <a:noFill/>
        </p:spPr>
        <p:txBody>
          <a:bodyPr wrap="square">
            <a:spAutoFit/>
          </a:bodyPr>
          <a:lstStyle/>
          <a:p>
            <a:pPr algn="ctr"/>
            <a:r>
              <a:rPr lang="en-GB" sz="1200" dirty="0">
                <a:solidFill>
                  <a:srgbClr val="002060"/>
                </a:solidFill>
                <a:latin typeface="Arial Rounded MT Bold" panose="020F0704030504030204" pitchFamily="34" charset="0"/>
              </a:rPr>
              <a:t>Batteries and bulbs information sheet</a:t>
            </a:r>
          </a:p>
        </p:txBody>
      </p:sp>
      <p:sp>
        <p:nvSpPr>
          <p:cNvPr id="10" name="Rectangle: Rounded Corners 9">
            <a:extLst>
              <a:ext uri="{FF2B5EF4-FFF2-40B4-BE49-F238E27FC236}">
                <a16:creationId xmlns:a16="http://schemas.microsoft.com/office/drawing/2014/main" id="{0356FCC2-4D10-5AB3-25A1-BA871E5F8543}"/>
              </a:ext>
            </a:extLst>
          </p:cNvPr>
          <p:cNvSpPr/>
          <p:nvPr/>
        </p:nvSpPr>
        <p:spPr>
          <a:xfrm>
            <a:off x="175301" y="1410128"/>
            <a:ext cx="6507397" cy="384036"/>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Table 18">
            <a:extLst>
              <a:ext uri="{FF2B5EF4-FFF2-40B4-BE49-F238E27FC236}">
                <a16:creationId xmlns:a16="http://schemas.microsoft.com/office/drawing/2014/main" id="{DE684411-3DE0-EC8B-8ED6-A24F5E55D2B7}"/>
              </a:ext>
            </a:extLst>
          </p:cNvPr>
          <p:cNvGraphicFramePr>
            <a:graphicFrameLocks noGrp="1"/>
          </p:cNvGraphicFramePr>
          <p:nvPr>
            <p:extLst>
              <p:ext uri="{D42A27DB-BD31-4B8C-83A1-F6EECF244321}">
                <p14:modId xmlns:p14="http://schemas.microsoft.com/office/powerpoint/2010/main" val="1156783792"/>
              </p:ext>
            </p:extLst>
          </p:nvPr>
        </p:nvGraphicFramePr>
        <p:xfrm>
          <a:off x="176670" y="1960471"/>
          <a:ext cx="6506028" cy="3571240"/>
        </p:xfrm>
        <a:graphic>
          <a:graphicData uri="http://schemas.openxmlformats.org/drawingml/2006/table">
            <a:tbl>
              <a:tblPr firstRow="1" bandRow="1">
                <a:tableStyleId>{5C22544A-7EE6-4342-B048-85BDC9FD1C3A}</a:tableStyleId>
              </a:tblPr>
              <a:tblGrid>
                <a:gridCol w="3253014">
                  <a:extLst>
                    <a:ext uri="{9D8B030D-6E8A-4147-A177-3AD203B41FA5}">
                      <a16:colId xmlns:a16="http://schemas.microsoft.com/office/drawing/2014/main" val="2441568972"/>
                    </a:ext>
                  </a:extLst>
                </a:gridCol>
                <a:gridCol w="3253014">
                  <a:extLst>
                    <a:ext uri="{9D8B030D-6E8A-4147-A177-3AD203B41FA5}">
                      <a16:colId xmlns:a16="http://schemas.microsoft.com/office/drawing/2014/main" val="1687389209"/>
                    </a:ext>
                  </a:extLst>
                </a:gridCol>
              </a:tblGrid>
              <a:tr h="370840">
                <a:tc gridSpan="2">
                  <a:txBody>
                    <a:bodyPr/>
                    <a:lstStyle/>
                    <a:p>
                      <a:pPr algn="ctr"/>
                      <a:r>
                        <a:rPr lang="en-GB" sz="1100" b="0" dirty="0">
                          <a:solidFill>
                            <a:srgbClr val="002060"/>
                          </a:solidFill>
                          <a:latin typeface="Arial Rounded MT Bold" panose="020F0704030504030204" pitchFamily="34" charset="0"/>
                        </a:rPr>
                        <a:t>Bulb Information</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hMerge="1">
                  <a:txBody>
                    <a:bodyPr/>
                    <a:lstStyle/>
                    <a:p>
                      <a:pPr algn="ctr"/>
                      <a:endParaRPr lang="en-GB" sz="1200" dirty="0">
                        <a:solidFill>
                          <a:srgbClr val="16ADBF"/>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6751428"/>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b="0" dirty="0">
                          <a:solidFill>
                            <a:srgbClr val="002060"/>
                          </a:solidFill>
                          <a:latin typeface="Arial Rounded MT Bold" panose="020F0704030504030204" pitchFamily="34" charset="0"/>
                        </a:rPr>
                        <a:t>Small Filament Bulbs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dirty="0">
                          <a:solidFill>
                            <a:srgbClr val="002060"/>
                          </a:solidFill>
                          <a:latin typeface="Arial Rounded MT Bold" panose="020F0704030504030204" pitchFamily="34" charset="0"/>
                        </a:rPr>
                        <a:t>These are typically used in simple electrical circuits in education and novelty lighting. They normally operate between 1.5V - 12V and have a power output of between 0.45W -3.6W. These are not very efficient as a lot of energy is wasted as heat.</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r>
                        <a:rPr lang="en-GB" sz="1100" b="0" dirty="0">
                          <a:solidFill>
                            <a:srgbClr val="002060"/>
                          </a:solidFill>
                          <a:latin typeface="Arial Rounded MT Bold" panose="020F0704030504030204" pitchFamily="34" charset="0"/>
                        </a:rPr>
                        <a:t>Neon Sign</a:t>
                      </a:r>
                    </a:p>
                    <a:p>
                      <a:pPr algn="l"/>
                      <a:r>
                        <a:rPr lang="en-GB" sz="1100" b="0" dirty="0">
                          <a:solidFill>
                            <a:srgbClr val="002060"/>
                          </a:solidFill>
                          <a:latin typeface="Arial Rounded MT Bold" panose="020F0704030504030204" pitchFamily="34" charset="0"/>
                        </a:rPr>
                        <a:t>A neon sign works by using electrical energy to excite the gases inside to the point that they glow. These are typically used in displays to promote shops, restaurants etc. They will operate on a supply between 110-230V but, despite the high voltage, they have a relatively low current (~0.8A) and consume between 90-180W.</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3681150802"/>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b="0" dirty="0">
                          <a:solidFill>
                            <a:srgbClr val="002060"/>
                          </a:solidFill>
                          <a:latin typeface="Arial Rounded MT Bold" panose="020F0704030504030204" pitchFamily="34" charset="0"/>
                        </a:rPr>
                        <a:t>LEDs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dirty="0">
                          <a:solidFill>
                            <a:srgbClr val="002060"/>
                          </a:solidFill>
                          <a:latin typeface="Arial Rounded MT Bold" panose="020F0704030504030204" pitchFamily="34" charset="0"/>
                        </a:rPr>
                        <a:t>LEDs are commonly found in electronics as they consume very little power and only need a small current to light up. They operate on a voltage between 1.5-4.0V but, because they only require a small current, have a power output of 0.03-1.40W.</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b="0" dirty="0">
                          <a:solidFill>
                            <a:srgbClr val="002060"/>
                          </a:solidFill>
                          <a:latin typeface="Arial Rounded MT Bold" panose="020F0704030504030204" pitchFamily="34" charset="0"/>
                        </a:rPr>
                        <a:t>Energy Saving</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dirty="0">
                          <a:solidFill>
                            <a:srgbClr val="002060"/>
                          </a:solidFill>
                          <a:latin typeface="Arial Rounded MT Bold" panose="020F0704030504030204" pitchFamily="34" charset="0"/>
                        </a:rPr>
                        <a:t>An energy-saving bulb is an alternative to the incandescent filament bulb. As the name suggests, they are a lot more energy efficient. Despite the relatively high voltage needed to operate (between 110-230V), they consume a low level of power (9-15W). The little power that is consumed is used efficiently with little waste.</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188610651"/>
                  </a:ext>
                </a:extLst>
              </a:tr>
            </a:tbl>
          </a:graphicData>
        </a:graphic>
      </p:graphicFrame>
      <p:graphicFrame>
        <p:nvGraphicFramePr>
          <p:cNvPr id="20" name="Table 19">
            <a:extLst>
              <a:ext uri="{FF2B5EF4-FFF2-40B4-BE49-F238E27FC236}">
                <a16:creationId xmlns:a16="http://schemas.microsoft.com/office/drawing/2014/main" id="{01AADAB4-AF6A-04AD-2E88-5B6E16B02E69}"/>
              </a:ext>
            </a:extLst>
          </p:cNvPr>
          <p:cNvGraphicFramePr>
            <a:graphicFrameLocks noGrp="1"/>
          </p:cNvGraphicFramePr>
          <p:nvPr>
            <p:extLst>
              <p:ext uri="{D42A27DB-BD31-4B8C-83A1-F6EECF244321}">
                <p14:modId xmlns:p14="http://schemas.microsoft.com/office/powerpoint/2010/main" val="3341657328"/>
              </p:ext>
            </p:extLst>
          </p:nvPr>
        </p:nvGraphicFramePr>
        <p:xfrm>
          <a:off x="169809" y="5784838"/>
          <a:ext cx="6518380" cy="3571240"/>
        </p:xfrm>
        <a:graphic>
          <a:graphicData uri="http://schemas.openxmlformats.org/drawingml/2006/table">
            <a:tbl>
              <a:tblPr firstRow="1" bandRow="1">
                <a:tableStyleId>{5940675A-B579-460E-94D1-54222C63F5DA}</a:tableStyleId>
              </a:tblPr>
              <a:tblGrid>
                <a:gridCol w="3259190">
                  <a:extLst>
                    <a:ext uri="{9D8B030D-6E8A-4147-A177-3AD203B41FA5}">
                      <a16:colId xmlns:a16="http://schemas.microsoft.com/office/drawing/2014/main" val="2441568972"/>
                    </a:ext>
                  </a:extLst>
                </a:gridCol>
                <a:gridCol w="3259190">
                  <a:extLst>
                    <a:ext uri="{9D8B030D-6E8A-4147-A177-3AD203B41FA5}">
                      <a16:colId xmlns:a16="http://schemas.microsoft.com/office/drawing/2014/main" val="1687389209"/>
                    </a:ext>
                  </a:extLst>
                </a:gridCol>
              </a:tblGrid>
              <a:tr h="370840">
                <a:tc gridSpan="2">
                  <a:txBody>
                    <a:bodyPr/>
                    <a:lstStyle/>
                    <a:p>
                      <a:pPr algn="ctr"/>
                      <a:r>
                        <a:rPr lang="en-GB" sz="1100" b="0" dirty="0">
                          <a:solidFill>
                            <a:srgbClr val="002060"/>
                          </a:solidFill>
                          <a:latin typeface="Arial Rounded MT Bold" panose="020F0704030504030204" pitchFamily="34" charset="0"/>
                        </a:rPr>
                        <a:t>Battery Information</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hMerge="1">
                  <a:txBody>
                    <a:bodyPr/>
                    <a:lstStyle/>
                    <a:p>
                      <a:pPr algn="ctr"/>
                      <a:endParaRPr lang="en-GB" sz="1200" dirty="0">
                        <a:solidFill>
                          <a:srgbClr val="16ADBF"/>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6751428"/>
                  </a:ext>
                </a:extLst>
              </a:tr>
              <a:tr h="370840">
                <a:tc>
                  <a:txBody>
                    <a:bodyPr/>
                    <a:lstStyle/>
                    <a:p>
                      <a:pPr algn="ctr"/>
                      <a:r>
                        <a:rPr lang="en-GB" sz="1100" b="0" dirty="0">
                          <a:solidFill>
                            <a:srgbClr val="002060"/>
                          </a:solidFill>
                          <a:latin typeface="Arial Rounded MT Bold" panose="020F0704030504030204" pitchFamily="34" charset="0"/>
                        </a:rPr>
                        <a:t>Car Battery</a:t>
                      </a:r>
                    </a:p>
                    <a:p>
                      <a:pPr algn="l"/>
                      <a:r>
                        <a:rPr lang="en-GB" sz="1100" b="0" dirty="0">
                          <a:solidFill>
                            <a:srgbClr val="002060"/>
                          </a:solidFill>
                          <a:latin typeface="Arial Rounded MT Bold" panose="020F0704030504030204" pitchFamily="34" charset="0"/>
                        </a:rPr>
                        <a:t>As the name suggests, a car battery is used in vehicles. This is used for all the electrical processes in the car i.e. lights, radio etc. It operates between 12-14V and is charged by the motion of the vehicle. Because they are continually recharged, they can last the lifetime of the vehicle.</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r>
                        <a:rPr lang="en-GB" sz="1100" b="0" dirty="0">
                          <a:solidFill>
                            <a:srgbClr val="002060"/>
                          </a:solidFill>
                          <a:latin typeface="Arial Rounded MT Bold" panose="020F0704030504030204" pitchFamily="34" charset="0"/>
                        </a:rPr>
                        <a:t>AA Battery</a:t>
                      </a:r>
                    </a:p>
                    <a:p>
                      <a:pPr algn="l"/>
                      <a:r>
                        <a:rPr lang="en-GB" sz="1100" b="0" dirty="0">
                          <a:solidFill>
                            <a:srgbClr val="002060"/>
                          </a:solidFill>
                          <a:latin typeface="Arial Rounded MT Bold" panose="020F0704030504030204" pitchFamily="34" charset="0"/>
                        </a:rPr>
                        <a:t>The AA battery is the most common battery in the world. Their size and versatility make them excellent for powering a broad range of devices (e.g. torches, radios, remote controls). Their popularity can be a problem as more than 3 billion are thrown away in the USA alone every year. Their 1.5V output means they can be easily combined with other batteries to create a range of voltages.</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3681150802"/>
                  </a:ext>
                </a:extLst>
              </a:tr>
              <a:tr h="370840">
                <a:tc>
                  <a:txBody>
                    <a:bodyPr/>
                    <a:lstStyle/>
                    <a:p>
                      <a:pPr algn="ctr"/>
                      <a:r>
                        <a:rPr lang="en-GB" sz="1100" b="0" dirty="0">
                          <a:solidFill>
                            <a:srgbClr val="002060"/>
                          </a:solidFill>
                          <a:latin typeface="Arial Rounded MT Bold" panose="020F0704030504030204" pitchFamily="34" charset="0"/>
                        </a:rPr>
                        <a:t>Cell Phone Battery</a:t>
                      </a:r>
                    </a:p>
                    <a:p>
                      <a:pPr algn="l"/>
                      <a:r>
                        <a:rPr lang="en-GB" sz="1100" b="0" dirty="0">
                          <a:solidFill>
                            <a:srgbClr val="002060"/>
                          </a:solidFill>
                          <a:latin typeface="Arial Rounded MT Bold" panose="020F0704030504030204" pitchFamily="34" charset="0"/>
                        </a:rPr>
                        <a:t>A cell phone is actually named after its battery! The battery is essential for all the phone’s operations. Most smartphone batteries require charging every day. However, some simpler phones can have batteries that last for weeks.! They operate between 3.7-4.2 volts.</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r>
                        <a:rPr lang="en-GB" sz="1100" b="0" dirty="0">
                          <a:solidFill>
                            <a:srgbClr val="002060"/>
                          </a:solidFill>
                          <a:latin typeface="Arial Rounded MT Bold" panose="020F0704030504030204" pitchFamily="34" charset="0"/>
                        </a:rPr>
                        <a:t>9V Battery</a:t>
                      </a:r>
                    </a:p>
                    <a:p>
                      <a:pPr algn="l"/>
                      <a:r>
                        <a:rPr lang="en-GB" sz="1100" b="0" dirty="0">
                          <a:solidFill>
                            <a:srgbClr val="002060"/>
                          </a:solidFill>
                          <a:latin typeface="Arial Rounded MT Bold" panose="020F0704030504030204" pitchFamily="34" charset="0"/>
                        </a:rPr>
                        <a:t>A 9V battery has quite a large power capacity and is therefore used in devices that need to be left unattended for long periods of time (e.g. smoke detectors, alarm clocks, walkie-talkies).</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522909585"/>
                  </a:ext>
                </a:extLst>
              </a:tr>
            </a:tbl>
          </a:graphicData>
        </a:graphic>
      </p:graphicFrame>
    </p:spTree>
    <p:extLst>
      <p:ext uri="{BB962C8B-B14F-4D97-AF65-F5344CB8AC3E}">
        <p14:creationId xmlns:p14="http://schemas.microsoft.com/office/powerpoint/2010/main" val="135192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9">
            <a:extLst>
              <a:ext uri="{FF2B5EF4-FFF2-40B4-BE49-F238E27FC236}">
                <a16:creationId xmlns:a16="http://schemas.microsoft.com/office/drawing/2014/main" id="{846B9D95-4B4B-E6DA-DD2B-60DF751B27E1}"/>
              </a:ext>
            </a:extLst>
          </p:cNvPr>
          <p:cNvSpPr/>
          <p:nvPr/>
        </p:nvSpPr>
        <p:spPr>
          <a:xfrm>
            <a:off x="5372193" y="4303929"/>
            <a:ext cx="1288599" cy="1045131"/>
          </a:xfrm>
          <a:prstGeom prst="roundRect">
            <a:avLst>
              <a:gd name="adj" fmla="val 5698"/>
            </a:avLst>
          </a:prstGeom>
          <a:solidFill>
            <a:schemeClr val="bg1"/>
          </a:solidFill>
          <a:ln>
            <a:noFill/>
          </a:ln>
        </p:spPr>
        <p:txBody>
          <a:bodyPr wrap="square">
            <a:spAutoFit/>
          </a:bodyPr>
          <a:lstStyle/>
          <a:p>
            <a:r>
              <a:rPr lang="en-GB" sz="1200" dirty="0">
                <a:solidFill>
                  <a:srgbClr val="002060"/>
                </a:solidFill>
                <a:latin typeface="Arial Rounded MT Bold" panose="020F0704030504030204" pitchFamily="34" charset="0"/>
              </a:rPr>
              <a:t>Equipment </a:t>
            </a:r>
          </a:p>
          <a:p>
            <a:pPr marL="171450" indent="-171450">
              <a:buFont typeface="Arial" panose="020B0604020202020204" pitchFamily="34" charset="0"/>
              <a:buChar char="•"/>
            </a:pPr>
            <a:r>
              <a:rPr lang="en-GB" sz="1200" dirty="0">
                <a:solidFill>
                  <a:srgbClr val="002060"/>
                </a:solidFill>
                <a:latin typeface="Arial Rounded MT Bold" panose="020F0704030504030204" pitchFamily="34" charset="0"/>
              </a:rPr>
              <a:t>2 cells 1.5V</a:t>
            </a:r>
          </a:p>
          <a:p>
            <a:pPr marL="171450" indent="-171450">
              <a:buFont typeface="Arial" panose="020B0604020202020204" pitchFamily="34" charset="0"/>
              <a:buChar char="•"/>
            </a:pPr>
            <a:r>
              <a:rPr lang="en-GB" sz="1200" dirty="0">
                <a:solidFill>
                  <a:srgbClr val="002060"/>
                </a:solidFill>
                <a:latin typeface="Arial Rounded MT Bold" panose="020F0704030504030204" pitchFamily="34" charset="0"/>
              </a:rPr>
              <a:t>1.5V Bulb</a:t>
            </a:r>
          </a:p>
          <a:p>
            <a:pPr marL="171450" indent="-171450">
              <a:buFont typeface="Arial" panose="020B0604020202020204" pitchFamily="34" charset="0"/>
              <a:buChar char="•"/>
            </a:pPr>
            <a:r>
              <a:rPr lang="en-GB" sz="1200" dirty="0">
                <a:solidFill>
                  <a:srgbClr val="002060"/>
                </a:solidFill>
                <a:latin typeface="Arial Rounded MT Bold" panose="020F0704030504030204" pitchFamily="34" charset="0"/>
              </a:rPr>
              <a:t>6 wires</a:t>
            </a:r>
          </a:p>
          <a:p>
            <a:pPr marL="171450" indent="-171450">
              <a:buFont typeface="Arial" panose="020B0604020202020204" pitchFamily="34" charset="0"/>
              <a:buChar char="•"/>
            </a:pPr>
            <a:r>
              <a:rPr lang="en-GB" sz="1200" dirty="0">
                <a:solidFill>
                  <a:srgbClr val="002060"/>
                </a:solidFill>
                <a:latin typeface="Arial Rounded MT Bold" panose="020F0704030504030204" pitchFamily="34" charset="0"/>
              </a:rPr>
              <a:t>Voltmeter </a:t>
            </a:r>
          </a:p>
        </p:txBody>
      </p:sp>
      <p:sp>
        <p:nvSpPr>
          <p:cNvPr id="3" name="Rectangle 2">
            <a:extLst>
              <a:ext uri="{FF2B5EF4-FFF2-40B4-BE49-F238E27FC236}">
                <a16:creationId xmlns:a16="http://schemas.microsoft.com/office/drawing/2014/main" id="{6CE944BF-59A5-8990-9E5E-A4F8604E290A}"/>
              </a:ext>
            </a:extLst>
          </p:cNvPr>
          <p:cNvSpPr/>
          <p:nvPr/>
        </p:nvSpPr>
        <p:spPr>
          <a:xfrm>
            <a:off x="-2"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477BA10-F1B4-39E3-1596-6E1858E61374}"/>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5" name="Picture 4">
            <a:extLst>
              <a:ext uri="{FF2B5EF4-FFF2-40B4-BE49-F238E27FC236}">
                <a16:creationId xmlns:a16="http://schemas.microsoft.com/office/drawing/2014/main" id="{982D793F-04B8-7538-1DFC-EF3D1F8AB116}"/>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6" name="TextBox 5">
            <a:extLst>
              <a:ext uri="{FF2B5EF4-FFF2-40B4-BE49-F238E27FC236}">
                <a16:creationId xmlns:a16="http://schemas.microsoft.com/office/drawing/2014/main" id="{3CA68DA1-68EF-CF81-2B23-D5A0AFC42AB4}"/>
              </a:ext>
            </a:extLst>
          </p:cNvPr>
          <p:cNvSpPr txBox="1"/>
          <p:nvPr/>
        </p:nvSpPr>
        <p:spPr>
          <a:xfrm>
            <a:off x="1020903" y="221289"/>
            <a:ext cx="4746864" cy="461665"/>
          </a:xfrm>
          <a:prstGeom prst="rect">
            <a:avLst/>
          </a:prstGeom>
          <a:noFill/>
        </p:spPr>
        <p:txBody>
          <a:bodyPr wrap="square" rtlCol="0">
            <a:spAutoFit/>
          </a:bodyPr>
          <a:lstStyle/>
          <a:p>
            <a:r>
              <a:rPr lang="en-GB" sz="1200" dirty="0">
                <a:solidFill>
                  <a:schemeClr val="bg1"/>
                </a:solidFill>
                <a:latin typeface="Arial Rounded MT Bold" panose="020F0704030504030204" pitchFamily="34" charset="0"/>
              </a:rPr>
              <a:t>Mission Assignment: Describe the role of voltage</a:t>
            </a:r>
          </a:p>
          <a:p>
            <a:r>
              <a:rPr lang="en-GB" sz="1200" dirty="0">
                <a:solidFill>
                  <a:schemeClr val="bg1"/>
                </a:solidFill>
                <a:latin typeface="Arial Rounded MT Bold" panose="020F0704030504030204" pitchFamily="34" charset="0"/>
              </a:rPr>
              <a:t>                                                                         ANSWERS  </a:t>
            </a:r>
          </a:p>
        </p:txBody>
      </p:sp>
      <p:sp>
        <p:nvSpPr>
          <p:cNvPr id="7" name="TextBox 6">
            <a:extLst>
              <a:ext uri="{FF2B5EF4-FFF2-40B4-BE49-F238E27FC236}">
                <a16:creationId xmlns:a16="http://schemas.microsoft.com/office/drawing/2014/main" id="{A9968907-8BF6-DEB5-77B1-8A4562CC9C7C}"/>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KS3-22-03</a:t>
            </a:r>
          </a:p>
        </p:txBody>
      </p:sp>
      <p:pic>
        <p:nvPicPr>
          <p:cNvPr id="8" name="Picture 7" descr="Logo, icon&#10;&#10;Description automatically generated">
            <a:extLst>
              <a:ext uri="{FF2B5EF4-FFF2-40B4-BE49-F238E27FC236}">
                <a16:creationId xmlns:a16="http://schemas.microsoft.com/office/drawing/2014/main" id="{1F009A1C-2954-210D-9657-C68E88183586}"/>
              </a:ext>
            </a:extLst>
          </p:cNvPr>
          <p:cNvPicPr>
            <a:picLocks noChangeAspect="1"/>
          </p:cNvPicPr>
          <p:nvPr/>
        </p:nvPicPr>
        <p:blipFill>
          <a:blip r:embed="rId3"/>
          <a:stretch>
            <a:fillRect/>
          </a:stretch>
        </p:blipFill>
        <p:spPr>
          <a:xfrm>
            <a:off x="6005032" y="224628"/>
            <a:ext cx="615703" cy="615703"/>
          </a:xfrm>
          <a:prstGeom prst="rect">
            <a:avLst/>
          </a:prstGeom>
        </p:spPr>
      </p:pic>
      <p:sp>
        <p:nvSpPr>
          <p:cNvPr id="9" name="TextBox 8">
            <a:extLst>
              <a:ext uri="{FF2B5EF4-FFF2-40B4-BE49-F238E27FC236}">
                <a16:creationId xmlns:a16="http://schemas.microsoft.com/office/drawing/2014/main" id="{1C00BF01-6271-0612-D39F-C4EE6667748D}"/>
              </a:ext>
            </a:extLst>
          </p:cNvPr>
          <p:cNvSpPr txBox="1"/>
          <p:nvPr/>
        </p:nvSpPr>
        <p:spPr>
          <a:xfrm>
            <a:off x="175301" y="1467570"/>
            <a:ext cx="6507397" cy="646331"/>
          </a:xfrm>
          <a:prstGeom prst="rect">
            <a:avLst/>
          </a:prstGeom>
          <a:noFill/>
        </p:spPr>
        <p:txBody>
          <a:bodyPr wrap="square">
            <a:spAutoFit/>
          </a:bodyPr>
          <a:lstStyle/>
          <a:p>
            <a:pPr algn="ctr"/>
            <a:r>
              <a:rPr lang="en-GB" sz="1200" dirty="0">
                <a:solidFill>
                  <a:srgbClr val="002060"/>
                </a:solidFill>
                <a:latin typeface="Arial Rounded MT Bold" panose="020F0704030504030204" pitchFamily="34" charset="0"/>
              </a:rPr>
              <a:t>Investigate the effect of cells arranged in series and parallel circuits.</a:t>
            </a:r>
          </a:p>
          <a:p>
            <a:pPr algn="ctr"/>
            <a:r>
              <a:rPr lang="en-GB" sz="1200" dirty="0">
                <a:solidFill>
                  <a:srgbClr val="002060"/>
                </a:solidFill>
                <a:latin typeface="Arial Rounded MT Bold" panose="020F0704030504030204" pitchFamily="34" charset="0"/>
              </a:rPr>
              <a:t>Build the circuits as shown below. Describe the brightness of the bulbs and measure the voltage across the bulb.</a:t>
            </a:r>
          </a:p>
        </p:txBody>
      </p:sp>
      <p:sp>
        <p:nvSpPr>
          <p:cNvPr id="10" name="Rectangle: Rounded Corners 9">
            <a:extLst>
              <a:ext uri="{FF2B5EF4-FFF2-40B4-BE49-F238E27FC236}">
                <a16:creationId xmlns:a16="http://schemas.microsoft.com/office/drawing/2014/main" id="{0372777A-0CE6-E5C1-B7D2-4394D4140FAA}"/>
              </a:ext>
            </a:extLst>
          </p:cNvPr>
          <p:cNvSpPr/>
          <p:nvPr/>
        </p:nvSpPr>
        <p:spPr>
          <a:xfrm>
            <a:off x="175301" y="1447428"/>
            <a:ext cx="6507397" cy="686617"/>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AF32AE61-9F8B-5CB6-5982-7B4B08228FE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l="917" t="10349" r="-917" b="10125"/>
          <a:stretch/>
        </p:blipFill>
        <p:spPr>
          <a:xfrm>
            <a:off x="336112" y="2295673"/>
            <a:ext cx="2168586" cy="1293463"/>
          </a:xfrm>
          <a:prstGeom prst="roundRect">
            <a:avLst>
              <a:gd name="adj" fmla="val 16667"/>
            </a:avLst>
          </a:prstGeom>
          <a:ln w="12700">
            <a:noFill/>
          </a:ln>
          <a:effectLst/>
          <a:scene3d>
            <a:camera prst="orthographicFront"/>
            <a:lightRig rig="contrasting" dir="t">
              <a:rot lat="0" lon="0" rev="4200000"/>
            </a:lightRig>
          </a:scene3d>
          <a:sp3d prstMaterial="plastic">
            <a:contourClr>
              <a:srgbClr val="969696"/>
            </a:contourClr>
          </a:sp3d>
        </p:spPr>
      </p:pic>
      <p:pic>
        <p:nvPicPr>
          <p:cNvPr id="12" name="Picture 11">
            <a:extLst>
              <a:ext uri="{FF2B5EF4-FFF2-40B4-BE49-F238E27FC236}">
                <a16:creationId xmlns:a16="http://schemas.microsoft.com/office/drawing/2014/main" id="{E30C369B-9921-52D5-79B7-A99A890AB7B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t="4823" b="7264"/>
          <a:stretch/>
        </p:blipFill>
        <p:spPr>
          <a:xfrm>
            <a:off x="4448232" y="2369987"/>
            <a:ext cx="2048286" cy="1350531"/>
          </a:xfrm>
          <a:prstGeom prst="roundRect">
            <a:avLst>
              <a:gd name="adj" fmla="val 16667"/>
            </a:avLst>
          </a:prstGeom>
          <a:ln w="12700">
            <a:noFill/>
          </a:ln>
          <a:effectLst/>
          <a:scene3d>
            <a:camera prst="orthographicFront"/>
            <a:lightRig rig="contrasting" dir="t">
              <a:rot lat="0" lon="0" rev="4200000"/>
            </a:lightRig>
          </a:scene3d>
          <a:sp3d prstMaterial="plastic">
            <a:contourClr>
              <a:srgbClr val="969696"/>
            </a:contourClr>
          </a:sp3d>
        </p:spPr>
      </p:pic>
      <p:pic>
        <p:nvPicPr>
          <p:cNvPr id="13" name="Picture 12">
            <a:extLst>
              <a:ext uri="{FF2B5EF4-FFF2-40B4-BE49-F238E27FC236}">
                <a16:creationId xmlns:a16="http://schemas.microsoft.com/office/drawing/2014/main" id="{8DAD7882-3881-A372-05BF-1420481868D8}"/>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12450" y="2231972"/>
            <a:ext cx="1433099" cy="1504755"/>
          </a:xfrm>
          <a:prstGeom prst="rect">
            <a:avLst/>
          </a:prstGeom>
        </p:spPr>
      </p:pic>
      <p:sp>
        <p:nvSpPr>
          <p:cNvPr id="14" name="Rectangle: Rounded Corners 13">
            <a:extLst>
              <a:ext uri="{FF2B5EF4-FFF2-40B4-BE49-F238E27FC236}">
                <a16:creationId xmlns:a16="http://schemas.microsoft.com/office/drawing/2014/main" id="{9FFDDA78-A4A9-8EE2-1962-0BEA26E808D5}"/>
              </a:ext>
            </a:extLst>
          </p:cNvPr>
          <p:cNvSpPr/>
          <p:nvPr/>
        </p:nvSpPr>
        <p:spPr>
          <a:xfrm>
            <a:off x="175301" y="2267525"/>
            <a:ext cx="2407032" cy="1452993"/>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4E4B862C-96D3-E87B-FEAA-88ACAE7981AD}"/>
              </a:ext>
            </a:extLst>
          </p:cNvPr>
          <p:cNvSpPr/>
          <p:nvPr/>
        </p:nvSpPr>
        <p:spPr>
          <a:xfrm>
            <a:off x="4275666" y="2284027"/>
            <a:ext cx="2407032" cy="1452993"/>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Table 15">
            <a:extLst>
              <a:ext uri="{FF2B5EF4-FFF2-40B4-BE49-F238E27FC236}">
                <a16:creationId xmlns:a16="http://schemas.microsoft.com/office/drawing/2014/main" id="{A7C61D0B-86DC-974C-68CF-A1AF64903116}"/>
              </a:ext>
            </a:extLst>
          </p:cNvPr>
          <p:cNvGraphicFramePr>
            <a:graphicFrameLocks noGrp="1"/>
          </p:cNvGraphicFramePr>
          <p:nvPr>
            <p:extLst>
              <p:ext uri="{D42A27DB-BD31-4B8C-83A1-F6EECF244321}">
                <p14:modId xmlns:p14="http://schemas.microsoft.com/office/powerpoint/2010/main" val="4132701674"/>
              </p:ext>
            </p:extLst>
          </p:nvPr>
        </p:nvGraphicFramePr>
        <p:xfrm>
          <a:off x="175301" y="3944620"/>
          <a:ext cx="4998869" cy="2016760"/>
        </p:xfrm>
        <a:graphic>
          <a:graphicData uri="http://schemas.openxmlformats.org/drawingml/2006/table">
            <a:tbl>
              <a:tblPr firstRow="1" bandRow="1">
                <a:tableStyleId>{5940675A-B579-460E-94D1-54222C63F5DA}</a:tableStyleId>
              </a:tblPr>
              <a:tblGrid>
                <a:gridCol w="755783">
                  <a:extLst>
                    <a:ext uri="{9D8B030D-6E8A-4147-A177-3AD203B41FA5}">
                      <a16:colId xmlns:a16="http://schemas.microsoft.com/office/drawing/2014/main" val="1768858243"/>
                    </a:ext>
                  </a:extLst>
                </a:gridCol>
                <a:gridCol w="2506383">
                  <a:extLst>
                    <a:ext uri="{9D8B030D-6E8A-4147-A177-3AD203B41FA5}">
                      <a16:colId xmlns:a16="http://schemas.microsoft.com/office/drawing/2014/main" val="2441568972"/>
                    </a:ext>
                  </a:extLst>
                </a:gridCol>
                <a:gridCol w="1736703">
                  <a:extLst>
                    <a:ext uri="{9D8B030D-6E8A-4147-A177-3AD203B41FA5}">
                      <a16:colId xmlns:a16="http://schemas.microsoft.com/office/drawing/2014/main" val="269002238"/>
                    </a:ext>
                  </a:extLst>
                </a:gridCol>
              </a:tblGrid>
              <a:tr h="370840">
                <a:tc>
                  <a:txBody>
                    <a:bodyPr/>
                    <a:lstStyle/>
                    <a:p>
                      <a:pPr algn="ctr"/>
                      <a:r>
                        <a:rPr lang="en-GB" sz="1200" b="0" dirty="0">
                          <a:solidFill>
                            <a:srgbClr val="002060"/>
                          </a:solidFill>
                          <a:latin typeface="Arial Rounded MT Bold" panose="020F0704030504030204" pitchFamily="34" charset="0"/>
                        </a:rPr>
                        <a:t>Circuit</a:t>
                      </a:r>
                      <a:endParaRPr lang="en-GB" sz="1200" b="0" i="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r>
                        <a:rPr lang="en-GB" sz="1200" b="0" dirty="0">
                          <a:solidFill>
                            <a:srgbClr val="002060"/>
                          </a:solidFill>
                          <a:latin typeface="Arial Rounded MT Bold" panose="020F0704030504030204" pitchFamily="34" charset="0"/>
                        </a:rPr>
                        <a:t>Brightness of bulb</a:t>
                      </a:r>
                      <a:endParaRPr lang="en-GB" sz="1200" b="0" i="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r>
                        <a:rPr lang="en-GB" sz="1200" b="0" dirty="0">
                          <a:solidFill>
                            <a:srgbClr val="002060"/>
                          </a:solidFill>
                          <a:latin typeface="Arial Rounded MT Bold" panose="020F0704030504030204" pitchFamily="34" charset="0"/>
                        </a:rPr>
                        <a:t>Bulb voltage (V)</a:t>
                      </a:r>
                      <a:endParaRPr lang="en-GB" sz="1200" b="0" i="0" dirty="0">
                        <a:solidFill>
                          <a:srgbClr val="002060"/>
                        </a:solidFill>
                        <a:latin typeface="Arial Rounded MT Bold" panose="020F0704030504030204" pitchFamily="34" charset="0"/>
                      </a:endParaRP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338702104"/>
                  </a:ext>
                </a:extLst>
              </a:tr>
              <a:tr h="370840">
                <a:tc>
                  <a:txBody>
                    <a:bodyPr/>
                    <a:lstStyle/>
                    <a:p>
                      <a:pPr algn="ctr"/>
                      <a:r>
                        <a:rPr lang="en-GB" sz="1200" dirty="0">
                          <a:solidFill>
                            <a:srgbClr val="002060"/>
                          </a:solidFill>
                          <a:latin typeface="Arial Rounded MT Bold" panose="020F0704030504030204" pitchFamily="34" charset="0"/>
                        </a:rPr>
                        <a:t>Series Cells</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p>
                      <a:pPr algn="ctr"/>
                      <a:endParaRPr lang="en-GB" sz="1200" dirty="0">
                        <a:solidFill>
                          <a:srgbClr val="002060"/>
                        </a:solidFill>
                        <a:latin typeface="Arial Rounded MT Bold" panose="020F0704030504030204" pitchFamily="34" charset="0"/>
                      </a:endParaRPr>
                    </a:p>
                    <a:p>
                      <a:pPr algn="ctr"/>
                      <a:endParaRPr lang="en-GB" sz="1200" dirty="0">
                        <a:solidFill>
                          <a:srgbClr val="002060"/>
                        </a:solidFill>
                        <a:latin typeface="Arial Rounded MT Bold" panose="020F0704030504030204" pitchFamily="34" charset="0"/>
                      </a:endParaRPr>
                    </a:p>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3681150802"/>
                  </a:ext>
                </a:extLst>
              </a:tr>
              <a:tr h="566607">
                <a:tc>
                  <a:txBody>
                    <a:bodyPr/>
                    <a:lstStyle/>
                    <a:p>
                      <a:pPr algn="ctr"/>
                      <a:r>
                        <a:rPr lang="en-GB" sz="1200" dirty="0">
                          <a:solidFill>
                            <a:srgbClr val="002060"/>
                          </a:solidFill>
                          <a:latin typeface="Arial Rounded MT Bold" panose="020F0704030504030204" pitchFamily="34" charset="0"/>
                        </a:rPr>
                        <a:t>Parallel Cells</a:t>
                      </a:r>
                    </a:p>
                  </a:txBody>
                  <a:tcPr anchor="ct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p>
                      <a:pPr algn="ctr"/>
                      <a:endParaRPr lang="en-GB" sz="1200" dirty="0">
                        <a:solidFill>
                          <a:srgbClr val="002060"/>
                        </a:solidFill>
                        <a:latin typeface="Arial Rounded MT Bold" panose="020F0704030504030204" pitchFamily="34" charset="0"/>
                      </a:endParaRPr>
                    </a:p>
                    <a:p>
                      <a:pPr algn="ctr"/>
                      <a:endParaRPr lang="en-GB" sz="1200" dirty="0">
                        <a:solidFill>
                          <a:srgbClr val="002060"/>
                        </a:solidFill>
                        <a:latin typeface="Arial Rounded MT Bold" panose="020F0704030504030204" pitchFamily="34" charset="0"/>
                      </a:endParaRPr>
                    </a:p>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tc>
                  <a:txBody>
                    <a:bodyPr/>
                    <a:lstStyle/>
                    <a:p>
                      <a:pPr algn="ctr"/>
                      <a:endParaRPr lang="en-GB" sz="1200" dirty="0">
                        <a:solidFill>
                          <a:srgbClr val="002060"/>
                        </a:solidFill>
                        <a:latin typeface="Arial Rounded MT Bold" panose="020F0704030504030204" pitchFamily="34" charset="0"/>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tcPr>
                </a:tc>
                <a:extLst>
                  <a:ext uri="{0D108BD9-81ED-4DB2-BD59-A6C34878D82A}">
                    <a16:rowId xmlns:a16="http://schemas.microsoft.com/office/drawing/2014/main" val="188610651"/>
                  </a:ext>
                </a:extLst>
              </a:tr>
            </a:tbl>
          </a:graphicData>
        </a:graphic>
      </p:graphicFrame>
      <p:sp>
        <p:nvSpPr>
          <p:cNvPr id="17" name="Rounded Rectangle 94">
            <a:extLst>
              <a:ext uri="{FF2B5EF4-FFF2-40B4-BE49-F238E27FC236}">
                <a16:creationId xmlns:a16="http://schemas.microsoft.com/office/drawing/2014/main" id="{D1E0FE40-B5CF-5C59-C287-3F0819B2D611}"/>
              </a:ext>
            </a:extLst>
          </p:cNvPr>
          <p:cNvSpPr/>
          <p:nvPr/>
        </p:nvSpPr>
        <p:spPr>
          <a:xfrm>
            <a:off x="5350290" y="3944619"/>
            <a:ext cx="1332407" cy="2016759"/>
          </a:xfrm>
          <a:prstGeom prst="roundRect">
            <a:avLst>
              <a:gd name="adj" fmla="val 2594"/>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18" name="Rectangle 17">
            <a:extLst>
              <a:ext uri="{FF2B5EF4-FFF2-40B4-BE49-F238E27FC236}">
                <a16:creationId xmlns:a16="http://schemas.microsoft.com/office/drawing/2014/main" id="{EE649467-8E75-1CC4-FBEC-CFF3DC76AD1E}"/>
              </a:ext>
            </a:extLst>
          </p:cNvPr>
          <p:cNvSpPr/>
          <p:nvPr/>
        </p:nvSpPr>
        <p:spPr>
          <a:xfrm>
            <a:off x="104152" y="6209094"/>
            <a:ext cx="6649696" cy="3416320"/>
          </a:xfrm>
          <a:prstGeom prst="rect">
            <a:avLst/>
          </a:prstGeom>
        </p:spPr>
        <p:txBody>
          <a:bodyPr wrap="square">
            <a:spAutoFit/>
          </a:bodyPr>
          <a:lstStyle/>
          <a:p>
            <a:r>
              <a:rPr lang="en-GB" sz="1200" dirty="0">
                <a:solidFill>
                  <a:srgbClr val="002060"/>
                </a:solidFill>
                <a:latin typeface="Arial Rounded MT Bold" panose="020F0704030504030204" pitchFamily="34" charset="0"/>
              </a:rPr>
              <a:t>What can you conclude from this experiment about how the arrangement of batteries affects the brightness of the bulb?</a:t>
            </a:r>
          </a:p>
          <a:p>
            <a:r>
              <a:rPr lang="en-GB" sz="12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200" dirty="0">
              <a:solidFill>
                <a:srgbClr val="002060"/>
              </a:solidFill>
              <a:latin typeface="Arial Rounded MT Bold" panose="020F0704030504030204" pitchFamily="34" charset="0"/>
            </a:endParaRPr>
          </a:p>
          <a:p>
            <a:r>
              <a:rPr lang="en-GB" sz="1200" dirty="0">
                <a:solidFill>
                  <a:srgbClr val="002060"/>
                </a:solidFill>
                <a:latin typeface="Arial Rounded MT Bold" panose="020F0704030504030204" pitchFamily="34" charset="0"/>
              </a:rPr>
              <a:t>What can you conclude from this experiment about how the arrangement of batteries affects the voltage across a bulb?</a:t>
            </a:r>
          </a:p>
          <a:p>
            <a:r>
              <a:rPr lang="en-GB" sz="12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200" dirty="0">
              <a:solidFill>
                <a:srgbClr val="002060"/>
              </a:solidFill>
              <a:latin typeface="Arial Rounded MT Bold" panose="020F0704030504030204" pitchFamily="34" charset="0"/>
            </a:endParaRPr>
          </a:p>
          <a:p>
            <a:r>
              <a:rPr lang="en-GB" sz="1200" dirty="0">
                <a:solidFill>
                  <a:srgbClr val="002060"/>
                </a:solidFill>
                <a:latin typeface="Arial Rounded MT Bold" panose="020F0704030504030204" pitchFamily="34" charset="0"/>
              </a:rPr>
              <a:t>Adding batteries in series or parallel will affect how long the power can be supplied for. Which arrangement will power devices for longer? Explain your idea.</a:t>
            </a:r>
          </a:p>
          <a:p>
            <a:r>
              <a:rPr lang="en-GB" sz="1200" dirty="0">
                <a:solidFill>
                  <a:srgbClr val="002060"/>
                </a:solidFill>
                <a:latin typeface="Arial Rounded MT Bold" panose="020F07040305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sz="1200" dirty="0">
              <a:solidFill>
                <a:srgbClr val="002060"/>
              </a:solidFill>
              <a:latin typeface="Arial Rounded MT Bold" panose="020F0704030504030204" pitchFamily="34" charset="0"/>
            </a:endParaRPr>
          </a:p>
        </p:txBody>
      </p:sp>
      <p:sp>
        <p:nvSpPr>
          <p:cNvPr id="20" name="TextBox 19">
            <a:extLst>
              <a:ext uri="{FF2B5EF4-FFF2-40B4-BE49-F238E27FC236}">
                <a16:creationId xmlns:a16="http://schemas.microsoft.com/office/drawing/2014/main" id="{67D4DD65-0512-75A1-7656-A286FF630875}"/>
              </a:ext>
            </a:extLst>
          </p:cNvPr>
          <p:cNvSpPr txBox="1"/>
          <p:nvPr/>
        </p:nvSpPr>
        <p:spPr>
          <a:xfrm>
            <a:off x="104151" y="6548912"/>
            <a:ext cx="6392367" cy="276999"/>
          </a:xfrm>
          <a:prstGeom prst="rect">
            <a:avLst/>
          </a:prstGeom>
          <a:noFill/>
        </p:spPr>
        <p:txBody>
          <a:bodyPr wrap="square">
            <a:spAutoFit/>
          </a:bodyPr>
          <a:lstStyle/>
          <a:p>
            <a:r>
              <a:rPr lang="en-GB" sz="1200" dirty="0">
                <a:solidFill>
                  <a:srgbClr val="FF0000"/>
                </a:solidFill>
                <a:latin typeface="Arial Rounded MT Bold" panose="020F0704030504030204" pitchFamily="34" charset="0"/>
              </a:rPr>
              <a:t>Bulbs should be dimmer in the series circuit than the parallel circuit.</a:t>
            </a:r>
          </a:p>
        </p:txBody>
      </p:sp>
      <p:sp>
        <p:nvSpPr>
          <p:cNvPr id="22" name="TextBox 21">
            <a:extLst>
              <a:ext uri="{FF2B5EF4-FFF2-40B4-BE49-F238E27FC236}">
                <a16:creationId xmlns:a16="http://schemas.microsoft.com/office/drawing/2014/main" id="{E6C39C8C-98CB-913B-E644-009735D2C78A}"/>
              </a:ext>
            </a:extLst>
          </p:cNvPr>
          <p:cNvSpPr txBox="1"/>
          <p:nvPr/>
        </p:nvSpPr>
        <p:spPr>
          <a:xfrm>
            <a:off x="104150" y="7664185"/>
            <a:ext cx="6556641" cy="461665"/>
          </a:xfrm>
          <a:prstGeom prst="rect">
            <a:avLst/>
          </a:prstGeom>
          <a:noFill/>
        </p:spPr>
        <p:txBody>
          <a:bodyPr wrap="square">
            <a:spAutoFit/>
          </a:bodyPr>
          <a:lstStyle/>
          <a:p>
            <a:r>
              <a:rPr lang="en-GB" sz="1200" dirty="0">
                <a:solidFill>
                  <a:srgbClr val="FF0000"/>
                </a:solidFill>
                <a:latin typeface="Arial Rounded MT Bold" panose="020F0704030504030204" pitchFamily="34" charset="0"/>
              </a:rPr>
              <a:t>Voltage is the same across all components in a parallel circuit and shared across the components in a series circuit.</a:t>
            </a:r>
          </a:p>
        </p:txBody>
      </p:sp>
      <p:sp>
        <p:nvSpPr>
          <p:cNvPr id="24" name="TextBox 23">
            <a:extLst>
              <a:ext uri="{FF2B5EF4-FFF2-40B4-BE49-F238E27FC236}">
                <a16:creationId xmlns:a16="http://schemas.microsoft.com/office/drawing/2014/main" id="{F7DAA48D-F376-C8D0-158C-4B8DAACB61C9}"/>
              </a:ext>
            </a:extLst>
          </p:cNvPr>
          <p:cNvSpPr txBox="1"/>
          <p:nvPr/>
        </p:nvSpPr>
        <p:spPr>
          <a:xfrm>
            <a:off x="104149" y="8755601"/>
            <a:ext cx="6578547" cy="461665"/>
          </a:xfrm>
          <a:prstGeom prst="rect">
            <a:avLst/>
          </a:prstGeom>
          <a:noFill/>
        </p:spPr>
        <p:txBody>
          <a:bodyPr wrap="square">
            <a:spAutoFit/>
          </a:bodyPr>
          <a:lstStyle/>
          <a:p>
            <a:r>
              <a:rPr lang="en-GB" sz="1200" i="0" dirty="0">
                <a:solidFill>
                  <a:srgbClr val="FF0000"/>
                </a:solidFill>
                <a:effectLst/>
                <a:latin typeface="Arial Rounded MT Bold" panose="020F0704030504030204" pitchFamily="34" charset="0"/>
              </a:rPr>
              <a:t>Batteries last longer in parallel because the voltage remains the same across all </a:t>
            </a:r>
            <a:r>
              <a:rPr lang="en-GB" sz="1200" i="0">
                <a:solidFill>
                  <a:srgbClr val="FF0000"/>
                </a:solidFill>
                <a:effectLst/>
                <a:latin typeface="Arial Rounded MT Bold" panose="020F0704030504030204" pitchFamily="34" charset="0"/>
              </a:rPr>
              <a:t>the components.</a:t>
            </a:r>
            <a:endParaRPr lang="en-GB" sz="12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3640146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2637</TotalTime>
  <Words>919</Words>
  <Application>Microsoft Macintosh PowerPoint</Application>
  <PresentationFormat>A4 Paper (210x297 mm)</PresentationFormat>
  <Paragraphs>120</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Developing Experts</dc:creator>
  <cp:lastModifiedBy>Developing Experts</cp:lastModifiedBy>
  <cp:revision>3</cp:revision>
  <dcterms:created xsi:type="dcterms:W3CDTF">2023-07-04T10:11:40Z</dcterms:created>
  <dcterms:modified xsi:type="dcterms:W3CDTF">2023-09-02T08:43:24Z</dcterms:modified>
</cp:coreProperties>
</file>