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 showGuides="1">
      <p:cViewPr>
        <p:scale>
          <a:sx n="170" d="100"/>
          <a:sy n="170" d="100"/>
        </p:scale>
        <p:origin x="1128" y="1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5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68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0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5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2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1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0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1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A972F-38E7-4E17-82E7-23B8A88A5375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EADA-9CC1-4F6E-A99E-DF915EED5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06657A-8D61-0761-4440-7E69A261B022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B1198-790D-6510-777A-187D2782A9EE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FF6D6-5464-8FF9-BD40-A26D92A2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33DA4-7EFF-5357-2A76-1671EB69925A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objects become charged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50616-8AAD-4C02-286F-C1ABCF331272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KS3-23-01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C636399-E761-799C-B673-C49ED629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23C61-C526-62DC-02C4-6D3953F625EA}"/>
              </a:ext>
            </a:extLst>
          </p:cNvPr>
          <p:cNvSpPr txBox="1"/>
          <p:nvPr/>
        </p:nvSpPr>
        <p:spPr>
          <a:xfrm>
            <a:off x="175301" y="1454518"/>
            <a:ext cx="6507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Explain how each phenomenon occurs in terms of electron flow. You can use the diagrams to help your explanation.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F547AB-B8EB-1C77-266A-28EA0C925EE1}"/>
              </a:ext>
            </a:extLst>
          </p:cNvPr>
          <p:cNvSpPr/>
          <p:nvPr/>
        </p:nvSpPr>
        <p:spPr>
          <a:xfrm>
            <a:off x="175301" y="1410128"/>
            <a:ext cx="6507397" cy="57869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866307-7CF3-F714-C1CB-84B12FCAD8BA}"/>
              </a:ext>
            </a:extLst>
          </p:cNvPr>
          <p:cNvSpPr txBox="1"/>
          <p:nvPr/>
        </p:nvSpPr>
        <p:spPr>
          <a:xfrm>
            <a:off x="175301" y="2169980"/>
            <a:ext cx="4637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Static wand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Cupcake cases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Polystyrene chips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Hair standing on end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Balloon sticking to wall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82C5D-C084-3AB8-56DF-A8D2FC682420}"/>
              </a:ext>
            </a:extLst>
          </p:cNvPr>
          <p:cNvSpPr txBox="1"/>
          <p:nvPr/>
        </p:nvSpPr>
        <p:spPr>
          <a:xfrm>
            <a:off x="175301" y="7930439"/>
            <a:ext cx="6507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Lightning is an example of static electricity on a very large scale. Explain how lightning occurs.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10E0E5-A799-58A4-5543-1F129ECB34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313"/>
          <a:stretch/>
        </p:blipFill>
        <p:spPr>
          <a:xfrm>
            <a:off x="5386127" y="5619064"/>
            <a:ext cx="593495" cy="794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AB9340-8C8B-7FEF-43C9-2BB4843BF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717" y="4559284"/>
            <a:ext cx="798317" cy="7476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606F4-470D-A0DA-C474-51010662C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340" y="3518021"/>
            <a:ext cx="711148" cy="6913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3CC41D-E939-C349-5581-D2B108CDDBE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239"/>
          <a:stretch/>
        </p:blipFill>
        <p:spPr>
          <a:xfrm>
            <a:off x="5320340" y="6737754"/>
            <a:ext cx="587513" cy="861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D76C9B-C49C-2587-0BB8-0C50DE424B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4176" y="2219983"/>
            <a:ext cx="1013702" cy="942678"/>
          </a:xfrm>
          <a:prstGeom prst="rect">
            <a:avLst/>
          </a:prstGeom>
        </p:spPr>
      </p:pic>
      <p:sp>
        <p:nvSpPr>
          <p:cNvPr id="22" name="Rounded Rectangle 162">
            <a:extLst>
              <a:ext uri="{FF2B5EF4-FFF2-40B4-BE49-F238E27FC236}">
                <a16:creationId xmlns:a16="http://schemas.microsoft.com/office/drawing/2014/main" id="{5B65092B-01D5-9964-E910-469AD441E104}"/>
              </a:ext>
            </a:extLst>
          </p:cNvPr>
          <p:cNvSpPr/>
          <p:nvPr/>
        </p:nvSpPr>
        <p:spPr>
          <a:xfrm>
            <a:off x="4960845" y="2147720"/>
            <a:ext cx="1420364" cy="1096478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3" name="Rounded Rectangle 163">
            <a:extLst>
              <a:ext uri="{FF2B5EF4-FFF2-40B4-BE49-F238E27FC236}">
                <a16:creationId xmlns:a16="http://schemas.microsoft.com/office/drawing/2014/main" id="{58648E42-F117-EDC2-0BBF-414C4893F784}"/>
              </a:ext>
            </a:extLst>
          </p:cNvPr>
          <p:cNvSpPr/>
          <p:nvPr/>
        </p:nvSpPr>
        <p:spPr>
          <a:xfrm>
            <a:off x="4960845" y="3408132"/>
            <a:ext cx="1420364" cy="921439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4" name="Rounded Rectangle 164">
            <a:extLst>
              <a:ext uri="{FF2B5EF4-FFF2-40B4-BE49-F238E27FC236}">
                <a16:creationId xmlns:a16="http://schemas.microsoft.com/office/drawing/2014/main" id="{BA967267-1F40-281F-C514-5DE32AB7D46B}"/>
              </a:ext>
            </a:extLst>
          </p:cNvPr>
          <p:cNvSpPr/>
          <p:nvPr/>
        </p:nvSpPr>
        <p:spPr>
          <a:xfrm>
            <a:off x="4960845" y="4479581"/>
            <a:ext cx="1420364" cy="921440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5" name="Rounded Rectangle 165">
            <a:extLst>
              <a:ext uri="{FF2B5EF4-FFF2-40B4-BE49-F238E27FC236}">
                <a16:creationId xmlns:a16="http://schemas.microsoft.com/office/drawing/2014/main" id="{7F490C0F-D7FA-75CD-EF96-C72438C4C5A6}"/>
              </a:ext>
            </a:extLst>
          </p:cNvPr>
          <p:cNvSpPr/>
          <p:nvPr/>
        </p:nvSpPr>
        <p:spPr>
          <a:xfrm>
            <a:off x="4972693" y="5546968"/>
            <a:ext cx="1420364" cy="952632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26" name="Rounded Rectangle 166">
            <a:extLst>
              <a:ext uri="{FF2B5EF4-FFF2-40B4-BE49-F238E27FC236}">
                <a16:creationId xmlns:a16="http://schemas.microsoft.com/office/drawing/2014/main" id="{8FDFE230-9CE7-5454-C577-77C79CAFE6D5}"/>
              </a:ext>
            </a:extLst>
          </p:cNvPr>
          <p:cNvSpPr/>
          <p:nvPr/>
        </p:nvSpPr>
        <p:spPr>
          <a:xfrm>
            <a:off x="4972693" y="6658796"/>
            <a:ext cx="1420364" cy="1027221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028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A8AEA-C54E-EBE8-2192-FA8C2B3214B0}"/>
              </a:ext>
            </a:extLst>
          </p:cNvPr>
          <p:cNvSpPr/>
          <p:nvPr/>
        </p:nvSpPr>
        <p:spPr>
          <a:xfrm>
            <a:off x="-2" y="9609205"/>
            <a:ext cx="6858002" cy="296795"/>
          </a:xfrm>
          <a:prstGeom prst="rect">
            <a:avLst/>
          </a:prstGeom>
          <a:solidFill>
            <a:srgbClr val="130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18A39-3FD4-32C0-F861-4E0BB1010944}"/>
              </a:ext>
            </a:extLst>
          </p:cNvPr>
          <p:cNvSpPr txBox="1"/>
          <p:nvPr/>
        </p:nvSpPr>
        <p:spPr>
          <a:xfrm>
            <a:off x="3761872" y="9678702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2023 All Rights Reserved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020A6-1D1D-8E13-FB3E-E2C46494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" t="13379" r="3460" b="3635"/>
          <a:stretch/>
        </p:blipFill>
        <p:spPr>
          <a:xfrm>
            <a:off x="0" y="0"/>
            <a:ext cx="6858000" cy="1332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0909EB-0E03-2CF9-D289-84E467B6B8A1}"/>
              </a:ext>
            </a:extLst>
          </p:cNvPr>
          <p:cNvSpPr txBox="1"/>
          <p:nvPr/>
        </p:nvSpPr>
        <p:spPr>
          <a:xfrm>
            <a:off x="1020903" y="221289"/>
            <a:ext cx="474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Mission Assignment: Describe how objects become charged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86576-1523-ADA6-B01E-0A3468425C10}"/>
              </a:ext>
            </a:extLst>
          </p:cNvPr>
          <p:cNvSpPr txBox="1"/>
          <p:nvPr/>
        </p:nvSpPr>
        <p:spPr>
          <a:xfrm>
            <a:off x="4448232" y="841825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KS3-23-01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C195A824-83AC-423F-1D70-7C01B95F7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32" y="224628"/>
            <a:ext cx="615703" cy="615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7E83A-517A-E653-E105-7C53B4F69016}"/>
              </a:ext>
            </a:extLst>
          </p:cNvPr>
          <p:cNvSpPr txBox="1"/>
          <p:nvPr/>
        </p:nvSpPr>
        <p:spPr>
          <a:xfrm>
            <a:off x="175301" y="1454518"/>
            <a:ext cx="6507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Explain how each phenomenon occurs in terms of electron flow. You can use the diagrams to help your explanation.</a:t>
            </a:r>
            <a:endParaRPr lang="en-GB" sz="1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586EC0-515A-CEE7-57F3-55D039FDEC05}"/>
              </a:ext>
            </a:extLst>
          </p:cNvPr>
          <p:cNvSpPr/>
          <p:nvPr/>
        </p:nvSpPr>
        <p:spPr>
          <a:xfrm>
            <a:off x="175301" y="1410128"/>
            <a:ext cx="6507397" cy="57869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CE2E1-3558-7F77-188C-64A1C8253AAC}"/>
              </a:ext>
            </a:extLst>
          </p:cNvPr>
          <p:cNvSpPr txBox="1"/>
          <p:nvPr/>
        </p:nvSpPr>
        <p:spPr>
          <a:xfrm>
            <a:off x="113338" y="2066386"/>
            <a:ext cx="6569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Water is a polarised molecule; that means it has a positively charged side and a negatively charged side.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Water molecules will rotate and spin when placed near a charged object.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If you charge up a balloon on a piece of wool and hold it near a tap with water gently flowing, what do you think will happen to the stream of water?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Write your prediction below.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A5D15-8A56-601D-095D-2C9ACA9E6501}"/>
              </a:ext>
            </a:extLst>
          </p:cNvPr>
          <p:cNvSpPr txBox="1"/>
          <p:nvPr/>
        </p:nvSpPr>
        <p:spPr>
          <a:xfrm>
            <a:off x="113338" y="3806995"/>
            <a:ext cx="66270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Now try it for yourself and write what you observe below.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Explain why your observation occurred.</a:t>
            </a:r>
            <a:endParaRPr lang="en-US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pPr lvl="0"/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</a:t>
            </a:r>
          </a:p>
          <a:p>
            <a:endParaRPr lang="en-GB" sz="12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Static electricity is less likely to be observed in humid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conditions. Suggest why higher humidity decreases the </a:t>
            </a:r>
          </a:p>
          <a:p>
            <a:r>
              <a:rPr lang="en-GB" sz="12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effects of static electricity.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396C5F-A5D2-358E-A378-E2D34F054EB8}"/>
              </a:ext>
            </a:extLst>
          </p:cNvPr>
          <p:cNvSpPr/>
          <p:nvPr/>
        </p:nvSpPr>
        <p:spPr>
          <a:xfrm rot="387655">
            <a:off x="5543818" y="8222930"/>
            <a:ext cx="922428" cy="11574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8E7E2E-689D-2672-0583-2C74EE4B2D51}"/>
              </a:ext>
            </a:extLst>
          </p:cNvPr>
          <p:cNvGrpSpPr/>
          <p:nvPr/>
        </p:nvGrpSpPr>
        <p:grpSpPr>
          <a:xfrm rot="2639156">
            <a:off x="4754814" y="7958168"/>
            <a:ext cx="869370" cy="1307193"/>
            <a:chOff x="893111" y="7156996"/>
            <a:chExt cx="1641273" cy="2127498"/>
          </a:xfrm>
        </p:grpSpPr>
        <p:sp>
          <p:nvSpPr>
            <p:cNvPr id="26" name="Teardrop 25">
              <a:extLst>
                <a:ext uri="{FF2B5EF4-FFF2-40B4-BE49-F238E27FC236}">
                  <a16:creationId xmlns:a16="http://schemas.microsoft.com/office/drawing/2014/main" id="{10990FCA-5E62-D194-DB0B-BC8F7CC2CB7C}"/>
                </a:ext>
              </a:extLst>
            </p:cNvPr>
            <p:cNvSpPr/>
            <p:nvPr/>
          </p:nvSpPr>
          <p:spPr>
            <a:xfrm rot="8523076">
              <a:off x="893111" y="7156996"/>
              <a:ext cx="1641273" cy="1641273"/>
            </a:xfrm>
            <a:prstGeom prst="teardrop">
              <a:avLst/>
            </a:prstGeom>
            <a:gradFill>
              <a:gsLst>
                <a:gs pos="56000">
                  <a:srgbClr val="FFFF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Isosceles Triangle 31">
              <a:extLst>
                <a:ext uri="{FF2B5EF4-FFF2-40B4-BE49-F238E27FC236}">
                  <a16:creationId xmlns:a16="http://schemas.microsoft.com/office/drawing/2014/main" id="{0895357F-9364-985D-FDB6-E6C519F28E58}"/>
                </a:ext>
              </a:extLst>
            </p:cNvPr>
            <p:cNvSpPr/>
            <p:nvPr/>
          </p:nvSpPr>
          <p:spPr>
            <a:xfrm>
              <a:off x="1527969" y="9148461"/>
              <a:ext cx="86519" cy="136033"/>
            </a:xfrm>
            <a:prstGeom prst="triangle">
              <a:avLst/>
            </a:prstGeom>
            <a:gradFill>
              <a:gsLst>
                <a:gs pos="56000">
                  <a:srgbClr val="FFFF00"/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Picture 2" descr="Tap, Water, Hand, Washing, Faucet, Wash, Plumbing">
            <a:extLst>
              <a:ext uri="{FF2B5EF4-FFF2-40B4-BE49-F238E27FC236}">
                <a16:creationId xmlns:a16="http://schemas.microsoft.com/office/drawing/2014/main" id="{9E6464AF-A85E-4030-794C-6E7C48BEE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8" b="46760"/>
          <a:stretch/>
        </p:blipFill>
        <p:spPr bwMode="auto">
          <a:xfrm flipH="1">
            <a:off x="5189499" y="6464162"/>
            <a:ext cx="1210493" cy="14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46B712-444A-1B43-A026-BC357913506F}"/>
              </a:ext>
            </a:extLst>
          </p:cNvPr>
          <p:cNvSpPr txBox="1"/>
          <p:nvPr/>
        </p:nvSpPr>
        <p:spPr>
          <a:xfrm>
            <a:off x="110708" y="7105915"/>
            <a:ext cx="4217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50620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1043</TotalTime>
  <Words>230</Words>
  <Application>Microsoft Macintosh PowerPoint</Application>
  <PresentationFormat>A4 Paper (210x297 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Developing Experts</dc:creator>
  <cp:lastModifiedBy>Developing Experts</cp:lastModifiedBy>
  <cp:revision>2</cp:revision>
  <dcterms:created xsi:type="dcterms:W3CDTF">2023-07-05T15:31:50Z</dcterms:created>
  <dcterms:modified xsi:type="dcterms:W3CDTF">2023-09-02T09:40:21Z</dcterms:modified>
</cp:coreProperties>
</file>