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240" d="100"/>
          <a:sy n="240" d="100"/>
        </p:scale>
        <p:origin x="-368" y="-97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3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8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6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9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2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8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B1F4-BD65-40C5-8BC7-B471B7A6F909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3027-2253-4E86-B5CD-1E659CA7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73805-089A-AB65-A975-22773836AE7F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34D07-191E-6D59-B5DE-A4AC79581CE1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4E8DC-1FD8-92BF-90D8-5C4CA4B3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2518E-F76D-18D2-D5F6-9EB8ED9E9004}"/>
              </a:ext>
            </a:extLst>
          </p:cNvPr>
          <p:cNvSpPr txBox="1"/>
          <p:nvPr/>
        </p:nvSpPr>
        <p:spPr>
          <a:xfrm>
            <a:off x="1051382" y="178151"/>
            <a:ext cx="489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Compare electrical conductors, insulators and semiconductors </a:t>
            </a:r>
            <a:b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AE688-CC22-1E8A-2229-512E737577E0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KS3-22-05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12C9F62-B457-6FBC-FC15-A9274D76C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F43C4-7B07-29A7-F648-6AEA8B63ED56}"/>
              </a:ext>
            </a:extLst>
          </p:cNvPr>
          <p:cNvSpPr txBox="1"/>
          <p:nvPr/>
        </p:nvSpPr>
        <p:spPr>
          <a:xfrm>
            <a:off x="153530" y="1470574"/>
            <a:ext cx="6569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Look at the table below. Use the information to answer the following questions.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8477D3-B89A-BDC6-63A5-A523EAC23549}"/>
              </a:ext>
            </a:extLst>
          </p:cNvPr>
          <p:cNvSpPr/>
          <p:nvPr/>
        </p:nvSpPr>
        <p:spPr>
          <a:xfrm>
            <a:off x="135082" y="1421461"/>
            <a:ext cx="6569388" cy="3752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1F462CE-31BF-7316-C530-F04E4752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62988"/>
              </p:ext>
            </p:extLst>
          </p:nvPr>
        </p:nvGraphicFramePr>
        <p:xfrm>
          <a:off x="135082" y="1996726"/>
          <a:ext cx="656938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96">
                  <a:extLst>
                    <a:ext uri="{9D8B030D-6E8A-4147-A177-3AD203B41FA5}">
                      <a16:colId xmlns:a16="http://schemas.microsoft.com/office/drawing/2014/main" val="1768858243"/>
                    </a:ext>
                  </a:extLst>
                </a:gridCol>
                <a:gridCol w="1112599">
                  <a:extLst>
                    <a:ext uri="{9D8B030D-6E8A-4147-A177-3AD203B41FA5}">
                      <a16:colId xmlns:a16="http://schemas.microsoft.com/office/drawing/2014/main" val="2441568972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2519187240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1119006589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4126512015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2445486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Element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Copper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Zinc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Iron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Silicon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Carbon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02104"/>
                  </a:ext>
                </a:extLst>
              </a:tr>
              <a:tr h="132956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Resistance (</a:t>
                      </a:r>
                      <a:r>
                        <a:rPr lang="el-GR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Ω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0.6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0.5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1.5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28.0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450,000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15080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3259658-2057-D1E7-D803-2F748D1ED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7095" t="8223" r="13743" b="12833"/>
          <a:stretch/>
        </p:blipFill>
        <p:spPr>
          <a:xfrm>
            <a:off x="4214636" y="2683378"/>
            <a:ext cx="1146382" cy="981369"/>
          </a:xfrm>
          <a:prstGeom prst="roundRect">
            <a:avLst>
              <a:gd name="adj" fmla="val 727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D4A66D-9DFF-E156-C42F-0A40C5C6EE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2028"/>
          <a:stretch/>
        </p:blipFill>
        <p:spPr>
          <a:xfrm>
            <a:off x="5555971" y="2685603"/>
            <a:ext cx="1148498" cy="979144"/>
          </a:xfrm>
          <a:prstGeom prst="roundRect">
            <a:avLst>
              <a:gd name="adj" fmla="val 7256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5739F3-CFF5-F58C-D214-2F135F6065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028" t="283" r="9121" b="-283"/>
          <a:stretch/>
        </p:blipFill>
        <p:spPr>
          <a:xfrm>
            <a:off x="153530" y="2683378"/>
            <a:ext cx="1136438" cy="981370"/>
          </a:xfrm>
          <a:prstGeom prst="roundRect">
            <a:avLst>
              <a:gd name="adj" fmla="val 5833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A76228-1DB7-99CF-331D-38DFAC5A20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543"/>
          <a:stretch/>
        </p:blipFill>
        <p:spPr>
          <a:xfrm>
            <a:off x="2866043" y="2683378"/>
            <a:ext cx="1144362" cy="981369"/>
          </a:xfrm>
          <a:prstGeom prst="roundRect">
            <a:avLst>
              <a:gd name="adj" fmla="val 7120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1F9EE0-EEBD-DD7E-BF18-8736AD9D81E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575" r="6575"/>
          <a:stretch/>
        </p:blipFill>
        <p:spPr>
          <a:xfrm>
            <a:off x="1548607" y="2683378"/>
            <a:ext cx="1058797" cy="981370"/>
          </a:xfrm>
          <a:prstGeom prst="roundRect">
            <a:avLst>
              <a:gd name="adj" fmla="val 5534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DA8C0B-A498-2817-A014-E1CA01C9DB2D}"/>
              </a:ext>
            </a:extLst>
          </p:cNvPr>
          <p:cNvSpPr txBox="1"/>
          <p:nvPr/>
        </p:nvSpPr>
        <p:spPr>
          <a:xfrm>
            <a:off x="135083" y="3806193"/>
            <a:ext cx="1154886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Copper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747E01-AC88-440E-CCE4-99FCA5A8255E}"/>
              </a:ext>
            </a:extLst>
          </p:cNvPr>
          <p:cNvSpPr txBox="1"/>
          <p:nvPr/>
        </p:nvSpPr>
        <p:spPr>
          <a:xfrm>
            <a:off x="1533895" y="3806193"/>
            <a:ext cx="1073509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Zinc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Zn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A5659-C724-D95F-83CD-F85748B2AB34}"/>
              </a:ext>
            </a:extLst>
          </p:cNvPr>
          <p:cNvSpPr txBox="1"/>
          <p:nvPr/>
        </p:nvSpPr>
        <p:spPr>
          <a:xfrm>
            <a:off x="2851330" y="3799983"/>
            <a:ext cx="1187160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Iron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FF0E3-D336-959A-1CED-00956C384C50}"/>
              </a:ext>
            </a:extLst>
          </p:cNvPr>
          <p:cNvSpPr txBox="1"/>
          <p:nvPr/>
        </p:nvSpPr>
        <p:spPr>
          <a:xfrm>
            <a:off x="4214636" y="3799983"/>
            <a:ext cx="1175204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Silicon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7382E-B02C-AD9B-83FD-B3E981CFA794}"/>
              </a:ext>
            </a:extLst>
          </p:cNvPr>
          <p:cNvSpPr txBox="1"/>
          <p:nvPr/>
        </p:nvSpPr>
        <p:spPr>
          <a:xfrm>
            <a:off x="5550252" y="3799983"/>
            <a:ext cx="1172666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Carbon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541262-110B-42A2-240B-8718B78E4600}"/>
              </a:ext>
            </a:extLst>
          </p:cNvPr>
          <p:cNvSpPr/>
          <p:nvPr/>
        </p:nvSpPr>
        <p:spPr>
          <a:xfrm>
            <a:off x="95057" y="4560340"/>
            <a:ext cx="6649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Answer the questions below. 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material with the highest resistance is ____________________.</a:t>
            </a: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material with the lowest resistance is ___________________.</a:t>
            </a: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material that is a conductor is ________________.</a:t>
            </a: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material that is a good semi-conductor is _______________.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Which element would allow the most current to flow? Justify your answer.</a:t>
            </a:r>
          </a:p>
          <a:p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3. Carbon is used in the chemical industry to make thick electrodes. Why does carbon need to be thick to allow current to flow?</a:t>
            </a:r>
          </a:p>
          <a:p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4. Current can flow through an object of high resistance when a high voltage is put across it. What is the hazard of putting a high voltage across carbon?</a:t>
            </a:r>
          </a:p>
          <a:p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57607F-3B8D-14B0-2A1F-760A226C763D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5950A-84F1-0693-5B5A-E9602DBC29C5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A3231-D508-97AD-F603-E02BDA48C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0F59F-E7F8-6C6F-ABE0-88955DB81DF8}"/>
              </a:ext>
            </a:extLst>
          </p:cNvPr>
          <p:cNvSpPr txBox="1"/>
          <p:nvPr/>
        </p:nvSpPr>
        <p:spPr>
          <a:xfrm>
            <a:off x="1051382" y="178151"/>
            <a:ext cx="489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Compare electrical conductors, insulators and semiconductors </a:t>
            </a:r>
            <a:b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0AEEB-E099-13EC-9877-D0F28C42A4E0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KS3-22-05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5EA56D5-CF19-0364-C3B5-5F2B1F76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635F7-B803-E376-070E-56B0B80F8988}"/>
              </a:ext>
            </a:extLst>
          </p:cNvPr>
          <p:cNvSpPr/>
          <p:nvPr/>
        </p:nvSpPr>
        <p:spPr>
          <a:xfrm>
            <a:off x="135082" y="1421461"/>
            <a:ext cx="6569388" cy="9004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B8CD50-907D-D8EA-D930-486DB94BF76F}"/>
              </a:ext>
            </a:extLst>
          </p:cNvPr>
          <p:cNvSpPr txBox="1"/>
          <p:nvPr/>
        </p:nvSpPr>
        <p:spPr>
          <a:xfrm>
            <a:off x="144306" y="1456209"/>
            <a:ext cx="6550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is a very useful piece of electrical equipment as it can measure voltage, current and resistance.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can measure a large range of values from very small currents to very large resistances. Read the information below and answer the questions.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E5860E-EF9B-74C8-D9A9-8ADD132F1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52" y="2478976"/>
            <a:ext cx="1257384" cy="2291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F5CA94-373C-5531-D8CA-877F02D8EDF3}"/>
              </a:ext>
            </a:extLst>
          </p:cNvPr>
          <p:cNvSpPr/>
          <p:nvPr/>
        </p:nvSpPr>
        <p:spPr>
          <a:xfrm>
            <a:off x="4148360" y="2452903"/>
            <a:ext cx="25254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is the dial - it is rotated to change what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is measuring.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8C308-67B9-B825-F1A0-E99D8A9B46DF}"/>
              </a:ext>
            </a:extLst>
          </p:cNvPr>
          <p:cNvSpPr/>
          <p:nvPr/>
        </p:nvSpPr>
        <p:spPr>
          <a:xfrm>
            <a:off x="184150" y="2478976"/>
            <a:ext cx="236855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section measures DC voltage from 0.001-1,000V. On this setting,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should be placed in parallel.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A474A-F35E-D68C-3766-089C09603A4C}"/>
              </a:ext>
            </a:extLst>
          </p:cNvPr>
          <p:cNvSpPr/>
          <p:nvPr/>
        </p:nvSpPr>
        <p:spPr>
          <a:xfrm>
            <a:off x="184150" y="3567432"/>
            <a:ext cx="236855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section measures resistance from 0.1-1,000,000</a:t>
            </a:r>
            <a:r>
              <a:rPr lang="el-GR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Ω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 On this setting,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should be placed in series and the circuit does not need to be on.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AF432-07CC-4FD5-8D79-279DA0C6FB92}"/>
              </a:ext>
            </a:extLst>
          </p:cNvPr>
          <p:cNvSpPr/>
          <p:nvPr/>
        </p:nvSpPr>
        <p:spPr>
          <a:xfrm>
            <a:off x="4148360" y="3190725"/>
            <a:ext cx="252549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section measures current (from 0.000001-10A). On this setting, the </a:t>
            </a:r>
            <a:r>
              <a:rPr lang="en-GB" sz="1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should be placed in series in the circuit.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70087-4398-CD56-B3FF-E91EFDD05488}"/>
              </a:ext>
            </a:extLst>
          </p:cNvPr>
          <p:cNvSpPr/>
          <p:nvPr/>
        </p:nvSpPr>
        <p:spPr>
          <a:xfrm>
            <a:off x="4148360" y="4306096"/>
            <a:ext cx="2525490" cy="27699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Input the wires here.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D8BA90-FCA8-D300-5CB8-66834430A709}"/>
              </a:ext>
            </a:extLst>
          </p:cNvPr>
          <p:cNvCxnSpPr>
            <a:cxnSpLocks/>
          </p:cNvCxnSpPr>
          <p:nvPr/>
        </p:nvCxnSpPr>
        <p:spPr>
          <a:xfrm flipH="1" flipV="1">
            <a:off x="2527300" y="2497845"/>
            <a:ext cx="566420" cy="65175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585BE0-D049-1015-372B-F9E1A0F40255}"/>
              </a:ext>
            </a:extLst>
          </p:cNvPr>
          <p:cNvCxnSpPr>
            <a:cxnSpLocks/>
          </p:cNvCxnSpPr>
          <p:nvPr/>
        </p:nvCxnSpPr>
        <p:spPr>
          <a:xfrm flipH="1" flipV="1">
            <a:off x="2508512" y="3470511"/>
            <a:ext cx="356608" cy="156609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5A6DA9-BD71-EC63-06E0-1FC7F68FB74F}"/>
              </a:ext>
            </a:extLst>
          </p:cNvPr>
          <p:cNvCxnSpPr>
            <a:cxnSpLocks/>
          </p:cNvCxnSpPr>
          <p:nvPr/>
        </p:nvCxnSpPr>
        <p:spPr>
          <a:xfrm flipH="1" flipV="1">
            <a:off x="2527301" y="3592514"/>
            <a:ext cx="359568" cy="4680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01136A-9AB2-42C0-1220-D6E1FF7582DF}"/>
              </a:ext>
            </a:extLst>
          </p:cNvPr>
          <p:cNvCxnSpPr>
            <a:cxnSpLocks/>
          </p:cNvCxnSpPr>
          <p:nvPr/>
        </p:nvCxnSpPr>
        <p:spPr>
          <a:xfrm flipH="1">
            <a:off x="2527300" y="4019550"/>
            <a:ext cx="800101" cy="73025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32A828-E4C6-51A8-A408-D4E446A79FD9}"/>
              </a:ext>
            </a:extLst>
          </p:cNvPr>
          <p:cNvCxnSpPr>
            <a:cxnSpLocks/>
          </p:cNvCxnSpPr>
          <p:nvPr/>
        </p:nvCxnSpPr>
        <p:spPr>
          <a:xfrm flipH="1">
            <a:off x="3477529" y="2739256"/>
            <a:ext cx="719761" cy="85325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416A2D-5FF6-1DCC-F9C7-6F50B999D7C4}"/>
              </a:ext>
            </a:extLst>
          </p:cNvPr>
          <p:cNvCxnSpPr>
            <a:cxnSpLocks/>
          </p:cNvCxnSpPr>
          <p:nvPr/>
        </p:nvCxnSpPr>
        <p:spPr>
          <a:xfrm flipH="1">
            <a:off x="3670301" y="3236370"/>
            <a:ext cx="526989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83A7F-FCD7-8C19-A704-E20639A03198}"/>
              </a:ext>
            </a:extLst>
          </p:cNvPr>
          <p:cNvCxnSpPr>
            <a:cxnSpLocks/>
          </p:cNvCxnSpPr>
          <p:nvPr/>
        </p:nvCxnSpPr>
        <p:spPr>
          <a:xfrm flipH="1" flipV="1">
            <a:off x="3787775" y="3729618"/>
            <a:ext cx="422216" cy="43797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944D107-0DBF-1282-2CCC-5985E9F9BF2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873501" y="4181185"/>
            <a:ext cx="274859" cy="263411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6FF7AE3-49C2-5591-8F91-EDC79D66B81D}"/>
              </a:ext>
            </a:extLst>
          </p:cNvPr>
          <p:cNvSpPr txBox="1"/>
          <p:nvPr/>
        </p:nvSpPr>
        <p:spPr>
          <a:xfrm>
            <a:off x="184151" y="4964211"/>
            <a:ext cx="64897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Why does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setting need changing when measuring the resistance of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range of materials?</a:t>
            </a:r>
          </a:p>
          <a:p>
            <a:r>
              <a:rPr lang="en-GB" sz="1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What is the advantage of using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in a circuit instead of other measuring devices?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3. In the circuits below,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multimeters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are being used in different places as either a voltmeter or an ammeter. Add either an A or a V into the blank circles to show if it is being used as an ammeter or voltmeter.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1DFE49-428D-88D2-CF92-0DDC9ABDE186}"/>
              </a:ext>
            </a:extLst>
          </p:cNvPr>
          <p:cNvSpPr/>
          <p:nvPr/>
        </p:nvSpPr>
        <p:spPr>
          <a:xfrm>
            <a:off x="1533367" y="7775304"/>
            <a:ext cx="269683" cy="294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44DEF1-9511-5C23-EA70-452364D08B62}"/>
              </a:ext>
            </a:extLst>
          </p:cNvPr>
          <p:cNvSpPr/>
          <p:nvPr/>
        </p:nvSpPr>
        <p:spPr>
          <a:xfrm>
            <a:off x="399979" y="8776066"/>
            <a:ext cx="312286" cy="294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F9FFF2-F8D1-5090-713B-68A0973CD670}"/>
              </a:ext>
            </a:extLst>
          </p:cNvPr>
          <p:cNvGrpSpPr/>
          <p:nvPr/>
        </p:nvGrpSpPr>
        <p:grpSpPr>
          <a:xfrm>
            <a:off x="337863" y="7707967"/>
            <a:ext cx="2666839" cy="1847677"/>
            <a:chOff x="337863" y="7707967"/>
            <a:chExt cx="2666839" cy="1847677"/>
          </a:xfrm>
        </p:grpSpPr>
        <p:pic>
          <p:nvPicPr>
            <p:cNvPr id="49" name="Picture 2" descr="https://lh3.googleusercontent.com/6P1_hv7dacz5T_QNmuUIK-O6yDSEzEKNyWa7o_9_qN1BKAlQL3fHW_h2WS6DIR66CqtygBXP8XDEt2QIiF71ZDcEPM3QfusCGRN03ACmI1VxxY9gHOrFCpYAhgtPOQGTYF9OdR_-">
              <a:extLst>
                <a:ext uri="{FF2B5EF4-FFF2-40B4-BE49-F238E27FC236}">
                  <a16:creationId xmlns:a16="http://schemas.microsoft.com/office/drawing/2014/main" id="{DA019757-B756-1684-2C5C-4AD26C771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" t="49017" r="71181" b="26559"/>
            <a:stretch/>
          </p:blipFill>
          <p:spPr bwMode="auto">
            <a:xfrm>
              <a:off x="337863" y="7720061"/>
              <a:ext cx="2666839" cy="183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36D636-1F4A-E159-42F2-595E24C0465D}"/>
                </a:ext>
              </a:extLst>
            </p:cNvPr>
            <p:cNvSpPr/>
            <p:nvPr/>
          </p:nvSpPr>
          <p:spPr>
            <a:xfrm>
              <a:off x="1447758" y="770796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90739C-2663-87AB-5C9B-F0B6473875E5}"/>
                </a:ext>
              </a:extLst>
            </p:cNvPr>
            <p:cNvSpPr/>
            <p:nvPr/>
          </p:nvSpPr>
          <p:spPr>
            <a:xfrm>
              <a:off x="337863" y="870729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106372-EC5C-9811-8E97-9ABC4697C9FA}"/>
              </a:ext>
            </a:extLst>
          </p:cNvPr>
          <p:cNvGrpSpPr/>
          <p:nvPr/>
        </p:nvGrpSpPr>
        <p:grpSpPr>
          <a:xfrm>
            <a:off x="3691630" y="7621061"/>
            <a:ext cx="2797517" cy="1993326"/>
            <a:chOff x="3691630" y="7621061"/>
            <a:chExt cx="2797517" cy="19933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4BBC56F-2B3D-4206-7DD1-736ED0F90AB9}"/>
                </a:ext>
              </a:extLst>
            </p:cNvPr>
            <p:cNvGrpSpPr/>
            <p:nvPr/>
          </p:nvGrpSpPr>
          <p:grpSpPr>
            <a:xfrm>
              <a:off x="3691630" y="7621061"/>
              <a:ext cx="2797517" cy="1993326"/>
              <a:chOff x="3690337" y="7267633"/>
              <a:chExt cx="2527773" cy="2114559"/>
            </a:xfrm>
          </p:grpSpPr>
          <p:pic>
            <p:nvPicPr>
              <p:cNvPr id="53" name="Picture 4" descr="https://lh6.googleusercontent.com/-fi8zQJ6UqC_tUY8ze9Ry9lXZDAjlVB13cfb3pYqqet9IWSUluYqG3st790t_uSLrN-iplP4pyQc2fK01NMIEhdBexn88ZmVoB6h5drZqZX4wb2TV397WJalA8Ldawqvm2wnUmnC">
                <a:extLst>
                  <a:ext uri="{FF2B5EF4-FFF2-40B4-BE49-F238E27FC236}">
                    <a16:creationId xmlns:a16="http://schemas.microsoft.com/office/drawing/2014/main" id="{F492B611-1C42-9D60-8CE0-B84AB36D4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t="12891" r="65437" b="67005"/>
              <a:stretch/>
            </p:blipFill>
            <p:spPr bwMode="auto">
              <a:xfrm>
                <a:off x="3690338" y="7267633"/>
                <a:ext cx="2472338" cy="1659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E5B942C-C61F-248F-CD24-740105F05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83046"/>
              <a:stretch/>
            </p:blipFill>
            <p:spPr>
              <a:xfrm>
                <a:off x="3690337" y="8919140"/>
                <a:ext cx="2527773" cy="463052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84D2AF9-F00E-B95D-0210-75D570CE4CAC}"/>
                  </a:ext>
                </a:extLst>
              </p:cNvPr>
              <p:cNvSpPr/>
              <p:nvPr/>
            </p:nvSpPr>
            <p:spPr>
              <a:xfrm>
                <a:off x="4858646" y="7436963"/>
                <a:ext cx="270669" cy="278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33301C3-1EF9-730A-6410-5A8A95019001}"/>
                  </a:ext>
                </a:extLst>
              </p:cNvPr>
              <p:cNvSpPr/>
              <p:nvPr/>
            </p:nvSpPr>
            <p:spPr>
              <a:xfrm>
                <a:off x="3843102" y="8312362"/>
                <a:ext cx="270669" cy="278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495D-BBF0-7429-79BF-EB23B3833149}"/>
                </a:ext>
              </a:extLst>
            </p:cNvPr>
            <p:cNvSpPr/>
            <p:nvPr/>
          </p:nvSpPr>
          <p:spPr>
            <a:xfrm>
              <a:off x="4918388" y="7690023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77B84F-CE85-2613-ABE5-F480BED16AEF}"/>
                </a:ext>
              </a:extLst>
            </p:cNvPr>
            <p:cNvSpPr/>
            <p:nvPr/>
          </p:nvSpPr>
          <p:spPr>
            <a:xfrm>
              <a:off x="3794473" y="8530222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25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73805-089A-AB65-A975-22773836AE7F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34D07-191E-6D59-B5DE-A4AC79581CE1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4E8DC-1FD8-92BF-90D8-5C4CA4B3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2518E-F76D-18D2-D5F6-9EB8ED9E9004}"/>
              </a:ext>
            </a:extLst>
          </p:cNvPr>
          <p:cNvSpPr txBox="1"/>
          <p:nvPr/>
        </p:nvSpPr>
        <p:spPr>
          <a:xfrm>
            <a:off x="1051382" y="178151"/>
            <a:ext cx="508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Compare electrical conductors, insulators and semiconductors 					      ANSWERS</a:t>
            </a:r>
            <a:b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AE688-CC22-1E8A-2229-512E737577E0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KS3-22-05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12C9F62-B457-6FBC-FC15-A9274D76C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F43C4-7B07-29A7-F648-6AEA8B63ED56}"/>
              </a:ext>
            </a:extLst>
          </p:cNvPr>
          <p:cNvSpPr txBox="1"/>
          <p:nvPr/>
        </p:nvSpPr>
        <p:spPr>
          <a:xfrm>
            <a:off x="153530" y="1470574"/>
            <a:ext cx="6569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Look at the table below. Use the information to answer the following questions.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8477D3-B89A-BDC6-63A5-A523EAC23549}"/>
              </a:ext>
            </a:extLst>
          </p:cNvPr>
          <p:cNvSpPr/>
          <p:nvPr/>
        </p:nvSpPr>
        <p:spPr>
          <a:xfrm>
            <a:off x="135082" y="1421461"/>
            <a:ext cx="6569388" cy="3752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1F462CE-31BF-7316-C530-F04E47526217}"/>
              </a:ext>
            </a:extLst>
          </p:cNvPr>
          <p:cNvGraphicFramePr>
            <a:graphicFrameLocks noGrp="1"/>
          </p:cNvGraphicFramePr>
          <p:nvPr/>
        </p:nvGraphicFramePr>
        <p:xfrm>
          <a:off x="135082" y="1996726"/>
          <a:ext cx="656938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96">
                  <a:extLst>
                    <a:ext uri="{9D8B030D-6E8A-4147-A177-3AD203B41FA5}">
                      <a16:colId xmlns:a16="http://schemas.microsoft.com/office/drawing/2014/main" val="1768858243"/>
                    </a:ext>
                  </a:extLst>
                </a:gridCol>
                <a:gridCol w="1112599">
                  <a:extLst>
                    <a:ext uri="{9D8B030D-6E8A-4147-A177-3AD203B41FA5}">
                      <a16:colId xmlns:a16="http://schemas.microsoft.com/office/drawing/2014/main" val="2441568972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2519187240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1119006589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4126512015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2445486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Element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Copper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Zinc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Iron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Silicon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Carbon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02104"/>
                  </a:ext>
                </a:extLst>
              </a:tr>
              <a:tr h="132956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Resistance (</a:t>
                      </a:r>
                      <a:r>
                        <a:rPr lang="el-GR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Ω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0.6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0.5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1.5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28.0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450,000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15080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3259658-2057-D1E7-D803-2F748D1ED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7095" t="8223" r="13743" b="12833"/>
          <a:stretch/>
        </p:blipFill>
        <p:spPr>
          <a:xfrm>
            <a:off x="4214636" y="2683378"/>
            <a:ext cx="1146382" cy="981369"/>
          </a:xfrm>
          <a:prstGeom prst="roundRect">
            <a:avLst>
              <a:gd name="adj" fmla="val 727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D4A66D-9DFF-E156-C42F-0A40C5C6EE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2028"/>
          <a:stretch/>
        </p:blipFill>
        <p:spPr>
          <a:xfrm>
            <a:off x="5555971" y="2685603"/>
            <a:ext cx="1148498" cy="979144"/>
          </a:xfrm>
          <a:prstGeom prst="roundRect">
            <a:avLst>
              <a:gd name="adj" fmla="val 7256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5739F3-CFF5-F58C-D214-2F135F6065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028" t="283" r="9121" b="-283"/>
          <a:stretch/>
        </p:blipFill>
        <p:spPr>
          <a:xfrm>
            <a:off x="153530" y="2683378"/>
            <a:ext cx="1136438" cy="981370"/>
          </a:xfrm>
          <a:prstGeom prst="roundRect">
            <a:avLst>
              <a:gd name="adj" fmla="val 5833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A76228-1DB7-99CF-331D-38DFAC5A20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543"/>
          <a:stretch/>
        </p:blipFill>
        <p:spPr>
          <a:xfrm>
            <a:off x="2866043" y="2683378"/>
            <a:ext cx="1144362" cy="981369"/>
          </a:xfrm>
          <a:prstGeom prst="roundRect">
            <a:avLst>
              <a:gd name="adj" fmla="val 7120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1F9EE0-EEBD-DD7E-BF18-8736AD9D81E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575" r="6575"/>
          <a:stretch/>
        </p:blipFill>
        <p:spPr>
          <a:xfrm>
            <a:off x="1548607" y="2683378"/>
            <a:ext cx="1058797" cy="981370"/>
          </a:xfrm>
          <a:prstGeom prst="roundRect">
            <a:avLst>
              <a:gd name="adj" fmla="val 5534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DA8C0B-A498-2817-A014-E1CA01C9DB2D}"/>
              </a:ext>
            </a:extLst>
          </p:cNvPr>
          <p:cNvSpPr txBox="1"/>
          <p:nvPr/>
        </p:nvSpPr>
        <p:spPr>
          <a:xfrm>
            <a:off x="135083" y="3806193"/>
            <a:ext cx="1154886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Copper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747E01-AC88-440E-CCE4-99FCA5A8255E}"/>
              </a:ext>
            </a:extLst>
          </p:cNvPr>
          <p:cNvSpPr txBox="1"/>
          <p:nvPr/>
        </p:nvSpPr>
        <p:spPr>
          <a:xfrm>
            <a:off x="1533895" y="3806193"/>
            <a:ext cx="1073509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Zinc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Zn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A5659-C724-D95F-83CD-F85748B2AB34}"/>
              </a:ext>
            </a:extLst>
          </p:cNvPr>
          <p:cNvSpPr txBox="1"/>
          <p:nvPr/>
        </p:nvSpPr>
        <p:spPr>
          <a:xfrm>
            <a:off x="2851330" y="3799983"/>
            <a:ext cx="1187160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Iron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FF0E3-D336-959A-1CED-00956C384C50}"/>
              </a:ext>
            </a:extLst>
          </p:cNvPr>
          <p:cNvSpPr txBox="1"/>
          <p:nvPr/>
        </p:nvSpPr>
        <p:spPr>
          <a:xfrm>
            <a:off x="4214636" y="3799983"/>
            <a:ext cx="1175204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Silicon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7382E-B02C-AD9B-83FD-B3E981CFA794}"/>
              </a:ext>
            </a:extLst>
          </p:cNvPr>
          <p:cNvSpPr txBox="1"/>
          <p:nvPr/>
        </p:nvSpPr>
        <p:spPr>
          <a:xfrm>
            <a:off x="5550252" y="3799983"/>
            <a:ext cx="1172666" cy="5107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Carbon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541262-110B-42A2-240B-8718B78E4600}"/>
              </a:ext>
            </a:extLst>
          </p:cNvPr>
          <p:cNvSpPr/>
          <p:nvPr/>
        </p:nvSpPr>
        <p:spPr>
          <a:xfrm>
            <a:off x="95057" y="4560340"/>
            <a:ext cx="6649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Answer the questions below. 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material with the highest resistance is ____________________.</a:t>
            </a: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material with the lowest resistance is ___________________.</a:t>
            </a: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material that is a conductor is ________________.</a:t>
            </a:r>
          </a:p>
          <a:p>
            <a:pPr lvl="1"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material that is a good semi-conductor is _______________.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Which element would allow the most current to flow? Justify your answer.</a:t>
            </a:r>
          </a:p>
          <a:p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3. Carbon is used in the chemical industry to make thick electrodes. Why does carbon need to be thick to allow current to flow?</a:t>
            </a:r>
          </a:p>
          <a:p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4. Current can flow through an object of high resistance when a high voltage is put across it. What is the hazard of putting a high voltage across carbon?</a:t>
            </a:r>
          </a:p>
          <a:p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0C23C-72A7-CA46-207A-051AA65F6491}"/>
              </a:ext>
            </a:extLst>
          </p:cNvPr>
          <p:cNvSpPr txBox="1"/>
          <p:nvPr/>
        </p:nvSpPr>
        <p:spPr>
          <a:xfrm>
            <a:off x="3824655" y="5057403"/>
            <a:ext cx="859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carbon</a:t>
            </a:r>
            <a:endParaRPr lang="en-GB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74FA3-1EED-8820-640C-A403373C7FA9}"/>
              </a:ext>
            </a:extLst>
          </p:cNvPr>
          <p:cNvSpPr txBox="1"/>
          <p:nvPr/>
        </p:nvSpPr>
        <p:spPr>
          <a:xfrm>
            <a:off x="3738123" y="5323942"/>
            <a:ext cx="859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zinc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A87B-CA47-9F95-7E5D-662E5C2894C7}"/>
              </a:ext>
            </a:extLst>
          </p:cNvPr>
          <p:cNvSpPr txBox="1"/>
          <p:nvPr/>
        </p:nvSpPr>
        <p:spPr>
          <a:xfrm>
            <a:off x="3019943" y="5611401"/>
            <a:ext cx="1436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copper or zinc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BE5ED-E382-49A8-B99C-3D2784200B76}"/>
              </a:ext>
            </a:extLst>
          </p:cNvPr>
          <p:cNvSpPr txBox="1"/>
          <p:nvPr/>
        </p:nvSpPr>
        <p:spPr>
          <a:xfrm>
            <a:off x="3848115" y="5875365"/>
            <a:ext cx="749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silicon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2351-5378-3CCF-9657-FA46E3704341}"/>
              </a:ext>
            </a:extLst>
          </p:cNvPr>
          <p:cNvSpPr txBox="1"/>
          <p:nvPr/>
        </p:nvSpPr>
        <p:spPr>
          <a:xfrm>
            <a:off x="135082" y="6479532"/>
            <a:ext cx="5938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Copper would allow the most current to flow as it has the lowest resistance.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48D22-0466-3EB8-7916-6E22197F877E}"/>
              </a:ext>
            </a:extLst>
          </p:cNvPr>
          <p:cNvSpPr txBox="1"/>
          <p:nvPr/>
        </p:nvSpPr>
        <p:spPr>
          <a:xfrm>
            <a:off x="135082" y="7662551"/>
            <a:ext cx="641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Carbon needs to be thick to help lower the resistance enough so it is not hazardous to use.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45B1A-7DF3-F3F2-3A06-071100C96C44}"/>
              </a:ext>
            </a:extLst>
          </p:cNvPr>
          <p:cNvSpPr txBox="1"/>
          <p:nvPr/>
        </p:nvSpPr>
        <p:spPr>
          <a:xfrm>
            <a:off x="135083" y="8860686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There is the risk of an electrical shock.</a:t>
            </a:r>
          </a:p>
        </p:txBody>
      </p:sp>
    </p:spTree>
    <p:extLst>
      <p:ext uri="{BB962C8B-B14F-4D97-AF65-F5344CB8AC3E}">
        <p14:creationId xmlns:p14="http://schemas.microsoft.com/office/powerpoint/2010/main" val="271436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57607F-3B8D-14B0-2A1F-760A226C763D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5950A-84F1-0693-5B5A-E9602DBC29C5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A3231-D508-97AD-F603-E02BDA48C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0F59F-E7F8-6C6F-ABE0-88955DB81DF8}"/>
              </a:ext>
            </a:extLst>
          </p:cNvPr>
          <p:cNvSpPr txBox="1"/>
          <p:nvPr/>
        </p:nvSpPr>
        <p:spPr>
          <a:xfrm>
            <a:off x="1051382" y="178151"/>
            <a:ext cx="489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Compare electrical conductors, insulators and semiconductors 					      ANSWERS</a:t>
            </a:r>
            <a:b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0AEEB-E099-13EC-9877-D0F28C42A4E0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KS3-22-05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5EA56D5-CF19-0364-C3B5-5F2B1F76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635F7-B803-E376-070E-56B0B80F8988}"/>
              </a:ext>
            </a:extLst>
          </p:cNvPr>
          <p:cNvSpPr/>
          <p:nvPr/>
        </p:nvSpPr>
        <p:spPr>
          <a:xfrm>
            <a:off x="135082" y="1421461"/>
            <a:ext cx="6569388" cy="9004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B8CD50-907D-D8EA-D930-486DB94BF76F}"/>
              </a:ext>
            </a:extLst>
          </p:cNvPr>
          <p:cNvSpPr txBox="1"/>
          <p:nvPr/>
        </p:nvSpPr>
        <p:spPr>
          <a:xfrm>
            <a:off x="144306" y="1456209"/>
            <a:ext cx="6550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is a very useful piece of electrical equipment as it can measure voltage, current and resistance.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can measure a large range of values from very small currents to very large resistances. Read the information below and answer the questions.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E5860E-EF9B-74C8-D9A9-8ADD132F1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52" y="2478976"/>
            <a:ext cx="1257384" cy="2291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F5CA94-373C-5531-D8CA-877F02D8EDF3}"/>
              </a:ext>
            </a:extLst>
          </p:cNvPr>
          <p:cNvSpPr/>
          <p:nvPr/>
        </p:nvSpPr>
        <p:spPr>
          <a:xfrm>
            <a:off x="4148360" y="2452903"/>
            <a:ext cx="25254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is the dial - it is rotated to change what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is measuring.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8C308-67B9-B825-F1A0-E99D8A9B46DF}"/>
              </a:ext>
            </a:extLst>
          </p:cNvPr>
          <p:cNvSpPr/>
          <p:nvPr/>
        </p:nvSpPr>
        <p:spPr>
          <a:xfrm>
            <a:off x="184150" y="2478976"/>
            <a:ext cx="236855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section measures DC voltage from 0.001-1,000V. On this setting,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should be placed in parallel.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A474A-F35E-D68C-3766-089C09603A4C}"/>
              </a:ext>
            </a:extLst>
          </p:cNvPr>
          <p:cNvSpPr/>
          <p:nvPr/>
        </p:nvSpPr>
        <p:spPr>
          <a:xfrm>
            <a:off x="184150" y="3567432"/>
            <a:ext cx="236855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section measures resistance from 0.1-1,000,000</a:t>
            </a:r>
            <a:r>
              <a:rPr lang="el-GR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Ω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 On this setting,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should be placed in series and the circuit does not need to be on.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AF432-07CC-4FD5-8D79-279DA0C6FB92}"/>
              </a:ext>
            </a:extLst>
          </p:cNvPr>
          <p:cNvSpPr/>
          <p:nvPr/>
        </p:nvSpPr>
        <p:spPr>
          <a:xfrm>
            <a:off x="4148360" y="3190725"/>
            <a:ext cx="252549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section measures current (from 0.000001-10A). On this setting, the </a:t>
            </a:r>
            <a:r>
              <a:rPr lang="en-GB" sz="1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should be placed in series in the circuit.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70087-4398-CD56-B3FF-E91EFDD05488}"/>
              </a:ext>
            </a:extLst>
          </p:cNvPr>
          <p:cNvSpPr/>
          <p:nvPr/>
        </p:nvSpPr>
        <p:spPr>
          <a:xfrm>
            <a:off x="4148360" y="4306096"/>
            <a:ext cx="2525490" cy="27699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Input the wires here.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D8BA90-FCA8-D300-5CB8-66834430A709}"/>
              </a:ext>
            </a:extLst>
          </p:cNvPr>
          <p:cNvCxnSpPr>
            <a:cxnSpLocks/>
          </p:cNvCxnSpPr>
          <p:nvPr/>
        </p:nvCxnSpPr>
        <p:spPr>
          <a:xfrm flipH="1" flipV="1">
            <a:off x="2527300" y="2497845"/>
            <a:ext cx="566420" cy="65175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585BE0-D049-1015-372B-F9E1A0F40255}"/>
              </a:ext>
            </a:extLst>
          </p:cNvPr>
          <p:cNvCxnSpPr>
            <a:cxnSpLocks/>
          </p:cNvCxnSpPr>
          <p:nvPr/>
        </p:nvCxnSpPr>
        <p:spPr>
          <a:xfrm flipH="1" flipV="1">
            <a:off x="2508512" y="3470511"/>
            <a:ext cx="356608" cy="156609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5A6DA9-BD71-EC63-06E0-1FC7F68FB74F}"/>
              </a:ext>
            </a:extLst>
          </p:cNvPr>
          <p:cNvCxnSpPr>
            <a:cxnSpLocks/>
          </p:cNvCxnSpPr>
          <p:nvPr/>
        </p:nvCxnSpPr>
        <p:spPr>
          <a:xfrm flipH="1" flipV="1">
            <a:off x="2527301" y="3592514"/>
            <a:ext cx="359568" cy="4680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01136A-9AB2-42C0-1220-D6E1FF7582DF}"/>
              </a:ext>
            </a:extLst>
          </p:cNvPr>
          <p:cNvCxnSpPr>
            <a:cxnSpLocks/>
          </p:cNvCxnSpPr>
          <p:nvPr/>
        </p:nvCxnSpPr>
        <p:spPr>
          <a:xfrm flipH="1">
            <a:off x="2527300" y="4019550"/>
            <a:ext cx="800101" cy="73025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32A828-E4C6-51A8-A408-D4E446A79FD9}"/>
              </a:ext>
            </a:extLst>
          </p:cNvPr>
          <p:cNvCxnSpPr>
            <a:cxnSpLocks/>
          </p:cNvCxnSpPr>
          <p:nvPr/>
        </p:nvCxnSpPr>
        <p:spPr>
          <a:xfrm flipH="1">
            <a:off x="3477529" y="2739256"/>
            <a:ext cx="719761" cy="85325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416A2D-5FF6-1DCC-F9C7-6F50B999D7C4}"/>
              </a:ext>
            </a:extLst>
          </p:cNvPr>
          <p:cNvCxnSpPr>
            <a:cxnSpLocks/>
          </p:cNvCxnSpPr>
          <p:nvPr/>
        </p:nvCxnSpPr>
        <p:spPr>
          <a:xfrm flipH="1">
            <a:off x="3670301" y="3236370"/>
            <a:ext cx="526989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83A7F-FCD7-8C19-A704-E20639A03198}"/>
              </a:ext>
            </a:extLst>
          </p:cNvPr>
          <p:cNvCxnSpPr>
            <a:cxnSpLocks/>
          </p:cNvCxnSpPr>
          <p:nvPr/>
        </p:nvCxnSpPr>
        <p:spPr>
          <a:xfrm flipH="1" flipV="1">
            <a:off x="3787775" y="3729618"/>
            <a:ext cx="422216" cy="43797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944D107-0DBF-1282-2CCC-5985E9F9BF2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873501" y="4181185"/>
            <a:ext cx="274859" cy="263411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6FF7AE3-49C2-5591-8F91-EDC79D66B81D}"/>
              </a:ext>
            </a:extLst>
          </p:cNvPr>
          <p:cNvSpPr txBox="1"/>
          <p:nvPr/>
        </p:nvSpPr>
        <p:spPr>
          <a:xfrm>
            <a:off x="184151" y="4964211"/>
            <a:ext cx="64897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Why does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setting need changing when measuring the resistance of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range of materials?</a:t>
            </a:r>
          </a:p>
          <a:p>
            <a:r>
              <a:rPr lang="en-GB" sz="1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What is the advantage of using the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in a circuit instead of other measuring devices?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3. In the circuits below,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multimeters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are being used in different places as either a voltmeter or an ammeter. Add either an A or a V into the blank circles to show if it is being used as an ammeter or voltmeter.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1DFE49-428D-88D2-CF92-0DDC9ABDE186}"/>
              </a:ext>
            </a:extLst>
          </p:cNvPr>
          <p:cNvSpPr/>
          <p:nvPr/>
        </p:nvSpPr>
        <p:spPr>
          <a:xfrm>
            <a:off x="1533367" y="7775304"/>
            <a:ext cx="269683" cy="294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44DEF1-9511-5C23-EA70-452364D08B62}"/>
              </a:ext>
            </a:extLst>
          </p:cNvPr>
          <p:cNvSpPr/>
          <p:nvPr/>
        </p:nvSpPr>
        <p:spPr>
          <a:xfrm>
            <a:off x="399979" y="8776066"/>
            <a:ext cx="312286" cy="294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F9FFF2-F8D1-5090-713B-68A0973CD670}"/>
              </a:ext>
            </a:extLst>
          </p:cNvPr>
          <p:cNvGrpSpPr/>
          <p:nvPr/>
        </p:nvGrpSpPr>
        <p:grpSpPr>
          <a:xfrm>
            <a:off x="337863" y="7707967"/>
            <a:ext cx="2666839" cy="1847677"/>
            <a:chOff x="337863" y="7707967"/>
            <a:chExt cx="2666839" cy="1847677"/>
          </a:xfrm>
        </p:grpSpPr>
        <p:pic>
          <p:nvPicPr>
            <p:cNvPr id="49" name="Picture 2" descr="https://lh3.googleusercontent.com/6P1_hv7dacz5T_QNmuUIK-O6yDSEzEKNyWa7o_9_qN1BKAlQL3fHW_h2WS6DIR66CqtygBXP8XDEt2QIiF71ZDcEPM3QfusCGRN03ACmI1VxxY9gHOrFCpYAhgtPOQGTYF9OdR_-">
              <a:extLst>
                <a:ext uri="{FF2B5EF4-FFF2-40B4-BE49-F238E27FC236}">
                  <a16:creationId xmlns:a16="http://schemas.microsoft.com/office/drawing/2014/main" id="{DA019757-B756-1684-2C5C-4AD26C771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" t="49017" r="71181" b="26559"/>
            <a:stretch/>
          </p:blipFill>
          <p:spPr bwMode="auto">
            <a:xfrm>
              <a:off x="337863" y="7720061"/>
              <a:ext cx="2666839" cy="183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36D636-1F4A-E159-42F2-595E24C0465D}"/>
                </a:ext>
              </a:extLst>
            </p:cNvPr>
            <p:cNvSpPr/>
            <p:nvPr/>
          </p:nvSpPr>
          <p:spPr>
            <a:xfrm>
              <a:off x="1447758" y="770796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90739C-2663-87AB-5C9B-F0B6473875E5}"/>
                </a:ext>
              </a:extLst>
            </p:cNvPr>
            <p:cNvSpPr/>
            <p:nvPr/>
          </p:nvSpPr>
          <p:spPr>
            <a:xfrm>
              <a:off x="337863" y="870729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106372-EC5C-9811-8E97-9ABC4697C9FA}"/>
              </a:ext>
            </a:extLst>
          </p:cNvPr>
          <p:cNvGrpSpPr/>
          <p:nvPr/>
        </p:nvGrpSpPr>
        <p:grpSpPr>
          <a:xfrm>
            <a:off x="3691630" y="7621061"/>
            <a:ext cx="2797517" cy="1993326"/>
            <a:chOff x="3691630" y="7621061"/>
            <a:chExt cx="2797517" cy="19933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4BBC56F-2B3D-4206-7DD1-736ED0F90AB9}"/>
                </a:ext>
              </a:extLst>
            </p:cNvPr>
            <p:cNvGrpSpPr/>
            <p:nvPr/>
          </p:nvGrpSpPr>
          <p:grpSpPr>
            <a:xfrm>
              <a:off x="3691630" y="7621061"/>
              <a:ext cx="2797517" cy="1993326"/>
              <a:chOff x="3690337" y="7267633"/>
              <a:chExt cx="2527773" cy="2114559"/>
            </a:xfrm>
          </p:grpSpPr>
          <p:pic>
            <p:nvPicPr>
              <p:cNvPr id="53" name="Picture 4" descr="https://lh6.googleusercontent.com/-fi8zQJ6UqC_tUY8ze9Ry9lXZDAjlVB13cfb3pYqqet9IWSUluYqG3st790t_uSLrN-iplP4pyQc2fK01NMIEhdBexn88ZmVoB6h5drZqZX4wb2TV397WJalA8Ldawqvm2wnUmnC">
                <a:extLst>
                  <a:ext uri="{FF2B5EF4-FFF2-40B4-BE49-F238E27FC236}">
                    <a16:creationId xmlns:a16="http://schemas.microsoft.com/office/drawing/2014/main" id="{F492B611-1C42-9D60-8CE0-B84AB36D4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t="12891" r="65437" b="67005"/>
              <a:stretch/>
            </p:blipFill>
            <p:spPr bwMode="auto">
              <a:xfrm>
                <a:off x="3690338" y="7267633"/>
                <a:ext cx="2472338" cy="1659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E5B942C-C61F-248F-CD24-740105F05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83046"/>
              <a:stretch/>
            </p:blipFill>
            <p:spPr>
              <a:xfrm>
                <a:off x="3690337" y="8919140"/>
                <a:ext cx="2527773" cy="463052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84D2AF9-F00E-B95D-0210-75D570CE4CAC}"/>
                  </a:ext>
                </a:extLst>
              </p:cNvPr>
              <p:cNvSpPr/>
              <p:nvPr/>
            </p:nvSpPr>
            <p:spPr>
              <a:xfrm>
                <a:off x="4858646" y="7436963"/>
                <a:ext cx="270669" cy="278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33301C3-1EF9-730A-6410-5A8A95019001}"/>
                  </a:ext>
                </a:extLst>
              </p:cNvPr>
              <p:cNvSpPr/>
              <p:nvPr/>
            </p:nvSpPr>
            <p:spPr>
              <a:xfrm>
                <a:off x="3843102" y="8312362"/>
                <a:ext cx="270669" cy="278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495D-BBF0-7429-79BF-EB23B3833149}"/>
                </a:ext>
              </a:extLst>
            </p:cNvPr>
            <p:cNvSpPr/>
            <p:nvPr/>
          </p:nvSpPr>
          <p:spPr>
            <a:xfrm>
              <a:off x="4918388" y="7690023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77B84F-CE85-2613-ABE5-F480BED16AEF}"/>
                </a:ext>
              </a:extLst>
            </p:cNvPr>
            <p:cNvSpPr/>
            <p:nvPr/>
          </p:nvSpPr>
          <p:spPr>
            <a:xfrm>
              <a:off x="3794473" y="8530222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B4AE8B-F269-CBFA-4DD9-4981EF29D004}"/>
              </a:ext>
            </a:extLst>
          </p:cNvPr>
          <p:cNvSpPr txBox="1"/>
          <p:nvPr/>
        </p:nvSpPr>
        <p:spPr>
          <a:xfrm>
            <a:off x="182993" y="5323477"/>
            <a:ext cx="64896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order of magnitude will change, so you need to use a different unit of measure.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C7F2C-ED99-3653-DFA7-56D8F8F9C530}"/>
              </a:ext>
            </a:extLst>
          </p:cNvPr>
          <p:cNvSpPr txBox="1"/>
          <p:nvPr/>
        </p:nvSpPr>
        <p:spPr>
          <a:xfrm>
            <a:off x="182993" y="6505920"/>
            <a:ext cx="6489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 do not need to calculate resistance, so answers will be more precise.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DCB83-A319-2A22-55C0-545A26633006}"/>
              </a:ext>
            </a:extLst>
          </p:cNvPr>
          <p:cNvSpPr txBox="1"/>
          <p:nvPr/>
        </p:nvSpPr>
        <p:spPr>
          <a:xfrm>
            <a:off x="361934" y="8730682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endParaRPr lang="en-GB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91A069-BEE1-26C4-FBE9-8DC770966CCD}"/>
              </a:ext>
            </a:extLst>
          </p:cNvPr>
          <p:cNvSpPr txBox="1"/>
          <p:nvPr/>
        </p:nvSpPr>
        <p:spPr>
          <a:xfrm>
            <a:off x="3835888" y="8572342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endParaRPr lang="en-GB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5089B-C6A1-4F08-F6DF-8712D8655ADD}"/>
              </a:ext>
            </a:extLst>
          </p:cNvPr>
          <p:cNvSpPr txBox="1"/>
          <p:nvPr/>
        </p:nvSpPr>
        <p:spPr>
          <a:xfrm>
            <a:off x="1495901" y="7720061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3A2B7-23CD-8A3C-2735-16B8985C4509}"/>
              </a:ext>
            </a:extLst>
          </p:cNvPr>
          <p:cNvSpPr txBox="1"/>
          <p:nvPr/>
        </p:nvSpPr>
        <p:spPr>
          <a:xfrm>
            <a:off x="4966531" y="7727285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3776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B9443-E705-DEF3-89D3-D05B01EABFB5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AA05D-87A6-5254-2F35-76970A8E258B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A5CA-EFAF-7A2C-23F5-B35FB42EB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A310E-9FB3-A217-FB4D-7A30BB632FC2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KS3-22-05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5B71F77-EC80-BE55-EEC5-77FF3837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5E6DC8-86AC-B2B1-BB90-44944ABA5B2A}"/>
              </a:ext>
            </a:extLst>
          </p:cNvPr>
          <p:cNvSpPr/>
          <p:nvPr/>
        </p:nvSpPr>
        <p:spPr>
          <a:xfrm>
            <a:off x="135082" y="1421461"/>
            <a:ext cx="6569388" cy="9004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2CA24-28E9-1413-650B-A21DC86DCCB5}"/>
              </a:ext>
            </a:extLst>
          </p:cNvPr>
          <p:cNvSpPr txBox="1"/>
          <p:nvPr/>
        </p:nvSpPr>
        <p:spPr>
          <a:xfrm>
            <a:off x="144306" y="1456209"/>
            <a:ext cx="6550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multi-meter is a very useful piece of electrical equipment as it is able to measure voltage, current and resistance. The multi-meter is able to measure a large range of values from very small currents to very large resistances. Read the information below and answer the questions.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0EB54-AD1C-D4F6-F671-19BD5AEB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52" y="2478976"/>
            <a:ext cx="1257384" cy="22919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6C9460-0875-5995-C298-81E1CE87D964}"/>
              </a:ext>
            </a:extLst>
          </p:cNvPr>
          <p:cNvSpPr/>
          <p:nvPr/>
        </p:nvSpPr>
        <p:spPr>
          <a:xfrm>
            <a:off x="4148360" y="2452903"/>
            <a:ext cx="25254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is the dial; it is rotated to change what the multi-meter is measuring.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4AF22-5754-9F83-AF05-CE2E57FEB904}"/>
              </a:ext>
            </a:extLst>
          </p:cNvPr>
          <p:cNvSpPr/>
          <p:nvPr/>
        </p:nvSpPr>
        <p:spPr>
          <a:xfrm>
            <a:off x="184150" y="2478976"/>
            <a:ext cx="236855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section measures DC voltage from 0.001-1,000V. On this setting the multi-meter should be placed in parallel.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D868B7-0AD8-6B96-EAE6-7D1D3FC814BB}"/>
              </a:ext>
            </a:extLst>
          </p:cNvPr>
          <p:cNvSpPr/>
          <p:nvPr/>
        </p:nvSpPr>
        <p:spPr>
          <a:xfrm>
            <a:off x="184150" y="3567432"/>
            <a:ext cx="236855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section measures resistance. From 0.1-1,000,000</a:t>
            </a:r>
            <a:r>
              <a:rPr lang="el-GR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Ω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 On this setting the multi-meter should be placed in series, the circuit does not need to be 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4DBC0-8987-3EF4-DADF-C93599C84AE7}"/>
              </a:ext>
            </a:extLst>
          </p:cNvPr>
          <p:cNvSpPr/>
          <p:nvPr/>
        </p:nvSpPr>
        <p:spPr>
          <a:xfrm>
            <a:off x="4148360" y="3190725"/>
            <a:ext cx="252549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section measures current. From 0.000001-10A. On this setting the multi-meter should be placed in series in the circuit.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627A1-2515-3E5A-2140-84C2538A6D06}"/>
              </a:ext>
            </a:extLst>
          </p:cNvPr>
          <p:cNvSpPr/>
          <p:nvPr/>
        </p:nvSpPr>
        <p:spPr>
          <a:xfrm>
            <a:off x="4148360" y="4306096"/>
            <a:ext cx="2525490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These are where you input the wires.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2E0C88-C3F2-6D3B-CEC9-DD91D28B9BDD}"/>
              </a:ext>
            </a:extLst>
          </p:cNvPr>
          <p:cNvCxnSpPr>
            <a:cxnSpLocks/>
          </p:cNvCxnSpPr>
          <p:nvPr/>
        </p:nvCxnSpPr>
        <p:spPr>
          <a:xfrm flipH="1" flipV="1">
            <a:off x="2527300" y="2497845"/>
            <a:ext cx="566420" cy="65175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D4BC52-46AA-59E9-AA55-A7BA62B81CBE}"/>
              </a:ext>
            </a:extLst>
          </p:cNvPr>
          <p:cNvCxnSpPr>
            <a:cxnSpLocks/>
          </p:cNvCxnSpPr>
          <p:nvPr/>
        </p:nvCxnSpPr>
        <p:spPr>
          <a:xfrm flipH="1" flipV="1">
            <a:off x="2508512" y="3470511"/>
            <a:ext cx="356608" cy="156609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4DE2CC-2623-9565-C70F-A63FAFAC4D99}"/>
              </a:ext>
            </a:extLst>
          </p:cNvPr>
          <p:cNvCxnSpPr>
            <a:cxnSpLocks/>
          </p:cNvCxnSpPr>
          <p:nvPr/>
        </p:nvCxnSpPr>
        <p:spPr>
          <a:xfrm flipH="1" flipV="1">
            <a:off x="2527301" y="3592514"/>
            <a:ext cx="359568" cy="4680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80F9B6-A0EE-05AE-3C69-86EE067C8D5A}"/>
              </a:ext>
            </a:extLst>
          </p:cNvPr>
          <p:cNvCxnSpPr>
            <a:cxnSpLocks/>
          </p:cNvCxnSpPr>
          <p:nvPr/>
        </p:nvCxnSpPr>
        <p:spPr>
          <a:xfrm flipH="1">
            <a:off x="2527300" y="4019550"/>
            <a:ext cx="800101" cy="73025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9B3663-16CE-8604-E78C-6C33D240E814}"/>
              </a:ext>
            </a:extLst>
          </p:cNvPr>
          <p:cNvCxnSpPr>
            <a:cxnSpLocks/>
          </p:cNvCxnSpPr>
          <p:nvPr/>
        </p:nvCxnSpPr>
        <p:spPr>
          <a:xfrm flipH="1">
            <a:off x="3477529" y="2739256"/>
            <a:ext cx="719761" cy="85325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2A3160-8D95-1073-2D16-C1AE511ADB2F}"/>
              </a:ext>
            </a:extLst>
          </p:cNvPr>
          <p:cNvCxnSpPr>
            <a:cxnSpLocks/>
          </p:cNvCxnSpPr>
          <p:nvPr/>
        </p:nvCxnSpPr>
        <p:spPr>
          <a:xfrm flipH="1">
            <a:off x="3670301" y="3236370"/>
            <a:ext cx="526989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16A336-53FA-AED8-BF09-4BE5D5F66EEE}"/>
              </a:ext>
            </a:extLst>
          </p:cNvPr>
          <p:cNvCxnSpPr>
            <a:cxnSpLocks/>
          </p:cNvCxnSpPr>
          <p:nvPr/>
        </p:nvCxnSpPr>
        <p:spPr>
          <a:xfrm flipH="1" flipV="1">
            <a:off x="3787775" y="3729618"/>
            <a:ext cx="422216" cy="43797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E26B4A-52FE-957C-C023-7496E24549C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873501" y="4181185"/>
            <a:ext cx="274859" cy="355744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ABB3EC-0D99-8F51-E91D-45ADFD9656D4}"/>
              </a:ext>
            </a:extLst>
          </p:cNvPr>
          <p:cNvSpPr txBox="1"/>
          <p:nvPr/>
        </p:nvSpPr>
        <p:spPr>
          <a:xfrm>
            <a:off x="184151" y="4964211"/>
            <a:ext cx="64897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Why does the multi-meter setting need changing when measuring the resistance of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range of materials?</a:t>
            </a:r>
          </a:p>
          <a:p>
            <a:r>
              <a:rPr lang="en-GB" sz="1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What is the advantage of using the multi-meter in a circuit instead of other measuring devices?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3. In the circuits below, multi-meters are being used in different places as either a voltmeter or an ammeter. Add either an A or a V into the blank circles to show if it is being used as an ammeter or voltmeter.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9284FF-BA1D-CF18-1085-BE3B75C77C6B}"/>
              </a:ext>
            </a:extLst>
          </p:cNvPr>
          <p:cNvGrpSpPr/>
          <p:nvPr/>
        </p:nvGrpSpPr>
        <p:grpSpPr>
          <a:xfrm>
            <a:off x="499533" y="7615411"/>
            <a:ext cx="2666839" cy="1835583"/>
            <a:chOff x="331460" y="7650036"/>
            <a:chExt cx="2676591" cy="1736088"/>
          </a:xfrm>
        </p:grpSpPr>
        <p:pic>
          <p:nvPicPr>
            <p:cNvPr id="26" name="Picture 2" descr="https://lh3.googleusercontent.com/6P1_hv7dacz5T_QNmuUIK-O6yDSEzEKNyWa7o_9_qN1BKAlQL3fHW_h2WS6DIR66CqtygBXP8XDEt2QIiF71ZDcEPM3QfusCGRN03ACmI1VxxY9gHOrFCpYAhgtPOQGTYF9OdR_-">
              <a:extLst>
                <a:ext uri="{FF2B5EF4-FFF2-40B4-BE49-F238E27FC236}">
                  <a16:creationId xmlns:a16="http://schemas.microsoft.com/office/drawing/2014/main" id="{298DBCBE-9C67-1E7A-12DA-BC2D97558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" t="49017" r="71181" b="26559"/>
            <a:stretch/>
          </p:blipFill>
          <p:spPr bwMode="auto">
            <a:xfrm>
              <a:off x="331460" y="7650036"/>
              <a:ext cx="2676591" cy="173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EEFDC0-BB71-72D7-AF2D-C5C96ADCAC8F}"/>
                </a:ext>
              </a:extLst>
            </p:cNvPr>
            <p:cNvSpPr/>
            <p:nvPr/>
          </p:nvSpPr>
          <p:spPr>
            <a:xfrm>
              <a:off x="1524896" y="7712971"/>
              <a:ext cx="270669" cy="278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7693C2-E0BF-C1F9-55D5-5C5779ADBF0B}"/>
                </a:ext>
              </a:extLst>
            </p:cNvPr>
            <p:cNvSpPr/>
            <p:nvPr/>
          </p:nvSpPr>
          <p:spPr>
            <a:xfrm>
              <a:off x="393803" y="8648802"/>
              <a:ext cx="313428" cy="278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FEA874-AA48-A742-938D-FBBA2EB98309}"/>
              </a:ext>
            </a:extLst>
          </p:cNvPr>
          <p:cNvGrpSpPr/>
          <p:nvPr/>
        </p:nvGrpSpPr>
        <p:grpSpPr>
          <a:xfrm>
            <a:off x="3691630" y="7512054"/>
            <a:ext cx="2797517" cy="1993326"/>
            <a:chOff x="3690337" y="7267633"/>
            <a:chExt cx="2527773" cy="2114559"/>
          </a:xfrm>
        </p:grpSpPr>
        <p:pic>
          <p:nvPicPr>
            <p:cNvPr id="30" name="Picture 4" descr="https://lh6.googleusercontent.com/-fi8zQJ6UqC_tUY8ze9Ry9lXZDAjlVB13cfb3pYqqet9IWSUluYqG3st790t_uSLrN-iplP4pyQc2fK01NMIEhdBexn88ZmVoB6h5drZqZX4wb2TV397WJalA8Ldawqvm2wnUmnC">
              <a:extLst>
                <a:ext uri="{FF2B5EF4-FFF2-40B4-BE49-F238E27FC236}">
                  <a16:creationId xmlns:a16="http://schemas.microsoft.com/office/drawing/2014/main" id="{C0BEDB9A-68BF-6040-E32D-EFD50F0710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8" t="12891" r="65437" b="67005"/>
            <a:stretch/>
          </p:blipFill>
          <p:spPr bwMode="auto">
            <a:xfrm>
              <a:off x="3690338" y="7267633"/>
              <a:ext cx="2472338" cy="165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8DD8157-81AB-B978-0192-185F1726F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3046"/>
            <a:stretch/>
          </p:blipFill>
          <p:spPr>
            <a:xfrm>
              <a:off x="3690337" y="8919140"/>
              <a:ext cx="2527773" cy="463052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C1BDC6-5635-90D0-CFD2-0EA59024B33B}"/>
                </a:ext>
              </a:extLst>
            </p:cNvPr>
            <p:cNvSpPr/>
            <p:nvPr/>
          </p:nvSpPr>
          <p:spPr>
            <a:xfrm>
              <a:off x="4858646" y="7436963"/>
              <a:ext cx="270669" cy="278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220DAD-6242-6D0A-4D74-CD49D14CB2C4}"/>
                </a:ext>
              </a:extLst>
            </p:cNvPr>
            <p:cNvSpPr/>
            <p:nvPr/>
          </p:nvSpPr>
          <p:spPr>
            <a:xfrm>
              <a:off x="3843102" y="8312362"/>
              <a:ext cx="270669" cy="278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96853D8-C928-39EF-2474-9C36C796BF7F}"/>
              </a:ext>
            </a:extLst>
          </p:cNvPr>
          <p:cNvSpPr txBox="1"/>
          <p:nvPr/>
        </p:nvSpPr>
        <p:spPr>
          <a:xfrm>
            <a:off x="182993" y="5323477"/>
            <a:ext cx="6489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Because the order of magnitude will change so you need to use a different unit of measure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ACCDA0-0CAC-FEDD-7BE9-CA7755B9B252}"/>
              </a:ext>
            </a:extLst>
          </p:cNvPr>
          <p:cNvSpPr txBox="1"/>
          <p:nvPr/>
        </p:nvSpPr>
        <p:spPr>
          <a:xfrm>
            <a:off x="182993" y="6234770"/>
            <a:ext cx="6489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 do not need to calculate resistance. Answers will be more precise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3D0911-0E03-1F6A-7B12-785511848BC0}"/>
              </a:ext>
            </a:extLst>
          </p:cNvPr>
          <p:cNvSpPr txBox="1"/>
          <p:nvPr/>
        </p:nvSpPr>
        <p:spPr>
          <a:xfrm>
            <a:off x="1641023" y="7630354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4A16BE-E22D-F0E2-BD4D-C52934F8385A}"/>
              </a:ext>
            </a:extLst>
          </p:cNvPr>
          <p:cNvSpPr txBox="1"/>
          <p:nvPr/>
        </p:nvSpPr>
        <p:spPr>
          <a:xfrm>
            <a:off x="4984612" y="7610896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B391AC-5292-AA61-89E0-1DC3DACA33D3}"/>
              </a:ext>
            </a:extLst>
          </p:cNvPr>
          <p:cNvSpPr txBox="1"/>
          <p:nvPr/>
        </p:nvSpPr>
        <p:spPr>
          <a:xfrm>
            <a:off x="561649" y="8619812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endParaRPr lang="en-GB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DB02A4-E6D7-84FB-A5BB-B5769E295ED1}"/>
              </a:ext>
            </a:extLst>
          </p:cNvPr>
          <p:cNvSpPr txBox="1"/>
          <p:nvPr/>
        </p:nvSpPr>
        <p:spPr>
          <a:xfrm>
            <a:off x="3826134" y="8427610"/>
            <a:ext cx="3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endParaRPr lang="en-GB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23752-7851-FB52-9E51-A1EEC93B1F11}"/>
              </a:ext>
            </a:extLst>
          </p:cNvPr>
          <p:cNvSpPr txBox="1"/>
          <p:nvPr/>
        </p:nvSpPr>
        <p:spPr>
          <a:xfrm>
            <a:off x="1051382" y="178151"/>
            <a:ext cx="489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Compare electrical conductors, insulators and semiconductors                                                              ANSWERS</a:t>
            </a:r>
            <a:b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4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1201</TotalTime>
  <Words>1229</Words>
  <Application>Microsoft Macintosh PowerPoint</Application>
  <PresentationFormat>A4 Paper (210x297 mm)</PresentationFormat>
  <Paragraphs>152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2023-07-04T15:46:37Z</dcterms:created>
  <dcterms:modified xsi:type="dcterms:W3CDTF">2023-09-02T09:12:08Z</dcterms:modified>
</cp:coreProperties>
</file>