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86" r:id="rId2"/>
    <p:sldId id="398" r:id="rId3"/>
    <p:sldId id="325" r:id="rId4"/>
    <p:sldId id="399" r:id="rId5"/>
    <p:sldId id="400" r:id="rId6"/>
    <p:sldId id="402" r:id="rId7"/>
    <p:sldId id="406" r:id="rId8"/>
    <p:sldId id="407" r:id="rId9"/>
    <p:sldId id="408" r:id="rId10"/>
    <p:sldId id="409" r:id="rId11"/>
    <p:sldId id="410" r:id="rId12"/>
    <p:sldId id="411" r:id="rId13"/>
    <p:sldId id="412" r:id="rId14"/>
    <p:sldId id="403" r:id="rId15"/>
    <p:sldId id="40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8"/>
    <p:restoredTop sz="94582"/>
  </p:normalViewPr>
  <p:slideViewPr>
    <p:cSldViewPr snapToGrid="0" snapToObjects="1">
      <p:cViewPr varScale="1">
        <p:scale>
          <a:sx n="116" d="100"/>
          <a:sy n="116" d="100"/>
        </p:scale>
        <p:origin x="22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8086-93AE-384F-BAE6-8699CA8042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DB1EFB-87BC-2C44-B929-5838363FC1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9E84F4-0681-184E-8D1E-4C1D8FABEFAB}"/>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5" name="Footer Placeholder 4">
            <a:extLst>
              <a:ext uri="{FF2B5EF4-FFF2-40B4-BE49-F238E27FC236}">
                <a16:creationId xmlns:a16="http://schemas.microsoft.com/office/drawing/2014/main" id="{07B374D4-2C63-7B46-8C11-E1D1AF88A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C27ED-F046-234F-B78A-AF840050B951}"/>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92363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6C88-6772-8440-B56A-C7688354BB0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0BD027-38D8-274C-BA7C-4616676479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ED44A1-CDF3-D94B-B2ED-FD649472E3E8}"/>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5" name="Footer Placeholder 4">
            <a:extLst>
              <a:ext uri="{FF2B5EF4-FFF2-40B4-BE49-F238E27FC236}">
                <a16:creationId xmlns:a16="http://schemas.microsoft.com/office/drawing/2014/main" id="{783712E7-0B75-8243-B7C1-A18DC4E3E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B7736-DE67-EC40-AA40-C675A87E1CF5}"/>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1618315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162520-922E-0245-96FD-BFE07C3788D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5D3DEF-195F-0947-A7BC-2AD31F22E1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833B6D-D51C-B848-AECA-26AB73C91202}"/>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5" name="Footer Placeholder 4">
            <a:extLst>
              <a:ext uri="{FF2B5EF4-FFF2-40B4-BE49-F238E27FC236}">
                <a16:creationId xmlns:a16="http://schemas.microsoft.com/office/drawing/2014/main" id="{61D60273-CCEF-2D48-98B8-D5A6C9E29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0D2DA-1F1A-E84C-8317-349CF8DF6B0B}"/>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102927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138B-6458-AE48-8A97-2CC5104D8B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C516282-ED28-804F-B3E6-10617D5292C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3663B9-3425-D141-8668-08C0DECBB827}"/>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5" name="Footer Placeholder 4">
            <a:extLst>
              <a:ext uri="{FF2B5EF4-FFF2-40B4-BE49-F238E27FC236}">
                <a16:creationId xmlns:a16="http://schemas.microsoft.com/office/drawing/2014/main" id="{1C2CFFF4-7972-EB45-8C91-99A2D0402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2D21D-7A45-3C4B-A761-41279C2AC549}"/>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340455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AFD80-CA55-9D40-82C9-7086AD7F233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F10A3F3-C32F-414A-8F28-7CDF4330E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C1B50DD-D83B-A74C-907C-E8D65B192C68}"/>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5" name="Footer Placeholder 4">
            <a:extLst>
              <a:ext uri="{FF2B5EF4-FFF2-40B4-BE49-F238E27FC236}">
                <a16:creationId xmlns:a16="http://schemas.microsoft.com/office/drawing/2014/main" id="{6A13A41D-032A-9D46-A263-A3B684AC1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A7DB8-5323-A040-832B-5AE290A3F5D5}"/>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338088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76F09-50C9-8540-A689-B8A6185973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7ABC14-8DD5-3F46-9FC3-94229331907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B2E697D-82B1-3140-B5F3-279CA59D4C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B5CF581-448E-6F42-926F-26012625D0BB}"/>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6" name="Footer Placeholder 5">
            <a:extLst>
              <a:ext uri="{FF2B5EF4-FFF2-40B4-BE49-F238E27FC236}">
                <a16:creationId xmlns:a16="http://schemas.microsoft.com/office/drawing/2014/main" id="{D1D2AC83-9CE5-4A4A-96EC-D37EC93CB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794B4-7128-BC4F-A6D5-A90056696745}"/>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361562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4AE5-96F0-E347-BDA7-4170C8973A0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ED3A494-DF80-CD48-9BA8-F5EE96996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5189FD-8D50-CD40-8AA9-0F0081FF33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631A6AB-4204-B74B-A34F-75DD85D08D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FD6169-77D5-3A42-881B-3EAAB1B166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F7D5B61-BBBE-7F4A-A63E-097B6A0A3C01}"/>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8" name="Footer Placeholder 7">
            <a:extLst>
              <a:ext uri="{FF2B5EF4-FFF2-40B4-BE49-F238E27FC236}">
                <a16:creationId xmlns:a16="http://schemas.microsoft.com/office/drawing/2014/main" id="{D495E33E-FC28-2644-9FB8-347615D460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A22A7-1396-A846-8C80-F865BDC2E35B}"/>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2138735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8F30-C9DA-9A40-8971-DE80969CA51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4E74589-C06A-5D43-A601-8AFA2C4E273D}"/>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4" name="Footer Placeholder 3">
            <a:extLst>
              <a:ext uri="{FF2B5EF4-FFF2-40B4-BE49-F238E27FC236}">
                <a16:creationId xmlns:a16="http://schemas.microsoft.com/office/drawing/2014/main" id="{D326C751-235B-664E-A4BF-647B059267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68E0EE-9572-D04E-845F-F449459D75CE}"/>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229415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CF61A-F889-8D42-A134-D6D2EC4CE269}"/>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3" name="Footer Placeholder 2">
            <a:extLst>
              <a:ext uri="{FF2B5EF4-FFF2-40B4-BE49-F238E27FC236}">
                <a16:creationId xmlns:a16="http://schemas.microsoft.com/office/drawing/2014/main" id="{C9DE1E1D-E482-4340-93F0-53EFCAF600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01C0E7-8567-4641-83C7-E47F2E98AC14}"/>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175145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C98E-FBB9-064B-BD59-3C8E8832AB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7D6F23-1E4C-3C43-A13C-FC3E9843D8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847356A-6072-5447-9555-9296CF409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2ED4B2-6955-BC4C-82E3-4A043711D487}"/>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6" name="Footer Placeholder 5">
            <a:extLst>
              <a:ext uri="{FF2B5EF4-FFF2-40B4-BE49-F238E27FC236}">
                <a16:creationId xmlns:a16="http://schemas.microsoft.com/office/drawing/2014/main" id="{1E8D0B47-9331-8D4C-A6A7-AB929AF19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53B24-6FD9-E74E-AC2C-933F719CD667}"/>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683120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CBF9-2BE7-F445-A35F-B0AB5FE8FA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03EF0A9-AA6F-B940-A952-F67A4F72A2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5A038-AADB-C441-BCF0-5A5BC9EDD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92F755-D761-0949-BBCB-0B1BC5F0F596}"/>
              </a:ext>
            </a:extLst>
          </p:cNvPr>
          <p:cNvSpPr>
            <a:spLocks noGrp="1"/>
          </p:cNvSpPr>
          <p:nvPr>
            <p:ph type="dt" sz="half" idx="10"/>
          </p:nvPr>
        </p:nvSpPr>
        <p:spPr/>
        <p:txBody>
          <a:bodyPr/>
          <a:lstStyle/>
          <a:p>
            <a:fld id="{47BB70FC-996F-854F-8D47-C2992F01BB31}" type="datetimeFigureOut">
              <a:rPr lang="en-US" smtClean="0"/>
              <a:t>6/10/21</a:t>
            </a:fld>
            <a:endParaRPr lang="en-US"/>
          </a:p>
        </p:txBody>
      </p:sp>
      <p:sp>
        <p:nvSpPr>
          <p:cNvPr id="6" name="Footer Placeholder 5">
            <a:extLst>
              <a:ext uri="{FF2B5EF4-FFF2-40B4-BE49-F238E27FC236}">
                <a16:creationId xmlns:a16="http://schemas.microsoft.com/office/drawing/2014/main" id="{0208F6D5-0A4D-2D46-AC77-387BCE6A3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AA554-B0CE-6041-BBDE-EE41B4428241}"/>
              </a:ext>
            </a:extLst>
          </p:cNvPr>
          <p:cNvSpPr>
            <a:spLocks noGrp="1"/>
          </p:cNvSpPr>
          <p:nvPr>
            <p:ph type="sldNum" sz="quarter" idx="12"/>
          </p:nvPr>
        </p:nvSpPr>
        <p:spPr/>
        <p:txBody>
          <a:bodyPr/>
          <a:lstStyle/>
          <a:p>
            <a:fld id="{20053152-77E7-064C-9989-EED024391772}" type="slidenum">
              <a:rPr lang="en-US" smtClean="0"/>
              <a:t>‹#›</a:t>
            </a:fld>
            <a:endParaRPr lang="en-US"/>
          </a:p>
        </p:txBody>
      </p:sp>
    </p:spTree>
    <p:extLst>
      <p:ext uri="{BB962C8B-B14F-4D97-AF65-F5344CB8AC3E}">
        <p14:creationId xmlns:p14="http://schemas.microsoft.com/office/powerpoint/2010/main" val="2617382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F0DD13-06C7-1F49-9064-767781F0E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63019EB-6F2B-6D49-AAAA-27ECD5364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7E2173-4395-FA46-BB47-A5C62DC363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B70FC-996F-854F-8D47-C2992F01BB31}" type="datetimeFigureOut">
              <a:rPr lang="en-US" smtClean="0"/>
              <a:t>6/10/21</a:t>
            </a:fld>
            <a:endParaRPr lang="en-US"/>
          </a:p>
        </p:txBody>
      </p:sp>
      <p:sp>
        <p:nvSpPr>
          <p:cNvPr id="5" name="Footer Placeholder 4">
            <a:extLst>
              <a:ext uri="{FF2B5EF4-FFF2-40B4-BE49-F238E27FC236}">
                <a16:creationId xmlns:a16="http://schemas.microsoft.com/office/drawing/2014/main" id="{C922C91C-A50F-F847-A3B8-F7B8FF9B0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6DE7F9-E660-EB4B-8C51-7218132B6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53152-77E7-064C-9989-EED024391772}" type="slidenum">
              <a:rPr lang="en-US" smtClean="0"/>
              <a:t>‹#›</a:t>
            </a:fld>
            <a:endParaRPr lang="en-US"/>
          </a:p>
        </p:txBody>
      </p:sp>
    </p:spTree>
    <p:extLst>
      <p:ext uri="{BB962C8B-B14F-4D97-AF65-F5344CB8AC3E}">
        <p14:creationId xmlns:p14="http://schemas.microsoft.com/office/powerpoint/2010/main" val="1022008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The Chemical Reaction That Causes Rust">
            <a:extLst>
              <a:ext uri="{FF2B5EF4-FFF2-40B4-BE49-F238E27FC236}">
                <a16:creationId xmlns:a16="http://schemas.microsoft.com/office/drawing/2014/main" id="{27261D30-2F93-944A-A8B9-07AD41908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67" b="894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FBD6B0-C491-EA42-9195-CB1F0FAB5ABB}"/>
              </a:ext>
            </a:extLst>
          </p:cNvPr>
          <p:cNvSpPr txBox="1"/>
          <p:nvPr/>
        </p:nvSpPr>
        <p:spPr>
          <a:xfrm>
            <a:off x="5226144"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416247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ED2ABA-0D6C-A746-82DC-28218B89A8A1}"/>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latin typeface="CordiaUPC" panose="020B0304020202020204" pitchFamily="34" charset="-34"/>
                <a:cs typeface="CordiaUPC" panose="020B0304020202020204" pitchFamily="34" charset="-34"/>
              </a:rPr>
              <a:t>Developing Experts All rights reserved © 2021</a:t>
            </a:r>
          </a:p>
        </p:txBody>
      </p:sp>
      <p:pic>
        <p:nvPicPr>
          <p:cNvPr id="6" name="Picture 2" descr="Experiment to prove that air and water are necessary for rusting of iron |  Fun Science">
            <a:extLst>
              <a:ext uri="{FF2B5EF4-FFF2-40B4-BE49-F238E27FC236}">
                <a16:creationId xmlns:a16="http://schemas.microsoft.com/office/drawing/2014/main" id="{3E3C8F3E-66F6-194E-B1BF-157CF210D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78" r="81599" b="6791"/>
          <a:stretch/>
        </p:blipFill>
        <p:spPr bwMode="auto">
          <a:xfrm>
            <a:off x="1022459" y="1603948"/>
            <a:ext cx="1699784" cy="4329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xperiment to prove that air and water are necessary for rusting of iron |  Fun Science">
            <a:extLst>
              <a:ext uri="{FF2B5EF4-FFF2-40B4-BE49-F238E27FC236}">
                <a16:creationId xmlns:a16="http://schemas.microsoft.com/office/drawing/2014/main" id="{0B87AFE0-9762-4140-A3E3-FA53C4D8B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56" t="14378" r="50347" b="6791"/>
          <a:stretch/>
        </p:blipFill>
        <p:spPr bwMode="auto">
          <a:xfrm>
            <a:off x="4316719" y="1603948"/>
            <a:ext cx="1828800" cy="4329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xperiment to prove that air and water are necessary for rusting of iron |  Fun Science">
            <a:extLst>
              <a:ext uri="{FF2B5EF4-FFF2-40B4-BE49-F238E27FC236}">
                <a16:creationId xmlns:a16="http://schemas.microsoft.com/office/drawing/2014/main" id="{6A4B6E6F-DDC8-5241-A993-27FF33396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552" t="14378" r="22320" b="6791"/>
          <a:stretch/>
        </p:blipFill>
        <p:spPr bwMode="auto">
          <a:xfrm>
            <a:off x="7634688" y="1603948"/>
            <a:ext cx="1674564" cy="4329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1A66D9-70BE-0643-986B-64AF78DBB953}"/>
              </a:ext>
            </a:extLst>
          </p:cNvPr>
          <p:cNvSpPr txBox="1"/>
          <p:nvPr/>
        </p:nvSpPr>
        <p:spPr>
          <a:xfrm>
            <a:off x="2827550" y="2016088"/>
            <a:ext cx="510076" cy="461665"/>
          </a:xfrm>
          <a:prstGeom prst="rect">
            <a:avLst/>
          </a:prstGeom>
          <a:noFill/>
        </p:spPr>
        <p:txBody>
          <a:bodyPr wrap="none" rtlCol="0">
            <a:spAutoFit/>
          </a:bodyPr>
          <a:lstStyle/>
          <a:p>
            <a:r>
              <a:rPr lang="en-US" sz="2400" dirty="0"/>
              <a:t>air</a:t>
            </a:r>
          </a:p>
        </p:txBody>
      </p:sp>
      <p:sp>
        <p:nvSpPr>
          <p:cNvPr id="9" name="TextBox 8">
            <a:extLst>
              <a:ext uri="{FF2B5EF4-FFF2-40B4-BE49-F238E27FC236}">
                <a16:creationId xmlns:a16="http://schemas.microsoft.com/office/drawing/2014/main" id="{B1811DD7-3609-9B41-9FA4-5A53C63B6FC7}"/>
              </a:ext>
            </a:extLst>
          </p:cNvPr>
          <p:cNvSpPr txBox="1"/>
          <p:nvPr/>
        </p:nvSpPr>
        <p:spPr>
          <a:xfrm>
            <a:off x="2805186" y="4250676"/>
            <a:ext cx="1248690" cy="830997"/>
          </a:xfrm>
          <a:prstGeom prst="rect">
            <a:avLst/>
          </a:prstGeom>
          <a:noFill/>
        </p:spPr>
        <p:txBody>
          <a:bodyPr wrap="square" rtlCol="0">
            <a:spAutoFit/>
          </a:bodyPr>
          <a:lstStyle/>
          <a:p>
            <a:r>
              <a:rPr lang="en-US" sz="2400" dirty="0"/>
              <a:t>distilled water</a:t>
            </a:r>
          </a:p>
        </p:txBody>
      </p:sp>
      <p:sp>
        <p:nvSpPr>
          <p:cNvPr id="10" name="TextBox 9">
            <a:extLst>
              <a:ext uri="{FF2B5EF4-FFF2-40B4-BE49-F238E27FC236}">
                <a16:creationId xmlns:a16="http://schemas.microsoft.com/office/drawing/2014/main" id="{2D27D04F-16CD-BB49-911F-A67B89992F68}"/>
              </a:ext>
            </a:extLst>
          </p:cNvPr>
          <p:cNvSpPr txBox="1"/>
          <p:nvPr/>
        </p:nvSpPr>
        <p:spPr>
          <a:xfrm>
            <a:off x="2827550" y="5081673"/>
            <a:ext cx="1248690" cy="830997"/>
          </a:xfrm>
          <a:prstGeom prst="rect">
            <a:avLst/>
          </a:prstGeom>
          <a:noFill/>
        </p:spPr>
        <p:txBody>
          <a:bodyPr wrap="square" rtlCol="0">
            <a:spAutoFit/>
          </a:bodyPr>
          <a:lstStyle/>
          <a:p>
            <a:r>
              <a:rPr lang="en-US" sz="2400" dirty="0"/>
              <a:t>rusty</a:t>
            </a:r>
          </a:p>
          <a:p>
            <a:r>
              <a:rPr lang="en-US" sz="2400" dirty="0"/>
              <a:t>nail</a:t>
            </a:r>
          </a:p>
        </p:txBody>
      </p:sp>
      <p:sp>
        <p:nvSpPr>
          <p:cNvPr id="11" name="TextBox 10">
            <a:extLst>
              <a:ext uri="{FF2B5EF4-FFF2-40B4-BE49-F238E27FC236}">
                <a16:creationId xmlns:a16="http://schemas.microsoft.com/office/drawing/2014/main" id="{3ECB4AF0-5C18-024A-A1C8-B995FF657527}"/>
              </a:ext>
            </a:extLst>
          </p:cNvPr>
          <p:cNvSpPr txBox="1"/>
          <p:nvPr/>
        </p:nvSpPr>
        <p:spPr>
          <a:xfrm>
            <a:off x="6145519" y="4403076"/>
            <a:ext cx="1248690" cy="830997"/>
          </a:xfrm>
          <a:prstGeom prst="rect">
            <a:avLst/>
          </a:prstGeom>
          <a:noFill/>
        </p:spPr>
        <p:txBody>
          <a:bodyPr wrap="square" rtlCol="0">
            <a:spAutoFit/>
          </a:bodyPr>
          <a:lstStyle/>
          <a:p>
            <a:r>
              <a:rPr lang="en-US" sz="2400" dirty="0"/>
              <a:t>distilled water</a:t>
            </a:r>
          </a:p>
        </p:txBody>
      </p:sp>
      <p:sp>
        <p:nvSpPr>
          <p:cNvPr id="12" name="TextBox 11">
            <a:extLst>
              <a:ext uri="{FF2B5EF4-FFF2-40B4-BE49-F238E27FC236}">
                <a16:creationId xmlns:a16="http://schemas.microsoft.com/office/drawing/2014/main" id="{B93DEAFF-236D-9D48-9D44-87D6782702DD}"/>
              </a:ext>
            </a:extLst>
          </p:cNvPr>
          <p:cNvSpPr txBox="1"/>
          <p:nvPr/>
        </p:nvSpPr>
        <p:spPr>
          <a:xfrm>
            <a:off x="6145519" y="3274428"/>
            <a:ext cx="1248690" cy="461665"/>
          </a:xfrm>
          <a:prstGeom prst="rect">
            <a:avLst/>
          </a:prstGeom>
          <a:noFill/>
        </p:spPr>
        <p:txBody>
          <a:bodyPr wrap="square" rtlCol="0">
            <a:spAutoFit/>
          </a:bodyPr>
          <a:lstStyle/>
          <a:p>
            <a:r>
              <a:rPr lang="en-US" sz="2400" dirty="0"/>
              <a:t>oil</a:t>
            </a:r>
          </a:p>
        </p:txBody>
      </p:sp>
      <p:sp>
        <p:nvSpPr>
          <p:cNvPr id="13" name="TextBox 12">
            <a:extLst>
              <a:ext uri="{FF2B5EF4-FFF2-40B4-BE49-F238E27FC236}">
                <a16:creationId xmlns:a16="http://schemas.microsoft.com/office/drawing/2014/main" id="{1D28148D-2268-0E4F-818D-218A1744D14E}"/>
              </a:ext>
            </a:extLst>
          </p:cNvPr>
          <p:cNvSpPr txBox="1"/>
          <p:nvPr/>
        </p:nvSpPr>
        <p:spPr>
          <a:xfrm>
            <a:off x="9271135" y="3065426"/>
            <a:ext cx="1248690" cy="461665"/>
          </a:xfrm>
          <a:prstGeom prst="rect">
            <a:avLst/>
          </a:prstGeom>
          <a:noFill/>
        </p:spPr>
        <p:txBody>
          <a:bodyPr wrap="square" rtlCol="0">
            <a:spAutoFit/>
          </a:bodyPr>
          <a:lstStyle/>
          <a:p>
            <a:r>
              <a:rPr lang="en-US" sz="2400" dirty="0"/>
              <a:t>dry air</a:t>
            </a:r>
          </a:p>
        </p:txBody>
      </p:sp>
      <p:sp>
        <p:nvSpPr>
          <p:cNvPr id="14" name="TextBox 13">
            <a:extLst>
              <a:ext uri="{FF2B5EF4-FFF2-40B4-BE49-F238E27FC236}">
                <a16:creationId xmlns:a16="http://schemas.microsoft.com/office/drawing/2014/main" id="{72BB964C-AA14-F449-B807-BA844826D41B}"/>
              </a:ext>
            </a:extLst>
          </p:cNvPr>
          <p:cNvSpPr txBox="1"/>
          <p:nvPr/>
        </p:nvSpPr>
        <p:spPr>
          <a:xfrm>
            <a:off x="9390940" y="5081673"/>
            <a:ext cx="2814961" cy="461665"/>
          </a:xfrm>
          <a:prstGeom prst="rect">
            <a:avLst/>
          </a:prstGeom>
          <a:noFill/>
        </p:spPr>
        <p:txBody>
          <a:bodyPr wrap="square" rtlCol="0">
            <a:spAutoFit/>
          </a:bodyPr>
          <a:lstStyle/>
          <a:p>
            <a:r>
              <a:rPr lang="en-US" sz="2400" dirty="0"/>
              <a:t>Anhydrous CaCI</a:t>
            </a:r>
            <a:r>
              <a:rPr lang="en-US" dirty="0"/>
              <a:t>2</a:t>
            </a:r>
          </a:p>
        </p:txBody>
      </p:sp>
      <p:pic>
        <p:nvPicPr>
          <p:cNvPr id="4" name="Picture 3">
            <a:extLst>
              <a:ext uri="{FF2B5EF4-FFF2-40B4-BE49-F238E27FC236}">
                <a16:creationId xmlns:a16="http://schemas.microsoft.com/office/drawing/2014/main" id="{AE4559C7-1ED2-A745-ADC6-34D7FA752D59}"/>
              </a:ext>
            </a:extLst>
          </p:cNvPr>
          <p:cNvPicPr>
            <a:picLocks noChangeAspect="1"/>
          </p:cNvPicPr>
          <p:nvPr/>
        </p:nvPicPr>
        <p:blipFill>
          <a:blip r:embed="rId3"/>
          <a:stretch>
            <a:fillRect/>
          </a:stretch>
        </p:blipFill>
        <p:spPr>
          <a:xfrm>
            <a:off x="1033476" y="1022937"/>
            <a:ext cx="1191931" cy="1224508"/>
          </a:xfrm>
          <a:prstGeom prst="rect">
            <a:avLst/>
          </a:prstGeom>
        </p:spPr>
      </p:pic>
      <p:pic>
        <p:nvPicPr>
          <p:cNvPr id="16" name="Picture 15">
            <a:extLst>
              <a:ext uri="{FF2B5EF4-FFF2-40B4-BE49-F238E27FC236}">
                <a16:creationId xmlns:a16="http://schemas.microsoft.com/office/drawing/2014/main" id="{D8745049-C989-114B-BF5B-A2792E3251FE}"/>
              </a:ext>
            </a:extLst>
          </p:cNvPr>
          <p:cNvPicPr>
            <a:picLocks noChangeAspect="1"/>
          </p:cNvPicPr>
          <p:nvPr/>
        </p:nvPicPr>
        <p:blipFill>
          <a:blip r:embed="rId3"/>
          <a:stretch>
            <a:fillRect/>
          </a:stretch>
        </p:blipFill>
        <p:spPr>
          <a:xfrm>
            <a:off x="4388823" y="991694"/>
            <a:ext cx="1191931" cy="1224508"/>
          </a:xfrm>
          <a:prstGeom prst="rect">
            <a:avLst/>
          </a:prstGeom>
        </p:spPr>
      </p:pic>
      <p:pic>
        <p:nvPicPr>
          <p:cNvPr id="17" name="Picture 16">
            <a:extLst>
              <a:ext uri="{FF2B5EF4-FFF2-40B4-BE49-F238E27FC236}">
                <a16:creationId xmlns:a16="http://schemas.microsoft.com/office/drawing/2014/main" id="{FC7DD9FA-6BDF-DC48-830B-073F94C70D32}"/>
              </a:ext>
            </a:extLst>
          </p:cNvPr>
          <p:cNvPicPr>
            <a:picLocks noChangeAspect="1"/>
          </p:cNvPicPr>
          <p:nvPr/>
        </p:nvPicPr>
        <p:blipFill>
          <a:blip r:embed="rId3"/>
          <a:stretch>
            <a:fillRect/>
          </a:stretch>
        </p:blipFill>
        <p:spPr>
          <a:xfrm>
            <a:off x="7712969" y="991694"/>
            <a:ext cx="1191931" cy="1224508"/>
          </a:xfrm>
          <a:prstGeom prst="rect">
            <a:avLst/>
          </a:prstGeom>
        </p:spPr>
      </p:pic>
      <p:cxnSp>
        <p:nvCxnSpPr>
          <p:cNvPr id="18" name="Straight Connector 17">
            <a:extLst>
              <a:ext uri="{FF2B5EF4-FFF2-40B4-BE49-F238E27FC236}">
                <a16:creationId xmlns:a16="http://schemas.microsoft.com/office/drawing/2014/main" id="{38355BE5-3D6C-CD4A-B959-71B4FD64156C}"/>
              </a:ext>
            </a:extLst>
          </p:cNvPr>
          <p:cNvCxnSpPr>
            <a:cxnSpLocks/>
          </p:cNvCxnSpPr>
          <p:nvPr/>
        </p:nvCxnSpPr>
        <p:spPr>
          <a:xfrm>
            <a:off x="4578220"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EDDE1D-D814-2E45-8C0F-6B4FF1389382}"/>
              </a:ext>
            </a:extLst>
          </p:cNvPr>
          <p:cNvCxnSpPr>
            <a:cxnSpLocks/>
          </p:cNvCxnSpPr>
          <p:nvPr/>
        </p:nvCxnSpPr>
        <p:spPr>
          <a:xfrm>
            <a:off x="7898911"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89A6FF-13C7-FF4A-B018-4468ABFE0067}"/>
              </a:ext>
            </a:extLst>
          </p:cNvPr>
          <p:cNvCxnSpPr>
            <a:cxnSpLocks/>
          </p:cNvCxnSpPr>
          <p:nvPr/>
        </p:nvCxnSpPr>
        <p:spPr>
          <a:xfrm>
            <a:off x="1219418"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86238D-64BA-C043-AE47-9EB226F9392C}"/>
              </a:ext>
            </a:extLst>
          </p:cNvPr>
          <p:cNvSpPr txBox="1"/>
          <p:nvPr/>
        </p:nvSpPr>
        <p:spPr>
          <a:xfrm>
            <a:off x="1005096" y="462815"/>
            <a:ext cx="1248690" cy="461665"/>
          </a:xfrm>
          <a:prstGeom prst="rect">
            <a:avLst/>
          </a:prstGeom>
          <a:noFill/>
        </p:spPr>
        <p:txBody>
          <a:bodyPr wrap="square" rtlCol="0">
            <a:spAutoFit/>
          </a:bodyPr>
          <a:lstStyle/>
          <a:p>
            <a:pPr algn="ctr"/>
            <a:r>
              <a:rPr lang="en-US" sz="2400" b="1" dirty="0">
                <a:solidFill>
                  <a:srgbClr val="00B0F0"/>
                </a:solidFill>
              </a:rPr>
              <a:t>1</a:t>
            </a:r>
          </a:p>
        </p:txBody>
      </p:sp>
      <p:sp>
        <p:nvSpPr>
          <p:cNvPr id="20" name="TextBox 19">
            <a:extLst>
              <a:ext uri="{FF2B5EF4-FFF2-40B4-BE49-F238E27FC236}">
                <a16:creationId xmlns:a16="http://schemas.microsoft.com/office/drawing/2014/main" id="{110577F5-7806-744D-B90E-51124750B847}"/>
              </a:ext>
            </a:extLst>
          </p:cNvPr>
          <p:cNvSpPr txBox="1"/>
          <p:nvPr/>
        </p:nvSpPr>
        <p:spPr>
          <a:xfrm>
            <a:off x="4360443" y="470333"/>
            <a:ext cx="1248690" cy="461665"/>
          </a:xfrm>
          <a:prstGeom prst="rect">
            <a:avLst/>
          </a:prstGeom>
          <a:noFill/>
        </p:spPr>
        <p:txBody>
          <a:bodyPr wrap="square" rtlCol="0">
            <a:spAutoFit/>
          </a:bodyPr>
          <a:lstStyle/>
          <a:p>
            <a:pPr algn="ctr"/>
            <a:r>
              <a:rPr lang="en-US" sz="2400" b="1" dirty="0">
                <a:solidFill>
                  <a:srgbClr val="00B0F0"/>
                </a:solidFill>
              </a:rPr>
              <a:t>2</a:t>
            </a:r>
          </a:p>
        </p:txBody>
      </p:sp>
      <p:sp>
        <p:nvSpPr>
          <p:cNvPr id="23" name="TextBox 22">
            <a:extLst>
              <a:ext uri="{FF2B5EF4-FFF2-40B4-BE49-F238E27FC236}">
                <a16:creationId xmlns:a16="http://schemas.microsoft.com/office/drawing/2014/main" id="{AE9334C3-D2CF-1C46-ADB9-91E81E64672B}"/>
              </a:ext>
            </a:extLst>
          </p:cNvPr>
          <p:cNvSpPr txBox="1"/>
          <p:nvPr/>
        </p:nvSpPr>
        <p:spPr>
          <a:xfrm>
            <a:off x="7684589" y="470333"/>
            <a:ext cx="1248690" cy="461665"/>
          </a:xfrm>
          <a:prstGeom prst="rect">
            <a:avLst/>
          </a:prstGeom>
          <a:noFill/>
        </p:spPr>
        <p:txBody>
          <a:bodyPr wrap="square" rtlCol="0">
            <a:spAutoFit/>
          </a:bodyPr>
          <a:lstStyle/>
          <a:p>
            <a:pPr algn="ctr"/>
            <a:r>
              <a:rPr lang="en-US" sz="2400" b="1" dirty="0">
                <a:solidFill>
                  <a:srgbClr val="00B0F0"/>
                </a:solidFill>
              </a:rPr>
              <a:t>3</a:t>
            </a:r>
          </a:p>
        </p:txBody>
      </p:sp>
      <p:pic>
        <p:nvPicPr>
          <p:cNvPr id="15" name="Picture 14" descr="A picture containing dark&#10;&#10;Description automatically generated">
            <a:extLst>
              <a:ext uri="{FF2B5EF4-FFF2-40B4-BE49-F238E27FC236}">
                <a16:creationId xmlns:a16="http://schemas.microsoft.com/office/drawing/2014/main" id="{E72152D2-A614-6542-86E7-0981FB60FD2B}"/>
              </a:ext>
            </a:extLst>
          </p:cNvPr>
          <p:cNvPicPr>
            <a:picLocks noChangeAspect="1"/>
          </p:cNvPicPr>
          <p:nvPr/>
        </p:nvPicPr>
        <p:blipFill>
          <a:blip r:embed="rId4"/>
          <a:stretch>
            <a:fillRect/>
          </a:stretch>
        </p:blipFill>
        <p:spPr>
          <a:xfrm rot="4927176">
            <a:off x="327362" y="4336805"/>
            <a:ext cx="2451772" cy="741357"/>
          </a:xfrm>
          <a:prstGeom prst="rect">
            <a:avLst/>
          </a:prstGeom>
        </p:spPr>
      </p:pic>
    </p:spTree>
    <p:extLst>
      <p:ext uri="{BB962C8B-B14F-4D97-AF65-F5344CB8AC3E}">
        <p14:creationId xmlns:p14="http://schemas.microsoft.com/office/powerpoint/2010/main" val="652742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lectroplating: Copper-Plate a Key - YouTube">
            <a:extLst>
              <a:ext uri="{FF2B5EF4-FFF2-40B4-BE49-F238E27FC236}">
                <a16:creationId xmlns:a16="http://schemas.microsoft.com/office/drawing/2014/main" id="{CC78943C-26FE-D244-8422-B22DFA017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E20545-CBA7-D647-B38A-42E127308B29}"/>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400438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kg Galvanised Annular Ring Shank Nails Nail Steel 4mm Thickness Various  Sizes (4.0 x 50mm): Amazon.co.uk: DIY &amp;amp; Tools">
            <a:extLst>
              <a:ext uri="{FF2B5EF4-FFF2-40B4-BE49-F238E27FC236}">
                <a16:creationId xmlns:a16="http://schemas.microsoft.com/office/drawing/2014/main" id="{0D734AE2-F835-034B-839D-20149DB7E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5663"/>
            <a:ext cx="12192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F4B71F-A67E-BE4F-9220-066B0F67417E}"/>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79731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6" name="Picture 2" descr="Galvanised Round Wire Nails 40mm x 2.65mm 450g Pack Free UK Standard  DELIVERY: Amazon.co.uk: DIY &amp;amp; Tools">
            <a:extLst>
              <a:ext uri="{FF2B5EF4-FFF2-40B4-BE49-F238E27FC236}">
                <a16:creationId xmlns:a16="http://schemas.microsoft.com/office/drawing/2014/main" id="{DD122DDD-5502-254D-BA50-C314E2FF34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34" b="2172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97F1A6-E2D3-6043-8A33-6B9F3483C136}"/>
              </a:ext>
            </a:extLst>
          </p:cNvPr>
          <p:cNvSpPr/>
          <p:nvPr/>
        </p:nvSpPr>
        <p:spPr>
          <a:xfrm>
            <a:off x="3882956" y="3044279"/>
            <a:ext cx="4840621" cy="769441"/>
          </a:xfrm>
          <a:prstGeom prst="rect">
            <a:avLst/>
          </a:prstGeom>
          <a:solidFill>
            <a:schemeClr val="tx1">
              <a:alpha val="49577"/>
            </a:schemeClr>
          </a:solidFill>
        </p:spPr>
        <p:txBody>
          <a:bodyPr wrap="none">
            <a:spAutoFit/>
          </a:bodyPr>
          <a:lstStyle/>
          <a:p>
            <a:r>
              <a:rPr lang="en-GB" sz="4400" dirty="0">
                <a:solidFill>
                  <a:schemeClr val="bg1"/>
                </a:solidFill>
                <a:latin typeface="proxima-soft"/>
              </a:rPr>
              <a:t>sacrificial protection</a:t>
            </a:r>
            <a:endParaRPr lang="en-US" sz="4400" dirty="0">
              <a:solidFill>
                <a:schemeClr val="bg1"/>
              </a:solidFill>
            </a:endParaRPr>
          </a:p>
        </p:txBody>
      </p:sp>
      <p:sp>
        <p:nvSpPr>
          <p:cNvPr id="7" name="TextBox 6">
            <a:extLst>
              <a:ext uri="{FF2B5EF4-FFF2-40B4-BE49-F238E27FC236}">
                <a16:creationId xmlns:a16="http://schemas.microsoft.com/office/drawing/2014/main" id="{5A9A9DB0-1699-FD4A-8A54-BF63EE78A2D8}"/>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1764471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A ship&amp;#39;s hull is studded with metal bars (sacrificial anodes) to prevent  rust : interestingasfuck">
            <a:extLst>
              <a:ext uri="{FF2B5EF4-FFF2-40B4-BE49-F238E27FC236}">
                <a16:creationId xmlns:a16="http://schemas.microsoft.com/office/drawing/2014/main" id="{297C4BF9-A6BD-1B4E-8C77-41FB7FCC23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7ADF40-EE1F-F947-8C28-7F9ECBA232DE}"/>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143488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35BF30-68FC-EE46-8EB9-18943815F33E}"/>
              </a:ext>
            </a:extLst>
          </p:cNvPr>
          <p:cNvSpPr/>
          <p:nvPr/>
        </p:nvSpPr>
        <p:spPr>
          <a:xfrm>
            <a:off x="838200" y="365125"/>
            <a:ext cx="4763947" cy="1899912"/>
          </a:xfrm>
          <a:prstGeom prst="rect">
            <a:avLst/>
          </a:prstGeom>
        </p:spPr>
        <p:txBody>
          <a:bodyPr vert="horz" lIns="91440" tIns="45720" rIns="91440" bIns="45720" rtlCol="0" anchor="ctr">
            <a:normAutofit/>
          </a:bodyPr>
          <a:lstStyle/>
          <a:p>
            <a:r>
              <a:rPr lang="en-GB" sz="3200" b="1" dirty="0">
                <a:solidFill>
                  <a:srgbClr val="00B0F0"/>
                </a:solidFill>
              </a:rPr>
              <a:t>Explore rusting</a:t>
            </a:r>
          </a:p>
          <a:p>
            <a:endParaRPr lang="en-GB" sz="3200" b="1" dirty="0">
              <a:solidFill>
                <a:srgbClr val="00B0F0"/>
              </a:solidFill>
            </a:endParaRPr>
          </a:p>
        </p:txBody>
      </p:sp>
      <p:sp>
        <p:nvSpPr>
          <p:cNvPr id="5" name="TextBox 4">
            <a:extLst>
              <a:ext uri="{FF2B5EF4-FFF2-40B4-BE49-F238E27FC236}">
                <a16:creationId xmlns:a16="http://schemas.microsoft.com/office/drawing/2014/main" id="{0958699A-4715-0145-9E5D-DA08DD5A148F}"/>
              </a:ext>
            </a:extLst>
          </p:cNvPr>
          <p:cNvSpPr txBox="1"/>
          <p:nvPr/>
        </p:nvSpPr>
        <p:spPr>
          <a:xfrm>
            <a:off x="522946" y="2265037"/>
            <a:ext cx="4763947" cy="3742762"/>
          </a:xfrm>
          <a:prstGeom prst="rect">
            <a:avLst/>
          </a:prstGeom>
        </p:spPr>
        <p:txBody>
          <a:bodyPr vert="horz" lIns="91440" tIns="45720" rIns="91440" bIns="45720" rtlCol="0">
            <a:normAutofit/>
          </a:bodyPr>
          <a:lstStyle/>
          <a:p>
            <a:pPr marL="342900">
              <a:lnSpc>
                <a:spcPct val="90000"/>
              </a:lnSpc>
              <a:spcAft>
                <a:spcPts val="600"/>
              </a:spcAft>
            </a:pPr>
            <a:r>
              <a:rPr lang="en-GB" sz="2400" dirty="0"/>
              <a:t>Describe what's meant by the word </a:t>
            </a:r>
            <a:r>
              <a:rPr lang="en-GB" sz="2400" b="1" dirty="0">
                <a:solidFill>
                  <a:srgbClr val="00B0F0"/>
                </a:solidFill>
              </a:rPr>
              <a:t>corrosion</a:t>
            </a:r>
            <a:r>
              <a:rPr lang="en-GB" sz="2400" dirty="0"/>
              <a:t>.</a:t>
            </a:r>
          </a:p>
          <a:p>
            <a:pPr marL="342900">
              <a:lnSpc>
                <a:spcPct val="90000"/>
              </a:lnSpc>
              <a:spcAft>
                <a:spcPts val="600"/>
              </a:spcAft>
            </a:pPr>
            <a:endParaRPr lang="en-GB" sz="2400" dirty="0"/>
          </a:p>
          <a:p>
            <a:pPr marL="342900">
              <a:lnSpc>
                <a:spcPct val="90000"/>
              </a:lnSpc>
              <a:spcAft>
                <a:spcPts val="600"/>
              </a:spcAft>
            </a:pPr>
            <a:r>
              <a:rPr lang="en-GB" sz="2400" dirty="0"/>
              <a:t>Describe the </a:t>
            </a:r>
            <a:r>
              <a:rPr lang="en-GB" sz="2400" b="1" dirty="0">
                <a:solidFill>
                  <a:srgbClr val="00B0F0"/>
                </a:solidFill>
              </a:rPr>
              <a:t>conditions</a:t>
            </a:r>
            <a:r>
              <a:rPr lang="en-GB" sz="2400" dirty="0"/>
              <a:t> required for rusting.</a:t>
            </a:r>
          </a:p>
          <a:p>
            <a:pPr marL="342900">
              <a:lnSpc>
                <a:spcPct val="90000"/>
              </a:lnSpc>
              <a:spcAft>
                <a:spcPts val="600"/>
              </a:spcAft>
            </a:pPr>
            <a:endParaRPr lang="en-GB" sz="2400" dirty="0"/>
          </a:p>
          <a:p>
            <a:pPr marL="342900">
              <a:lnSpc>
                <a:spcPct val="90000"/>
              </a:lnSpc>
              <a:spcAft>
                <a:spcPts val="600"/>
              </a:spcAft>
            </a:pPr>
            <a:r>
              <a:rPr lang="en-GB" sz="2400" dirty="0"/>
              <a:t>Describe how to prevent corrosion, including </a:t>
            </a:r>
            <a:r>
              <a:rPr lang="en-GB" sz="2400" b="1" dirty="0">
                <a:solidFill>
                  <a:srgbClr val="00B0F0"/>
                </a:solidFill>
              </a:rPr>
              <a:t>sacrificial protection</a:t>
            </a:r>
            <a:r>
              <a:rPr lang="en-GB" sz="2400" dirty="0"/>
              <a:t>. </a:t>
            </a:r>
            <a:endParaRPr lang="en-US" sz="2400" b="1" dirty="0">
              <a:solidFill>
                <a:srgbClr val="00B0F0"/>
              </a:solidFill>
            </a:endParaRPr>
          </a:p>
        </p:txBody>
      </p:sp>
      <p:pic>
        <p:nvPicPr>
          <p:cNvPr id="2" name="Picture 2" descr="What are the common problems associated with rust? - NCH Europe">
            <a:extLst>
              <a:ext uri="{FF2B5EF4-FFF2-40B4-BE49-F238E27FC236}">
                <a16:creationId xmlns:a16="http://schemas.microsoft.com/office/drawing/2014/main" id="{9838BFF0-B43C-B14D-9633-E933A713A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18" r="14453"/>
          <a:stretch/>
        </p:blipFill>
        <p:spPr bwMode="auto">
          <a:xfrm>
            <a:off x="6095999" y="12583"/>
            <a:ext cx="6092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2BF589-3462-E044-BBDF-2041B0AEC75F}"/>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lumMod val="50000"/>
                  </a:schemeClr>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930022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Chemical Reaction That Causes Rust">
            <a:extLst>
              <a:ext uri="{FF2B5EF4-FFF2-40B4-BE49-F238E27FC236}">
                <a16:creationId xmlns:a16="http://schemas.microsoft.com/office/drawing/2014/main" id="{27261D30-2F93-944A-A8B9-07AD41908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67" b="894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FBD6B0-C491-EA42-9195-CB1F0FAB5ABB}"/>
              </a:ext>
            </a:extLst>
          </p:cNvPr>
          <p:cNvSpPr txBox="1"/>
          <p:nvPr/>
        </p:nvSpPr>
        <p:spPr>
          <a:xfrm>
            <a:off x="5226144"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
        <p:nvSpPr>
          <p:cNvPr id="3" name="Rectangle 2">
            <a:extLst>
              <a:ext uri="{FF2B5EF4-FFF2-40B4-BE49-F238E27FC236}">
                <a16:creationId xmlns:a16="http://schemas.microsoft.com/office/drawing/2014/main" id="{180030F7-9A88-7B45-9AB8-34997605C0B0}"/>
              </a:ext>
            </a:extLst>
          </p:cNvPr>
          <p:cNvSpPr/>
          <p:nvPr/>
        </p:nvSpPr>
        <p:spPr>
          <a:xfrm>
            <a:off x="2847018" y="2698672"/>
            <a:ext cx="6935449" cy="1200329"/>
          </a:xfrm>
          <a:prstGeom prst="rect">
            <a:avLst/>
          </a:prstGeom>
          <a:solidFill>
            <a:schemeClr val="tx1">
              <a:alpha val="50438"/>
            </a:schemeClr>
          </a:solidFill>
        </p:spPr>
        <p:txBody>
          <a:bodyPr wrap="square">
            <a:spAutoFit/>
          </a:bodyPr>
          <a:lstStyle/>
          <a:p>
            <a:pPr algn="ctr"/>
            <a:r>
              <a:rPr lang="en-GB" sz="2400" b="1" dirty="0">
                <a:solidFill>
                  <a:schemeClr val="bg1"/>
                </a:solidFill>
                <a:latin typeface="arial" panose="020B0604020202020204" pitchFamily="34" charset="0"/>
              </a:rPr>
              <a:t>Rust</a:t>
            </a:r>
            <a:r>
              <a:rPr lang="en-GB" sz="2400" dirty="0">
                <a:solidFill>
                  <a:schemeClr val="bg1"/>
                </a:solidFill>
                <a:latin typeface="arial" panose="020B0604020202020204" pitchFamily="34" charset="0"/>
              </a:rPr>
              <a:t> is the result of corroding steel after the iron (Fe) particles have been exposed to oxygen and moisture (e.g., humidity, vapour, immersion).</a:t>
            </a:r>
            <a:endParaRPr lang="en-US" sz="2400" dirty="0">
              <a:solidFill>
                <a:schemeClr val="bg1"/>
              </a:solidFill>
            </a:endParaRPr>
          </a:p>
        </p:txBody>
      </p:sp>
    </p:spTree>
    <p:extLst>
      <p:ext uri="{BB962C8B-B14F-4D97-AF65-F5344CB8AC3E}">
        <p14:creationId xmlns:p14="http://schemas.microsoft.com/office/powerpoint/2010/main" val="95638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D35BF30-68FC-EE46-8EB9-18943815F33E}"/>
              </a:ext>
            </a:extLst>
          </p:cNvPr>
          <p:cNvSpPr/>
          <p:nvPr/>
        </p:nvSpPr>
        <p:spPr>
          <a:xfrm>
            <a:off x="838200" y="365125"/>
            <a:ext cx="4763947" cy="1899912"/>
          </a:xfrm>
          <a:prstGeom prst="rect">
            <a:avLst/>
          </a:prstGeom>
        </p:spPr>
        <p:txBody>
          <a:bodyPr vert="horz" lIns="91440" tIns="45720" rIns="91440" bIns="45720" rtlCol="0" anchor="ctr">
            <a:normAutofit/>
          </a:bodyPr>
          <a:lstStyle/>
          <a:p>
            <a:r>
              <a:rPr lang="en-GB" sz="3200" b="1" dirty="0">
                <a:solidFill>
                  <a:srgbClr val="00B0F0"/>
                </a:solidFill>
              </a:rPr>
              <a:t>Explore rusting</a:t>
            </a:r>
          </a:p>
          <a:p>
            <a:endParaRPr lang="en-GB" sz="3200" b="1" dirty="0">
              <a:solidFill>
                <a:srgbClr val="00B0F0"/>
              </a:solidFill>
            </a:endParaRPr>
          </a:p>
        </p:txBody>
      </p:sp>
      <p:sp>
        <p:nvSpPr>
          <p:cNvPr id="5" name="TextBox 4">
            <a:extLst>
              <a:ext uri="{FF2B5EF4-FFF2-40B4-BE49-F238E27FC236}">
                <a16:creationId xmlns:a16="http://schemas.microsoft.com/office/drawing/2014/main" id="{0958699A-4715-0145-9E5D-DA08DD5A148F}"/>
              </a:ext>
            </a:extLst>
          </p:cNvPr>
          <p:cNvSpPr txBox="1"/>
          <p:nvPr/>
        </p:nvSpPr>
        <p:spPr>
          <a:xfrm>
            <a:off x="522946" y="2265037"/>
            <a:ext cx="4763947" cy="3742762"/>
          </a:xfrm>
          <a:prstGeom prst="rect">
            <a:avLst/>
          </a:prstGeom>
        </p:spPr>
        <p:txBody>
          <a:bodyPr vert="horz" lIns="91440" tIns="45720" rIns="91440" bIns="45720" rtlCol="0">
            <a:normAutofit/>
          </a:bodyPr>
          <a:lstStyle/>
          <a:p>
            <a:pPr marL="342900">
              <a:lnSpc>
                <a:spcPct val="90000"/>
              </a:lnSpc>
              <a:spcAft>
                <a:spcPts val="600"/>
              </a:spcAft>
            </a:pPr>
            <a:r>
              <a:rPr lang="en-GB" sz="2400" dirty="0"/>
              <a:t>Describe what's meant by the word </a:t>
            </a:r>
            <a:r>
              <a:rPr lang="en-GB" sz="2400" b="1" dirty="0">
                <a:solidFill>
                  <a:srgbClr val="00B0F0"/>
                </a:solidFill>
              </a:rPr>
              <a:t>corrosion</a:t>
            </a:r>
            <a:r>
              <a:rPr lang="en-GB" sz="2400" dirty="0"/>
              <a:t>.</a:t>
            </a:r>
          </a:p>
          <a:p>
            <a:pPr marL="342900">
              <a:lnSpc>
                <a:spcPct val="90000"/>
              </a:lnSpc>
              <a:spcAft>
                <a:spcPts val="600"/>
              </a:spcAft>
            </a:pPr>
            <a:endParaRPr lang="en-GB" sz="2400" dirty="0"/>
          </a:p>
          <a:p>
            <a:pPr marL="342900">
              <a:lnSpc>
                <a:spcPct val="90000"/>
              </a:lnSpc>
              <a:spcAft>
                <a:spcPts val="600"/>
              </a:spcAft>
            </a:pPr>
            <a:r>
              <a:rPr lang="en-GB" sz="2400" dirty="0"/>
              <a:t>Describe the </a:t>
            </a:r>
            <a:r>
              <a:rPr lang="en-GB" sz="2400" b="1" dirty="0">
                <a:solidFill>
                  <a:srgbClr val="00B0F0"/>
                </a:solidFill>
              </a:rPr>
              <a:t>conditions</a:t>
            </a:r>
            <a:r>
              <a:rPr lang="en-GB" sz="2400" dirty="0"/>
              <a:t> required for rusting.</a:t>
            </a:r>
          </a:p>
          <a:p>
            <a:pPr marL="342900">
              <a:lnSpc>
                <a:spcPct val="90000"/>
              </a:lnSpc>
              <a:spcAft>
                <a:spcPts val="600"/>
              </a:spcAft>
            </a:pPr>
            <a:endParaRPr lang="en-GB" sz="2400" dirty="0"/>
          </a:p>
          <a:p>
            <a:pPr marL="342900">
              <a:lnSpc>
                <a:spcPct val="90000"/>
              </a:lnSpc>
              <a:spcAft>
                <a:spcPts val="600"/>
              </a:spcAft>
            </a:pPr>
            <a:r>
              <a:rPr lang="en-GB" sz="2400" dirty="0"/>
              <a:t>Describe how to prevent corrosion, including </a:t>
            </a:r>
            <a:r>
              <a:rPr lang="en-GB" sz="2400" b="1" dirty="0">
                <a:solidFill>
                  <a:srgbClr val="00B0F0"/>
                </a:solidFill>
              </a:rPr>
              <a:t>sacrificial protection</a:t>
            </a:r>
            <a:r>
              <a:rPr lang="en-GB" sz="2400" dirty="0"/>
              <a:t>. </a:t>
            </a:r>
            <a:endParaRPr lang="en-US" sz="2400" b="1" dirty="0">
              <a:solidFill>
                <a:srgbClr val="00B0F0"/>
              </a:solidFill>
            </a:endParaRPr>
          </a:p>
        </p:txBody>
      </p:sp>
      <p:pic>
        <p:nvPicPr>
          <p:cNvPr id="2" name="Picture 2" descr="What are the common problems associated with rust? - NCH Europe">
            <a:extLst>
              <a:ext uri="{FF2B5EF4-FFF2-40B4-BE49-F238E27FC236}">
                <a16:creationId xmlns:a16="http://schemas.microsoft.com/office/drawing/2014/main" id="{9838BFF0-B43C-B14D-9633-E933A713A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18" r="14453"/>
          <a:stretch/>
        </p:blipFill>
        <p:spPr bwMode="auto">
          <a:xfrm>
            <a:off x="6095999" y="12583"/>
            <a:ext cx="6092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2BF589-3462-E044-BBDF-2041B0AEC75F}"/>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lumMod val="50000"/>
                  </a:schemeClr>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590457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Monument to Sportspeople of the Sea | Barcelona Lowdown">
            <a:extLst>
              <a:ext uri="{FF2B5EF4-FFF2-40B4-BE49-F238E27FC236}">
                <a16:creationId xmlns:a16="http://schemas.microsoft.com/office/drawing/2014/main" id="{AFF4D827-88A9-C145-9FD7-2D6EB46234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17" b="13603"/>
          <a:stretch/>
        </p:blipFill>
        <p:spPr bwMode="auto">
          <a:xfrm>
            <a:off x="20" y="1"/>
            <a:ext cx="6016469" cy="6858001"/>
          </a:xfrm>
          <a:custGeom>
            <a:avLst/>
            <a:gdLst/>
            <a:ahLst/>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Pitting corrosion - Wikipedia">
            <a:extLst>
              <a:ext uri="{FF2B5EF4-FFF2-40B4-BE49-F238E27FC236}">
                <a16:creationId xmlns:a16="http://schemas.microsoft.com/office/drawing/2014/main" id="{EE999169-D8FC-2741-B4B0-736B925E20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57" r="5874" b="2"/>
          <a:stretch/>
        </p:blipFill>
        <p:spPr bwMode="auto">
          <a:xfrm>
            <a:off x="4307056" y="10"/>
            <a:ext cx="4831627" cy="4520001"/>
          </a:xfrm>
          <a:custGeom>
            <a:avLst/>
            <a:gdLst/>
            <a:ahLst/>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Hidden Disaster Lurking In Your Corroded Pipes | True Plumbers &amp;amp; AC Blog">
            <a:extLst>
              <a:ext uri="{FF2B5EF4-FFF2-40B4-BE49-F238E27FC236}">
                <a16:creationId xmlns:a16="http://schemas.microsoft.com/office/drawing/2014/main" id="{42AEA529-93B8-5641-AC70-E5FED8C028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27" r="17943"/>
          <a:stretch/>
        </p:blipFill>
        <p:spPr bwMode="auto">
          <a:xfrm>
            <a:off x="4068531" y="-1"/>
            <a:ext cx="8123469" cy="6858000"/>
          </a:xfrm>
          <a:custGeom>
            <a:avLst/>
            <a:gdLst/>
            <a:ahLst/>
            <a:cxnLst/>
            <a:rect l="l" t="t" r="r" b="b"/>
            <a:pathLst>
              <a:path w="8123469" h="6858000">
                <a:moveTo>
                  <a:pt x="5181344" y="0"/>
                </a:moveTo>
                <a:lnTo>
                  <a:pt x="8123469" y="0"/>
                </a:lnTo>
                <a:lnTo>
                  <a:pt x="812346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276253-73CE-654D-AAC1-7A8CF8E8F767}"/>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2112252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How to Choose the Right Corrosion-Resistant Material | Fast Radius">
            <a:extLst>
              <a:ext uri="{FF2B5EF4-FFF2-40B4-BE49-F238E27FC236}">
                <a16:creationId xmlns:a16="http://schemas.microsoft.com/office/drawing/2014/main" id="{77B346C5-4464-0E40-B84D-CAA5BA3D42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16" b="523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CC81A4-1319-BB44-B357-48DE3B11E110}"/>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Tree>
    <p:extLst>
      <p:ext uri="{BB962C8B-B14F-4D97-AF65-F5344CB8AC3E}">
        <p14:creationId xmlns:p14="http://schemas.microsoft.com/office/powerpoint/2010/main" val="3180402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to Choose the Right Corrosion-Resistant Material | Fast Radius">
            <a:extLst>
              <a:ext uri="{FF2B5EF4-FFF2-40B4-BE49-F238E27FC236}">
                <a16:creationId xmlns:a16="http://schemas.microsoft.com/office/drawing/2014/main" id="{77B346C5-4464-0E40-B84D-CAA5BA3D42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16" b="523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CC81A4-1319-BB44-B357-48DE3B11E110}"/>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solidFill>
                  <a:schemeClr val="bg1"/>
                </a:solidFill>
                <a:latin typeface="CordiaUPC" panose="020B0304020202020204" pitchFamily="34" charset="-34"/>
                <a:cs typeface="CordiaUPC" panose="020B0304020202020204" pitchFamily="34" charset="-34"/>
              </a:rPr>
              <a:t>Developing Experts All rights reserved © 2021</a:t>
            </a:r>
          </a:p>
        </p:txBody>
      </p:sp>
      <p:sp>
        <p:nvSpPr>
          <p:cNvPr id="5" name="Rectangle 4">
            <a:extLst>
              <a:ext uri="{FF2B5EF4-FFF2-40B4-BE49-F238E27FC236}">
                <a16:creationId xmlns:a16="http://schemas.microsoft.com/office/drawing/2014/main" id="{E113683B-9C91-184A-A459-5C2D8706255A}"/>
              </a:ext>
            </a:extLst>
          </p:cNvPr>
          <p:cNvSpPr/>
          <p:nvPr/>
        </p:nvSpPr>
        <p:spPr>
          <a:xfrm>
            <a:off x="1053947" y="2459504"/>
            <a:ext cx="4090930" cy="1938992"/>
          </a:xfrm>
          <a:prstGeom prst="rect">
            <a:avLst/>
          </a:prstGeom>
          <a:solidFill>
            <a:schemeClr val="tx1">
              <a:alpha val="49960"/>
            </a:schemeClr>
          </a:solidFill>
        </p:spPr>
        <p:txBody>
          <a:bodyPr wrap="square">
            <a:spAutoFit/>
          </a:bodyPr>
          <a:lstStyle/>
          <a:p>
            <a:r>
              <a:rPr lang="en-GB" sz="2400" b="1" dirty="0">
                <a:solidFill>
                  <a:srgbClr val="00B0F0"/>
                </a:solidFill>
                <a:latin typeface="proxima-soft"/>
              </a:rPr>
              <a:t>Exam Question:</a:t>
            </a:r>
          </a:p>
          <a:p>
            <a:endParaRPr lang="en-GB" sz="2400" dirty="0">
              <a:solidFill>
                <a:schemeClr val="bg1"/>
              </a:solidFill>
              <a:latin typeface="proxima-soft"/>
            </a:endParaRPr>
          </a:p>
          <a:p>
            <a:r>
              <a:rPr lang="en-GB" sz="2400" dirty="0">
                <a:solidFill>
                  <a:schemeClr val="bg1"/>
                </a:solidFill>
                <a:latin typeface="proxima-soft"/>
              </a:rPr>
              <a:t>Describe how to carry out an experiment on the conditions required for rusting.</a:t>
            </a:r>
            <a:endParaRPr lang="en-US" sz="2400" dirty="0">
              <a:solidFill>
                <a:schemeClr val="bg1"/>
              </a:solidFill>
            </a:endParaRPr>
          </a:p>
        </p:txBody>
      </p:sp>
      <p:sp>
        <p:nvSpPr>
          <p:cNvPr id="7" name="Rectangle 6">
            <a:extLst>
              <a:ext uri="{FF2B5EF4-FFF2-40B4-BE49-F238E27FC236}">
                <a16:creationId xmlns:a16="http://schemas.microsoft.com/office/drawing/2014/main" id="{69ECAD33-FE74-104B-9B74-F4F8AAD7B3DD}"/>
              </a:ext>
            </a:extLst>
          </p:cNvPr>
          <p:cNvSpPr/>
          <p:nvPr/>
        </p:nvSpPr>
        <p:spPr>
          <a:xfrm>
            <a:off x="5640636" y="751344"/>
            <a:ext cx="5974812" cy="5355312"/>
          </a:xfrm>
          <a:prstGeom prst="rect">
            <a:avLst/>
          </a:prstGeom>
          <a:solidFill>
            <a:schemeClr val="tx1">
              <a:alpha val="49960"/>
            </a:schemeClr>
          </a:solidFill>
        </p:spPr>
        <p:txBody>
          <a:bodyPr wrap="square">
            <a:spAutoFit/>
          </a:bodyPr>
          <a:lstStyle/>
          <a:p>
            <a:r>
              <a:rPr lang="en-GB" dirty="0">
                <a:solidFill>
                  <a:schemeClr val="bg1"/>
                </a:solidFill>
                <a:latin typeface="ProximaNova"/>
              </a:rPr>
              <a:t>Iron and steel rust when they come into contact with water and oxygen. They rust faster in salty water or acid rain. Aluminium, on the other hand, does not corrode easily, because its surface is protected by a layer of aluminium oxide.</a:t>
            </a:r>
          </a:p>
          <a:p>
            <a:endParaRPr lang="en-GB" dirty="0">
              <a:solidFill>
                <a:schemeClr val="bg1"/>
              </a:solidFill>
              <a:latin typeface="ProximaNova"/>
            </a:endParaRPr>
          </a:p>
          <a:p>
            <a:r>
              <a:rPr lang="en-GB" dirty="0">
                <a:solidFill>
                  <a:schemeClr val="bg1"/>
                </a:solidFill>
                <a:latin typeface="ProximaNova"/>
              </a:rPr>
              <a:t>The following experiment investigates the conditions necessary for rusting to occur.</a:t>
            </a:r>
          </a:p>
          <a:p>
            <a:endParaRPr lang="en-GB" dirty="0">
              <a:solidFill>
                <a:schemeClr val="bg1"/>
              </a:solidFill>
              <a:latin typeface="ProximaNova"/>
            </a:endParaRPr>
          </a:p>
          <a:p>
            <a:r>
              <a:rPr lang="en-GB" b="1" dirty="0">
                <a:solidFill>
                  <a:schemeClr val="bg1"/>
                </a:solidFill>
                <a:latin typeface="ProximaNova"/>
              </a:rPr>
              <a:t>Fill up test tubes as follows:</a:t>
            </a:r>
          </a:p>
          <a:p>
            <a:r>
              <a:rPr lang="en-GB" b="1" dirty="0">
                <a:solidFill>
                  <a:schemeClr val="bg1"/>
                </a:solidFill>
                <a:latin typeface="ProximaNova"/>
              </a:rPr>
              <a:t>Test tube A </a:t>
            </a:r>
            <a:r>
              <a:rPr lang="en-GB" dirty="0">
                <a:solidFill>
                  <a:schemeClr val="bg1"/>
                </a:solidFill>
                <a:latin typeface="ProximaNova"/>
              </a:rPr>
              <a:t>is filled with boiled water and an oil layer so that there is no oxygen.</a:t>
            </a:r>
          </a:p>
          <a:p>
            <a:r>
              <a:rPr lang="en-GB" b="1" dirty="0">
                <a:solidFill>
                  <a:schemeClr val="bg1"/>
                </a:solidFill>
                <a:latin typeface="ProximaNova"/>
              </a:rPr>
              <a:t>Test tube B </a:t>
            </a:r>
            <a:r>
              <a:rPr lang="en-GB" dirty="0">
                <a:solidFill>
                  <a:schemeClr val="bg1"/>
                </a:solidFill>
                <a:latin typeface="ProximaNova"/>
              </a:rPr>
              <a:t>has calcium chloride which will dry the air.</a:t>
            </a:r>
          </a:p>
          <a:p>
            <a:r>
              <a:rPr lang="en-GB" b="1" dirty="0">
                <a:solidFill>
                  <a:schemeClr val="bg1"/>
                </a:solidFill>
                <a:latin typeface="ProximaNova"/>
              </a:rPr>
              <a:t>Test tube C </a:t>
            </a:r>
            <a:r>
              <a:rPr lang="en-GB" dirty="0">
                <a:solidFill>
                  <a:schemeClr val="bg1"/>
                </a:solidFill>
                <a:latin typeface="ProximaNova"/>
              </a:rPr>
              <a:t>has regular tap water that has oxygen.</a:t>
            </a:r>
          </a:p>
          <a:p>
            <a:r>
              <a:rPr lang="en-GB" dirty="0">
                <a:solidFill>
                  <a:schemeClr val="bg1"/>
                </a:solidFill>
                <a:latin typeface="ProximaNova"/>
              </a:rPr>
              <a:t>Place an iron nail in each of the three test tubes.</a:t>
            </a:r>
          </a:p>
          <a:p>
            <a:r>
              <a:rPr lang="en-GB" dirty="0">
                <a:solidFill>
                  <a:schemeClr val="bg1"/>
                </a:solidFill>
                <a:latin typeface="ProximaNova"/>
              </a:rPr>
              <a:t>Cover each test tube and let it stand for a couple of days.</a:t>
            </a:r>
          </a:p>
          <a:p>
            <a:r>
              <a:rPr lang="en-GB" dirty="0">
                <a:solidFill>
                  <a:schemeClr val="bg1"/>
                </a:solidFill>
                <a:latin typeface="ProximaNova"/>
              </a:rPr>
              <a:t>Compare the conditions of the nails in each test tube.</a:t>
            </a:r>
          </a:p>
          <a:p>
            <a:r>
              <a:rPr lang="en-GB" dirty="0">
                <a:solidFill>
                  <a:schemeClr val="bg1"/>
                </a:solidFill>
                <a:latin typeface="ProximaNova"/>
              </a:rPr>
              <a:t>observation: the iron nail of only test tube c rusts because it was exposed to oxygen and moisture</a:t>
            </a:r>
          </a:p>
          <a:p>
            <a:r>
              <a:rPr lang="en-GB" dirty="0">
                <a:solidFill>
                  <a:schemeClr val="bg1"/>
                </a:solidFill>
                <a:latin typeface="ProximaNova"/>
              </a:rPr>
              <a:t>conclusion: oxygen and moisture cause rusting.</a:t>
            </a:r>
            <a:endParaRPr lang="en-GB" b="0" i="0" dirty="0">
              <a:solidFill>
                <a:schemeClr val="bg1"/>
              </a:solidFill>
              <a:effectLst/>
              <a:latin typeface="ProximaNova"/>
            </a:endParaRPr>
          </a:p>
        </p:txBody>
      </p:sp>
    </p:spTree>
    <p:extLst>
      <p:ext uri="{BB962C8B-B14F-4D97-AF65-F5344CB8AC3E}">
        <p14:creationId xmlns:p14="http://schemas.microsoft.com/office/powerpoint/2010/main" val="4057939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ED2ABA-0D6C-A746-82DC-28218B89A8A1}"/>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latin typeface="CordiaUPC" panose="020B0304020202020204" pitchFamily="34" charset="-34"/>
                <a:cs typeface="CordiaUPC" panose="020B0304020202020204" pitchFamily="34" charset="-34"/>
              </a:rPr>
              <a:t>Developing Experts All rights reserved © 2021</a:t>
            </a:r>
          </a:p>
        </p:txBody>
      </p:sp>
      <p:pic>
        <p:nvPicPr>
          <p:cNvPr id="6" name="Picture 2" descr="Experiment to prove that air and water are necessary for rusting of iron |  Fun Science">
            <a:extLst>
              <a:ext uri="{FF2B5EF4-FFF2-40B4-BE49-F238E27FC236}">
                <a16:creationId xmlns:a16="http://schemas.microsoft.com/office/drawing/2014/main" id="{3E3C8F3E-66F6-194E-B1BF-157CF210D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78" r="81599" b="6791"/>
          <a:stretch/>
        </p:blipFill>
        <p:spPr bwMode="auto">
          <a:xfrm>
            <a:off x="1022459" y="1603948"/>
            <a:ext cx="1699784" cy="4329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xperiment to prove that air and water are necessary for rusting of iron |  Fun Science">
            <a:extLst>
              <a:ext uri="{FF2B5EF4-FFF2-40B4-BE49-F238E27FC236}">
                <a16:creationId xmlns:a16="http://schemas.microsoft.com/office/drawing/2014/main" id="{0B87AFE0-9762-4140-A3E3-FA53C4D8B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56" t="14378" r="50347" b="6791"/>
          <a:stretch/>
        </p:blipFill>
        <p:spPr bwMode="auto">
          <a:xfrm>
            <a:off x="4316719" y="1603948"/>
            <a:ext cx="1828800" cy="4329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1A66D9-70BE-0643-986B-64AF78DBB953}"/>
              </a:ext>
            </a:extLst>
          </p:cNvPr>
          <p:cNvSpPr txBox="1"/>
          <p:nvPr/>
        </p:nvSpPr>
        <p:spPr>
          <a:xfrm>
            <a:off x="2827550" y="2016088"/>
            <a:ext cx="510076" cy="461665"/>
          </a:xfrm>
          <a:prstGeom prst="rect">
            <a:avLst/>
          </a:prstGeom>
          <a:noFill/>
        </p:spPr>
        <p:txBody>
          <a:bodyPr wrap="none" rtlCol="0">
            <a:spAutoFit/>
          </a:bodyPr>
          <a:lstStyle/>
          <a:p>
            <a:r>
              <a:rPr lang="en-US" sz="2400" dirty="0"/>
              <a:t>air</a:t>
            </a:r>
          </a:p>
        </p:txBody>
      </p:sp>
      <p:sp>
        <p:nvSpPr>
          <p:cNvPr id="9" name="TextBox 8">
            <a:extLst>
              <a:ext uri="{FF2B5EF4-FFF2-40B4-BE49-F238E27FC236}">
                <a16:creationId xmlns:a16="http://schemas.microsoft.com/office/drawing/2014/main" id="{B1811DD7-3609-9B41-9FA4-5A53C63B6FC7}"/>
              </a:ext>
            </a:extLst>
          </p:cNvPr>
          <p:cNvSpPr txBox="1"/>
          <p:nvPr/>
        </p:nvSpPr>
        <p:spPr>
          <a:xfrm>
            <a:off x="2805186" y="4250676"/>
            <a:ext cx="1248690" cy="830997"/>
          </a:xfrm>
          <a:prstGeom prst="rect">
            <a:avLst/>
          </a:prstGeom>
          <a:noFill/>
        </p:spPr>
        <p:txBody>
          <a:bodyPr wrap="square" rtlCol="0">
            <a:spAutoFit/>
          </a:bodyPr>
          <a:lstStyle/>
          <a:p>
            <a:r>
              <a:rPr lang="en-US" sz="2400" dirty="0"/>
              <a:t>distilled water</a:t>
            </a:r>
          </a:p>
        </p:txBody>
      </p:sp>
      <p:sp>
        <p:nvSpPr>
          <p:cNvPr id="10" name="TextBox 9">
            <a:extLst>
              <a:ext uri="{FF2B5EF4-FFF2-40B4-BE49-F238E27FC236}">
                <a16:creationId xmlns:a16="http://schemas.microsoft.com/office/drawing/2014/main" id="{2D27D04F-16CD-BB49-911F-A67B89992F68}"/>
              </a:ext>
            </a:extLst>
          </p:cNvPr>
          <p:cNvSpPr txBox="1"/>
          <p:nvPr/>
        </p:nvSpPr>
        <p:spPr>
          <a:xfrm>
            <a:off x="2827550" y="5081673"/>
            <a:ext cx="1248690" cy="461665"/>
          </a:xfrm>
          <a:prstGeom prst="rect">
            <a:avLst/>
          </a:prstGeom>
          <a:noFill/>
        </p:spPr>
        <p:txBody>
          <a:bodyPr wrap="square" rtlCol="0">
            <a:spAutoFit/>
          </a:bodyPr>
          <a:lstStyle/>
          <a:p>
            <a:r>
              <a:rPr lang="en-US" sz="2400" dirty="0"/>
              <a:t>nail</a:t>
            </a:r>
          </a:p>
        </p:txBody>
      </p:sp>
      <p:sp>
        <p:nvSpPr>
          <p:cNvPr id="11" name="TextBox 10">
            <a:extLst>
              <a:ext uri="{FF2B5EF4-FFF2-40B4-BE49-F238E27FC236}">
                <a16:creationId xmlns:a16="http://schemas.microsoft.com/office/drawing/2014/main" id="{3ECB4AF0-5C18-024A-A1C8-B995FF657527}"/>
              </a:ext>
            </a:extLst>
          </p:cNvPr>
          <p:cNvSpPr txBox="1"/>
          <p:nvPr/>
        </p:nvSpPr>
        <p:spPr>
          <a:xfrm>
            <a:off x="6145519" y="4403076"/>
            <a:ext cx="1248690" cy="830997"/>
          </a:xfrm>
          <a:prstGeom prst="rect">
            <a:avLst/>
          </a:prstGeom>
          <a:noFill/>
        </p:spPr>
        <p:txBody>
          <a:bodyPr wrap="square" rtlCol="0">
            <a:spAutoFit/>
          </a:bodyPr>
          <a:lstStyle/>
          <a:p>
            <a:r>
              <a:rPr lang="en-US" sz="2400" dirty="0"/>
              <a:t>distilled water</a:t>
            </a:r>
          </a:p>
        </p:txBody>
      </p:sp>
      <p:sp>
        <p:nvSpPr>
          <p:cNvPr id="12" name="TextBox 11">
            <a:extLst>
              <a:ext uri="{FF2B5EF4-FFF2-40B4-BE49-F238E27FC236}">
                <a16:creationId xmlns:a16="http://schemas.microsoft.com/office/drawing/2014/main" id="{B93DEAFF-236D-9D48-9D44-87D6782702DD}"/>
              </a:ext>
            </a:extLst>
          </p:cNvPr>
          <p:cNvSpPr txBox="1"/>
          <p:nvPr/>
        </p:nvSpPr>
        <p:spPr>
          <a:xfrm>
            <a:off x="6145519" y="3274428"/>
            <a:ext cx="1248690" cy="461665"/>
          </a:xfrm>
          <a:prstGeom prst="rect">
            <a:avLst/>
          </a:prstGeom>
          <a:noFill/>
        </p:spPr>
        <p:txBody>
          <a:bodyPr wrap="square" rtlCol="0">
            <a:spAutoFit/>
          </a:bodyPr>
          <a:lstStyle/>
          <a:p>
            <a:r>
              <a:rPr lang="en-US" sz="2400" dirty="0"/>
              <a:t>oil</a:t>
            </a:r>
          </a:p>
        </p:txBody>
      </p:sp>
      <p:pic>
        <p:nvPicPr>
          <p:cNvPr id="4" name="Picture 3">
            <a:extLst>
              <a:ext uri="{FF2B5EF4-FFF2-40B4-BE49-F238E27FC236}">
                <a16:creationId xmlns:a16="http://schemas.microsoft.com/office/drawing/2014/main" id="{AE4559C7-1ED2-A745-ADC6-34D7FA752D59}"/>
              </a:ext>
            </a:extLst>
          </p:cNvPr>
          <p:cNvPicPr>
            <a:picLocks noChangeAspect="1"/>
          </p:cNvPicPr>
          <p:nvPr/>
        </p:nvPicPr>
        <p:blipFill>
          <a:blip r:embed="rId3"/>
          <a:stretch>
            <a:fillRect/>
          </a:stretch>
        </p:blipFill>
        <p:spPr>
          <a:xfrm>
            <a:off x="1033476" y="1022937"/>
            <a:ext cx="1191931" cy="1224508"/>
          </a:xfrm>
          <a:prstGeom prst="rect">
            <a:avLst/>
          </a:prstGeom>
        </p:spPr>
      </p:pic>
      <p:pic>
        <p:nvPicPr>
          <p:cNvPr id="16" name="Picture 15">
            <a:extLst>
              <a:ext uri="{FF2B5EF4-FFF2-40B4-BE49-F238E27FC236}">
                <a16:creationId xmlns:a16="http://schemas.microsoft.com/office/drawing/2014/main" id="{D8745049-C989-114B-BF5B-A2792E3251FE}"/>
              </a:ext>
            </a:extLst>
          </p:cNvPr>
          <p:cNvPicPr>
            <a:picLocks noChangeAspect="1"/>
          </p:cNvPicPr>
          <p:nvPr/>
        </p:nvPicPr>
        <p:blipFill>
          <a:blip r:embed="rId3"/>
          <a:stretch>
            <a:fillRect/>
          </a:stretch>
        </p:blipFill>
        <p:spPr>
          <a:xfrm>
            <a:off x="4388823" y="991694"/>
            <a:ext cx="1191931" cy="1224508"/>
          </a:xfrm>
          <a:prstGeom prst="rect">
            <a:avLst/>
          </a:prstGeom>
        </p:spPr>
      </p:pic>
      <p:cxnSp>
        <p:nvCxnSpPr>
          <p:cNvPr id="18" name="Straight Connector 17">
            <a:extLst>
              <a:ext uri="{FF2B5EF4-FFF2-40B4-BE49-F238E27FC236}">
                <a16:creationId xmlns:a16="http://schemas.microsoft.com/office/drawing/2014/main" id="{38355BE5-3D6C-CD4A-B959-71B4FD64156C}"/>
              </a:ext>
            </a:extLst>
          </p:cNvPr>
          <p:cNvCxnSpPr>
            <a:cxnSpLocks/>
          </p:cNvCxnSpPr>
          <p:nvPr/>
        </p:nvCxnSpPr>
        <p:spPr>
          <a:xfrm>
            <a:off x="4578220"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89A6FF-13C7-FF4A-B018-4468ABFE0067}"/>
              </a:ext>
            </a:extLst>
          </p:cNvPr>
          <p:cNvCxnSpPr>
            <a:cxnSpLocks/>
          </p:cNvCxnSpPr>
          <p:nvPr/>
        </p:nvCxnSpPr>
        <p:spPr>
          <a:xfrm>
            <a:off x="1219418"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579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ED2ABA-0D6C-A746-82DC-28218B89A8A1}"/>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latin typeface="CordiaUPC" panose="020B0304020202020204" pitchFamily="34" charset="-34"/>
                <a:cs typeface="CordiaUPC" panose="020B0304020202020204" pitchFamily="34" charset="-34"/>
              </a:rPr>
              <a:t>Developing Experts All rights reserved © 2021</a:t>
            </a:r>
          </a:p>
        </p:txBody>
      </p:sp>
      <p:pic>
        <p:nvPicPr>
          <p:cNvPr id="6" name="Picture 2" descr="Experiment to prove that air and water are necessary for rusting of iron |  Fun Science">
            <a:extLst>
              <a:ext uri="{FF2B5EF4-FFF2-40B4-BE49-F238E27FC236}">
                <a16:creationId xmlns:a16="http://schemas.microsoft.com/office/drawing/2014/main" id="{3E3C8F3E-66F6-194E-B1BF-157CF210D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78" r="81599" b="6791"/>
          <a:stretch/>
        </p:blipFill>
        <p:spPr bwMode="auto">
          <a:xfrm>
            <a:off x="1022459" y="1603948"/>
            <a:ext cx="1699784" cy="4329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xperiment to prove that air and water are necessary for rusting of iron |  Fun Science">
            <a:extLst>
              <a:ext uri="{FF2B5EF4-FFF2-40B4-BE49-F238E27FC236}">
                <a16:creationId xmlns:a16="http://schemas.microsoft.com/office/drawing/2014/main" id="{0B87AFE0-9762-4140-A3E3-FA53C4D8B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56" t="14378" r="50347" b="6791"/>
          <a:stretch/>
        </p:blipFill>
        <p:spPr bwMode="auto">
          <a:xfrm>
            <a:off x="4316719" y="1603948"/>
            <a:ext cx="1828800" cy="4329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xperiment to prove that air and water are necessary for rusting of iron |  Fun Science">
            <a:extLst>
              <a:ext uri="{FF2B5EF4-FFF2-40B4-BE49-F238E27FC236}">
                <a16:creationId xmlns:a16="http://schemas.microsoft.com/office/drawing/2014/main" id="{6A4B6E6F-DDC8-5241-A993-27FF33396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552" t="14378" r="22320" b="6791"/>
          <a:stretch/>
        </p:blipFill>
        <p:spPr bwMode="auto">
          <a:xfrm>
            <a:off x="7634688" y="1603948"/>
            <a:ext cx="1674564" cy="4329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1A66D9-70BE-0643-986B-64AF78DBB953}"/>
              </a:ext>
            </a:extLst>
          </p:cNvPr>
          <p:cNvSpPr txBox="1"/>
          <p:nvPr/>
        </p:nvSpPr>
        <p:spPr>
          <a:xfrm>
            <a:off x="2827550" y="2016088"/>
            <a:ext cx="510076" cy="461665"/>
          </a:xfrm>
          <a:prstGeom prst="rect">
            <a:avLst/>
          </a:prstGeom>
          <a:noFill/>
        </p:spPr>
        <p:txBody>
          <a:bodyPr wrap="none" rtlCol="0">
            <a:spAutoFit/>
          </a:bodyPr>
          <a:lstStyle/>
          <a:p>
            <a:r>
              <a:rPr lang="en-US" sz="2400" dirty="0"/>
              <a:t>air</a:t>
            </a:r>
          </a:p>
        </p:txBody>
      </p:sp>
      <p:sp>
        <p:nvSpPr>
          <p:cNvPr id="9" name="TextBox 8">
            <a:extLst>
              <a:ext uri="{FF2B5EF4-FFF2-40B4-BE49-F238E27FC236}">
                <a16:creationId xmlns:a16="http://schemas.microsoft.com/office/drawing/2014/main" id="{B1811DD7-3609-9B41-9FA4-5A53C63B6FC7}"/>
              </a:ext>
            </a:extLst>
          </p:cNvPr>
          <p:cNvSpPr txBox="1"/>
          <p:nvPr/>
        </p:nvSpPr>
        <p:spPr>
          <a:xfrm>
            <a:off x="2805186" y="4250676"/>
            <a:ext cx="1248690" cy="830997"/>
          </a:xfrm>
          <a:prstGeom prst="rect">
            <a:avLst/>
          </a:prstGeom>
          <a:noFill/>
        </p:spPr>
        <p:txBody>
          <a:bodyPr wrap="square" rtlCol="0">
            <a:spAutoFit/>
          </a:bodyPr>
          <a:lstStyle/>
          <a:p>
            <a:r>
              <a:rPr lang="en-US" sz="2400" dirty="0"/>
              <a:t>distilled water</a:t>
            </a:r>
          </a:p>
        </p:txBody>
      </p:sp>
      <p:sp>
        <p:nvSpPr>
          <p:cNvPr id="10" name="TextBox 9">
            <a:extLst>
              <a:ext uri="{FF2B5EF4-FFF2-40B4-BE49-F238E27FC236}">
                <a16:creationId xmlns:a16="http://schemas.microsoft.com/office/drawing/2014/main" id="{2D27D04F-16CD-BB49-911F-A67B89992F68}"/>
              </a:ext>
            </a:extLst>
          </p:cNvPr>
          <p:cNvSpPr txBox="1"/>
          <p:nvPr/>
        </p:nvSpPr>
        <p:spPr>
          <a:xfrm>
            <a:off x="2827550" y="5081673"/>
            <a:ext cx="1248690" cy="461665"/>
          </a:xfrm>
          <a:prstGeom prst="rect">
            <a:avLst/>
          </a:prstGeom>
          <a:noFill/>
        </p:spPr>
        <p:txBody>
          <a:bodyPr wrap="square" rtlCol="0">
            <a:spAutoFit/>
          </a:bodyPr>
          <a:lstStyle/>
          <a:p>
            <a:r>
              <a:rPr lang="en-US" sz="2400" dirty="0"/>
              <a:t>nail</a:t>
            </a:r>
          </a:p>
        </p:txBody>
      </p:sp>
      <p:sp>
        <p:nvSpPr>
          <p:cNvPr id="11" name="TextBox 10">
            <a:extLst>
              <a:ext uri="{FF2B5EF4-FFF2-40B4-BE49-F238E27FC236}">
                <a16:creationId xmlns:a16="http://schemas.microsoft.com/office/drawing/2014/main" id="{3ECB4AF0-5C18-024A-A1C8-B995FF657527}"/>
              </a:ext>
            </a:extLst>
          </p:cNvPr>
          <p:cNvSpPr txBox="1"/>
          <p:nvPr/>
        </p:nvSpPr>
        <p:spPr>
          <a:xfrm>
            <a:off x="6145519" y="4403076"/>
            <a:ext cx="1248690" cy="830997"/>
          </a:xfrm>
          <a:prstGeom prst="rect">
            <a:avLst/>
          </a:prstGeom>
          <a:noFill/>
        </p:spPr>
        <p:txBody>
          <a:bodyPr wrap="square" rtlCol="0">
            <a:spAutoFit/>
          </a:bodyPr>
          <a:lstStyle/>
          <a:p>
            <a:r>
              <a:rPr lang="en-US" sz="2400" dirty="0"/>
              <a:t>distilled water</a:t>
            </a:r>
          </a:p>
        </p:txBody>
      </p:sp>
      <p:sp>
        <p:nvSpPr>
          <p:cNvPr id="12" name="TextBox 11">
            <a:extLst>
              <a:ext uri="{FF2B5EF4-FFF2-40B4-BE49-F238E27FC236}">
                <a16:creationId xmlns:a16="http://schemas.microsoft.com/office/drawing/2014/main" id="{B93DEAFF-236D-9D48-9D44-87D6782702DD}"/>
              </a:ext>
            </a:extLst>
          </p:cNvPr>
          <p:cNvSpPr txBox="1"/>
          <p:nvPr/>
        </p:nvSpPr>
        <p:spPr>
          <a:xfrm>
            <a:off x="6145519" y="3274428"/>
            <a:ext cx="1248690" cy="461665"/>
          </a:xfrm>
          <a:prstGeom prst="rect">
            <a:avLst/>
          </a:prstGeom>
          <a:noFill/>
        </p:spPr>
        <p:txBody>
          <a:bodyPr wrap="square" rtlCol="0">
            <a:spAutoFit/>
          </a:bodyPr>
          <a:lstStyle/>
          <a:p>
            <a:r>
              <a:rPr lang="en-US" sz="2400" dirty="0"/>
              <a:t>oil</a:t>
            </a:r>
          </a:p>
        </p:txBody>
      </p:sp>
      <p:sp>
        <p:nvSpPr>
          <p:cNvPr id="13" name="TextBox 12">
            <a:extLst>
              <a:ext uri="{FF2B5EF4-FFF2-40B4-BE49-F238E27FC236}">
                <a16:creationId xmlns:a16="http://schemas.microsoft.com/office/drawing/2014/main" id="{1D28148D-2268-0E4F-818D-218A1744D14E}"/>
              </a:ext>
            </a:extLst>
          </p:cNvPr>
          <p:cNvSpPr txBox="1"/>
          <p:nvPr/>
        </p:nvSpPr>
        <p:spPr>
          <a:xfrm>
            <a:off x="9271135" y="3065426"/>
            <a:ext cx="1248690" cy="461665"/>
          </a:xfrm>
          <a:prstGeom prst="rect">
            <a:avLst/>
          </a:prstGeom>
          <a:noFill/>
        </p:spPr>
        <p:txBody>
          <a:bodyPr wrap="square" rtlCol="0">
            <a:spAutoFit/>
          </a:bodyPr>
          <a:lstStyle/>
          <a:p>
            <a:r>
              <a:rPr lang="en-US" sz="2400" dirty="0"/>
              <a:t>dry air</a:t>
            </a:r>
          </a:p>
        </p:txBody>
      </p:sp>
      <p:sp>
        <p:nvSpPr>
          <p:cNvPr id="14" name="TextBox 13">
            <a:extLst>
              <a:ext uri="{FF2B5EF4-FFF2-40B4-BE49-F238E27FC236}">
                <a16:creationId xmlns:a16="http://schemas.microsoft.com/office/drawing/2014/main" id="{72BB964C-AA14-F449-B807-BA844826D41B}"/>
              </a:ext>
            </a:extLst>
          </p:cNvPr>
          <p:cNvSpPr txBox="1"/>
          <p:nvPr/>
        </p:nvSpPr>
        <p:spPr>
          <a:xfrm>
            <a:off x="9390940" y="5081673"/>
            <a:ext cx="2814961" cy="461665"/>
          </a:xfrm>
          <a:prstGeom prst="rect">
            <a:avLst/>
          </a:prstGeom>
          <a:noFill/>
        </p:spPr>
        <p:txBody>
          <a:bodyPr wrap="square" rtlCol="0">
            <a:spAutoFit/>
          </a:bodyPr>
          <a:lstStyle/>
          <a:p>
            <a:r>
              <a:rPr lang="en-US" sz="2400" dirty="0"/>
              <a:t>Anhydrous CaCI</a:t>
            </a:r>
            <a:r>
              <a:rPr lang="en-US" dirty="0"/>
              <a:t>2</a:t>
            </a:r>
          </a:p>
        </p:txBody>
      </p:sp>
      <p:pic>
        <p:nvPicPr>
          <p:cNvPr id="4" name="Picture 3">
            <a:extLst>
              <a:ext uri="{FF2B5EF4-FFF2-40B4-BE49-F238E27FC236}">
                <a16:creationId xmlns:a16="http://schemas.microsoft.com/office/drawing/2014/main" id="{AE4559C7-1ED2-A745-ADC6-34D7FA752D59}"/>
              </a:ext>
            </a:extLst>
          </p:cNvPr>
          <p:cNvPicPr>
            <a:picLocks noChangeAspect="1"/>
          </p:cNvPicPr>
          <p:nvPr/>
        </p:nvPicPr>
        <p:blipFill>
          <a:blip r:embed="rId3"/>
          <a:stretch>
            <a:fillRect/>
          </a:stretch>
        </p:blipFill>
        <p:spPr>
          <a:xfrm>
            <a:off x="1033476" y="1022937"/>
            <a:ext cx="1191931" cy="1224508"/>
          </a:xfrm>
          <a:prstGeom prst="rect">
            <a:avLst/>
          </a:prstGeom>
        </p:spPr>
      </p:pic>
      <p:pic>
        <p:nvPicPr>
          <p:cNvPr id="16" name="Picture 15">
            <a:extLst>
              <a:ext uri="{FF2B5EF4-FFF2-40B4-BE49-F238E27FC236}">
                <a16:creationId xmlns:a16="http://schemas.microsoft.com/office/drawing/2014/main" id="{D8745049-C989-114B-BF5B-A2792E3251FE}"/>
              </a:ext>
            </a:extLst>
          </p:cNvPr>
          <p:cNvPicPr>
            <a:picLocks noChangeAspect="1"/>
          </p:cNvPicPr>
          <p:nvPr/>
        </p:nvPicPr>
        <p:blipFill>
          <a:blip r:embed="rId3"/>
          <a:stretch>
            <a:fillRect/>
          </a:stretch>
        </p:blipFill>
        <p:spPr>
          <a:xfrm>
            <a:off x="4388823" y="991694"/>
            <a:ext cx="1191931" cy="1224508"/>
          </a:xfrm>
          <a:prstGeom prst="rect">
            <a:avLst/>
          </a:prstGeom>
        </p:spPr>
      </p:pic>
      <p:pic>
        <p:nvPicPr>
          <p:cNvPr id="17" name="Picture 16">
            <a:extLst>
              <a:ext uri="{FF2B5EF4-FFF2-40B4-BE49-F238E27FC236}">
                <a16:creationId xmlns:a16="http://schemas.microsoft.com/office/drawing/2014/main" id="{FC7DD9FA-6BDF-DC48-830B-073F94C70D32}"/>
              </a:ext>
            </a:extLst>
          </p:cNvPr>
          <p:cNvPicPr>
            <a:picLocks noChangeAspect="1"/>
          </p:cNvPicPr>
          <p:nvPr/>
        </p:nvPicPr>
        <p:blipFill>
          <a:blip r:embed="rId3"/>
          <a:stretch>
            <a:fillRect/>
          </a:stretch>
        </p:blipFill>
        <p:spPr>
          <a:xfrm>
            <a:off x="7712969" y="991694"/>
            <a:ext cx="1191931" cy="1224508"/>
          </a:xfrm>
          <a:prstGeom prst="rect">
            <a:avLst/>
          </a:prstGeom>
        </p:spPr>
      </p:pic>
      <p:cxnSp>
        <p:nvCxnSpPr>
          <p:cNvPr id="18" name="Straight Connector 17">
            <a:extLst>
              <a:ext uri="{FF2B5EF4-FFF2-40B4-BE49-F238E27FC236}">
                <a16:creationId xmlns:a16="http://schemas.microsoft.com/office/drawing/2014/main" id="{38355BE5-3D6C-CD4A-B959-71B4FD64156C}"/>
              </a:ext>
            </a:extLst>
          </p:cNvPr>
          <p:cNvCxnSpPr>
            <a:cxnSpLocks/>
          </p:cNvCxnSpPr>
          <p:nvPr/>
        </p:nvCxnSpPr>
        <p:spPr>
          <a:xfrm>
            <a:off x="4578220"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EDDE1D-D814-2E45-8C0F-6B4FF1389382}"/>
              </a:ext>
            </a:extLst>
          </p:cNvPr>
          <p:cNvCxnSpPr>
            <a:cxnSpLocks/>
          </p:cNvCxnSpPr>
          <p:nvPr/>
        </p:nvCxnSpPr>
        <p:spPr>
          <a:xfrm>
            <a:off x="7898911"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89A6FF-13C7-FF4A-B018-4468ABFE0067}"/>
              </a:ext>
            </a:extLst>
          </p:cNvPr>
          <p:cNvCxnSpPr>
            <a:cxnSpLocks/>
          </p:cNvCxnSpPr>
          <p:nvPr/>
        </p:nvCxnSpPr>
        <p:spPr>
          <a:xfrm>
            <a:off x="1219418"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048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ED2ABA-0D6C-A746-82DC-28218B89A8A1}"/>
              </a:ext>
            </a:extLst>
          </p:cNvPr>
          <p:cNvSpPr txBox="1"/>
          <p:nvPr/>
        </p:nvSpPr>
        <p:spPr>
          <a:xfrm>
            <a:off x="4855957" y="6596390"/>
            <a:ext cx="2177199" cy="261610"/>
          </a:xfrm>
          <a:prstGeom prst="rect">
            <a:avLst/>
          </a:prstGeom>
          <a:noFill/>
        </p:spPr>
        <p:txBody>
          <a:bodyPr wrap="square" rtlCol="0">
            <a:spAutoFit/>
          </a:bodyPr>
          <a:lstStyle/>
          <a:p>
            <a:pPr>
              <a:spcAft>
                <a:spcPts val="600"/>
              </a:spcAft>
            </a:pPr>
            <a:r>
              <a:rPr lang="en-US" sz="1100" dirty="0">
                <a:latin typeface="CordiaUPC" panose="020B0304020202020204" pitchFamily="34" charset="-34"/>
                <a:cs typeface="CordiaUPC" panose="020B0304020202020204" pitchFamily="34" charset="-34"/>
              </a:rPr>
              <a:t>Developing Experts All rights reserved © 2021</a:t>
            </a:r>
          </a:p>
        </p:txBody>
      </p:sp>
      <p:pic>
        <p:nvPicPr>
          <p:cNvPr id="6" name="Picture 2" descr="Experiment to prove that air and water are necessary for rusting of iron |  Fun Science">
            <a:extLst>
              <a:ext uri="{FF2B5EF4-FFF2-40B4-BE49-F238E27FC236}">
                <a16:creationId xmlns:a16="http://schemas.microsoft.com/office/drawing/2014/main" id="{3E3C8F3E-66F6-194E-B1BF-157CF210D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78" r="81599" b="6791"/>
          <a:stretch/>
        </p:blipFill>
        <p:spPr bwMode="auto">
          <a:xfrm>
            <a:off x="1022459" y="1603948"/>
            <a:ext cx="1699784" cy="4329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xperiment to prove that air and water are necessary for rusting of iron |  Fun Science">
            <a:extLst>
              <a:ext uri="{FF2B5EF4-FFF2-40B4-BE49-F238E27FC236}">
                <a16:creationId xmlns:a16="http://schemas.microsoft.com/office/drawing/2014/main" id="{0B87AFE0-9762-4140-A3E3-FA53C4D8B7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56" t="14378" r="50347" b="6791"/>
          <a:stretch/>
        </p:blipFill>
        <p:spPr bwMode="auto">
          <a:xfrm>
            <a:off x="4316719" y="1603948"/>
            <a:ext cx="1828800" cy="4329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xperiment to prove that air and water are necessary for rusting of iron |  Fun Science">
            <a:extLst>
              <a:ext uri="{FF2B5EF4-FFF2-40B4-BE49-F238E27FC236}">
                <a16:creationId xmlns:a16="http://schemas.microsoft.com/office/drawing/2014/main" id="{6A4B6E6F-DDC8-5241-A993-27FF33396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552" t="14378" r="22320" b="6791"/>
          <a:stretch/>
        </p:blipFill>
        <p:spPr bwMode="auto">
          <a:xfrm>
            <a:off x="7634688" y="1603948"/>
            <a:ext cx="1674564" cy="4329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1A66D9-70BE-0643-986B-64AF78DBB953}"/>
              </a:ext>
            </a:extLst>
          </p:cNvPr>
          <p:cNvSpPr txBox="1"/>
          <p:nvPr/>
        </p:nvSpPr>
        <p:spPr>
          <a:xfrm>
            <a:off x="2827550" y="2016088"/>
            <a:ext cx="510076" cy="461665"/>
          </a:xfrm>
          <a:prstGeom prst="rect">
            <a:avLst/>
          </a:prstGeom>
          <a:noFill/>
        </p:spPr>
        <p:txBody>
          <a:bodyPr wrap="none" rtlCol="0">
            <a:spAutoFit/>
          </a:bodyPr>
          <a:lstStyle/>
          <a:p>
            <a:r>
              <a:rPr lang="en-US" sz="2400" dirty="0"/>
              <a:t>air</a:t>
            </a:r>
          </a:p>
        </p:txBody>
      </p:sp>
      <p:sp>
        <p:nvSpPr>
          <p:cNvPr id="9" name="TextBox 8">
            <a:extLst>
              <a:ext uri="{FF2B5EF4-FFF2-40B4-BE49-F238E27FC236}">
                <a16:creationId xmlns:a16="http://schemas.microsoft.com/office/drawing/2014/main" id="{B1811DD7-3609-9B41-9FA4-5A53C63B6FC7}"/>
              </a:ext>
            </a:extLst>
          </p:cNvPr>
          <p:cNvSpPr txBox="1"/>
          <p:nvPr/>
        </p:nvSpPr>
        <p:spPr>
          <a:xfrm>
            <a:off x="2805186" y="4250676"/>
            <a:ext cx="1248690" cy="830997"/>
          </a:xfrm>
          <a:prstGeom prst="rect">
            <a:avLst/>
          </a:prstGeom>
          <a:noFill/>
        </p:spPr>
        <p:txBody>
          <a:bodyPr wrap="square" rtlCol="0">
            <a:spAutoFit/>
          </a:bodyPr>
          <a:lstStyle/>
          <a:p>
            <a:r>
              <a:rPr lang="en-US" sz="2400" dirty="0"/>
              <a:t>distilled water</a:t>
            </a:r>
          </a:p>
        </p:txBody>
      </p:sp>
      <p:sp>
        <p:nvSpPr>
          <p:cNvPr id="10" name="TextBox 9">
            <a:extLst>
              <a:ext uri="{FF2B5EF4-FFF2-40B4-BE49-F238E27FC236}">
                <a16:creationId xmlns:a16="http://schemas.microsoft.com/office/drawing/2014/main" id="{2D27D04F-16CD-BB49-911F-A67B89992F68}"/>
              </a:ext>
            </a:extLst>
          </p:cNvPr>
          <p:cNvSpPr txBox="1"/>
          <p:nvPr/>
        </p:nvSpPr>
        <p:spPr>
          <a:xfrm>
            <a:off x="2827550" y="5081673"/>
            <a:ext cx="1248690" cy="461665"/>
          </a:xfrm>
          <a:prstGeom prst="rect">
            <a:avLst/>
          </a:prstGeom>
          <a:noFill/>
        </p:spPr>
        <p:txBody>
          <a:bodyPr wrap="square" rtlCol="0">
            <a:spAutoFit/>
          </a:bodyPr>
          <a:lstStyle/>
          <a:p>
            <a:r>
              <a:rPr lang="en-US" sz="2400" dirty="0"/>
              <a:t>nail</a:t>
            </a:r>
          </a:p>
        </p:txBody>
      </p:sp>
      <p:sp>
        <p:nvSpPr>
          <p:cNvPr id="11" name="TextBox 10">
            <a:extLst>
              <a:ext uri="{FF2B5EF4-FFF2-40B4-BE49-F238E27FC236}">
                <a16:creationId xmlns:a16="http://schemas.microsoft.com/office/drawing/2014/main" id="{3ECB4AF0-5C18-024A-A1C8-B995FF657527}"/>
              </a:ext>
            </a:extLst>
          </p:cNvPr>
          <p:cNvSpPr txBox="1"/>
          <p:nvPr/>
        </p:nvSpPr>
        <p:spPr>
          <a:xfrm>
            <a:off x="6145519" y="4403076"/>
            <a:ext cx="1248690" cy="830997"/>
          </a:xfrm>
          <a:prstGeom prst="rect">
            <a:avLst/>
          </a:prstGeom>
          <a:noFill/>
        </p:spPr>
        <p:txBody>
          <a:bodyPr wrap="square" rtlCol="0">
            <a:spAutoFit/>
          </a:bodyPr>
          <a:lstStyle/>
          <a:p>
            <a:r>
              <a:rPr lang="en-US" sz="2400" dirty="0"/>
              <a:t>distilled water</a:t>
            </a:r>
          </a:p>
        </p:txBody>
      </p:sp>
      <p:sp>
        <p:nvSpPr>
          <p:cNvPr id="12" name="TextBox 11">
            <a:extLst>
              <a:ext uri="{FF2B5EF4-FFF2-40B4-BE49-F238E27FC236}">
                <a16:creationId xmlns:a16="http://schemas.microsoft.com/office/drawing/2014/main" id="{B93DEAFF-236D-9D48-9D44-87D6782702DD}"/>
              </a:ext>
            </a:extLst>
          </p:cNvPr>
          <p:cNvSpPr txBox="1"/>
          <p:nvPr/>
        </p:nvSpPr>
        <p:spPr>
          <a:xfrm>
            <a:off x="6145519" y="3274428"/>
            <a:ext cx="1248690" cy="461665"/>
          </a:xfrm>
          <a:prstGeom prst="rect">
            <a:avLst/>
          </a:prstGeom>
          <a:noFill/>
        </p:spPr>
        <p:txBody>
          <a:bodyPr wrap="square" rtlCol="0">
            <a:spAutoFit/>
          </a:bodyPr>
          <a:lstStyle/>
          <a:p>
            <a:r>
              <a:rPr lang="en-US" sz="2400" dirty="0"/>
              <a:t>oil</a:t>
            </a:r>
          </a:p>
        </p:txBody>
      </p:sp>
      <p:sp>
        <p:nvSpPr>
          <p:cNvPr id="13" name="TextBox 12">
            <a:extLst>
              <a:ext uri="{FF2B5EF4-FFF2-40B4-BE49-F238E27FC236}">
                <a16:creationId xmlns:a16="http://schemas.microsoft.com/office/drawing/2014/main" id="{1D28148D-2268-0E4F-818D-218A1744D14E}"/>
              </a:ext>
            </a:extLst>
          </p:cNvPr>
          <p:cNvSpPr txBox="1"/>
          <p:nvPr/>
        </p:nvSpPr>
        <p:spPr>
          <a:xfrm>
            <a:off x="9271135" y="3065426"/>
            <a:ext cx="1248690" cy="461665"/>
          </a:xfrm>
          <a:prstGeom prst="rect">
            <a:avLst/>
          </a:prstGeom>
          <a:noFill/>
        </p:spPr>
        <p:txBody>
          <a:bodyPr wrap="square" rtlCol="0">
            <a:spAutoFit/>
          </a:bodyPr>
          <a:lstStyle/>
          <a:p>
            <a:r>
              <a:rPr lang="en-US" sz="2400" dirty="0"/>
              <a:t>dry air</a:t>
            </a:r>
          </a:p>
        </p:txBody>
      </p:sp>
      <p:sp>
        <p:nvSpPr>
          <p:cNvPr id="14" name="TextBox 13">
            <a:extLst>
              <a:ext uri="{FF2B5EF4-FFF2-40B4-BE49-F238E27FC236}">
                <a16:creationId xmlns:a16="http://schemas.microsoft.com/office/drawing/2014/main" id="{72BB964C-AA14-F449-B807-BA844826D41B}"/>
              </a:ext>
            </a:extLst>
          </p:cNvPr>
          <p:cNvSpPr txBox="1"/>
          <p:nvPr/>
        </p:nvSpPr>
        <p:spPr>
          <a:xfrm>
            <a:off x="9390940" y="5081673"/>
            <a:ext cx="2814961" cy="461665"/>
          </a:xfrm>
          <a:prstGeom prst="rect">
            <a:avLst/>
          </a:prstGeom>
          <a:noFill/>
        </p:spPr>
        <p:txBody>
          <a:bodyPr wrap="square" rtlCol="0">
            <a:spAutoFit/>
          </a:bodyPr>
          <a:lstStyle/>
          <a:p>
            <a:r>
              <a:rPr lang="en-US" sz="2400" dirty="0"/>
              <a:t>Anhydrous CaCI</a:t>
            </a:r>
            <a:r>
              <a:rPr lang="en-US" dirty="0"/>
              <a:t>2</a:t>
            </a:r>
          </a:p>
        </p:txBody>
      </p:sp>
      <p:pic>
        <p:nvPicPr>
          <p:cNvPr id="4" name="Picture 3">
            <a:extLst>
              <a:ext uri="{FF2B5EF4-FFF2-40B4-BE49-F238E27FC236}">
                <a16:creationId xmlns:a16="http://schemas.microsoft.com/office/drawing/2014/main" id="{AE4559C7-1ED2-A745-ADC6-34D7FA752D59}"/>
              </a:ext>
            </a:extLst>
          </p:cNvPr>
          <p:cNvPicPr>
            <a:picLocks noChangeAspect="1"/>
          </p:cNvPicPr>
          <p:nvPr/>
        </p:nvPicPr>
        <p:blipFill>
          <a:blip r:embed="rId3"/>
          <a:stretch>
            <a:fillRect/>
          </a:stretch>
        </p:blipFill>
        <p:spPr>
          <a:xfrm>
            <a:off x="1033476" y="1022937"/>
            <a:ext cx="1191931" cy="1224508"/>
          </a:xfrm>
          <a:prstGeom prst="rect">
            <a:avLst/>
          </a:prstGeom>
        </p:spPr>
      </p:pic>
      <p:pic>
        <p:nvPicPr>
          <p:cNvPr id="16" name="Picture 15">
            <a:extLst>
              <a:ext uri="{FF2B5EF4-FFF2-40B4-BE49-F238E27FC236}">
                <a16:creationId xmlns:a16="http://schemas.microsoft.com/office/drawing/2014/main" id="{D8745049-C989-114B-BF5B-A2792E3251FE}"/>
              </a:ext>
            </a:extLst>
          </p:cNvPr>
          <p:cNvPicPr>
            <a:picLocks noChangeAspect="1"/>
          </p:cNvPicPr>
          <p:nvPr/>
        </p:nvPicPr>
        <p:blipFill>
          <a:blip r:embed="rId3"/>
          <a:stretch>
            <a:fillRect/>
          </a:stretch>
        </p:blipFill>
        <p:spPr>
          <a:xfrm>
            <a:off x="4388823" y="991694"/>
            <a:ext cx="1191931" cy="1224508"/>
          </a:xfrm>
          <a:prstGeom prst="rect">
            <a:avLst/>
          </a:prstGeom>
        </p:spPr>
      </p:pic>
      <p:pic>
        <p:nvPicPr>
          <p:cNvPr id="17" name="Picture 16">
            <a:extLst>
              <a:ext uri="{FF2B5EF4-FFF2-40B4-BE49-F238E27FC236}">
                <a16:creationId xmlns:a16="http://schemas.microsoft.com/office/drawing/2014/main" id="{FC7DD9FA-6BDF-DC48-830B-073F94C70D32}"/>
              </a:ext>
            </a:extLst>
          </p:cNvPr>
          <p:cNvPicPr>
            <a:picLocks noChangeAspect="1"/>
          </p:cNvPicPr>
          <p:nvPr/>
        </p:nvPicPr>
        <p:blipFill>
          <a:blip r:embed="rId3"/>
          <a:stretch>
            <a:fillRect/>
          </a:stretch>
        </p:blipFill>
        <p:spPr>
          <a:xfrm>
            <a:off x="7712969" y="991694"/>
            <a:ext cx="1191931" cy="1224508"/>
          </a:xfrm>
          <a:prstGeom prst="rect">
            <a:avLst/>
          </a:prstGeom>
        </p:spPr>
      </p:pic>
      <p:cxnSp>
        <p:nvCxnSpPr>
          <p:cNvPr id="18" name="Straight Connector 17">
            <a:extLst>
              <a:ext uri="{FF2B5EF4-FFF2-40B4-BE49-F238E27FC236}">
                <a16:creationId xmlns:a16="http://schemas.microsoft.com/office/drawing/2014/main" id="{38355BE5-3D6C-CD4A-B959-71B4FD64156C}"/>
              </a:ext>
            </a:extLst>
          </p:cNvPr>
          <p:cNvCxnSpPr>
            <a:cxnSpLocks/>
          </p:cNvCxnSpPr>
          <p:nvPr/>
        </p:nvCxnSpPr>
        <p:spPr>
          <a:xfrm>
            <a:off x="4578220"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EDDE1D-D814-2E45-8C0F-6B4FF1389382}"/>
              </a:ext>
            </a:extLst>
          </p:cNvPr>
          <p:cNvCxnSpPr>
            <a:cxnSpLocks/>
          </p:cNvCxnSpPr>
          <p:nvPr/>
        </p:nvCxnSpPr>
        <p:spPr>
          <a:xfrm>
            <a:off x="7898911"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89A6FF-13C7-FF4A-B018-4468ABFE0067}"/>
              </a:ext>
            </a:extLst>
          </p:cNvPr>
          <p:cNvCxnSpPr>
            <a:cxnSpLocks/>
          </p:cNvCxnSpPr>
          <p:nvPr/>
        </p:nvCxnSpPr>
        <p:spPr>
          <a:xfrm>
            <a:off x="1219418" y="1613157"/>
            <a:ext cx="8641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86238D-64BA-C043-AE47-9EB226F9392C}"/>
              </a:ext>
            </a:extLst>
          </p:cNvPr>
          <p:cNvSpPr txBox="1"/>
          <p:nvPr/>
        </p:nvSpPr>
        <p:spPr>
          <a:xfrm>
            <a:off x="1005096" y="462815"/>
            <a:ext cx="1248690" cy="461665"/>
          </a:xfrm>
          <a:prstGeom prst="rect">
            <a:avLst/>
          </a:prstGeom>
          <a:noFill/>
        </p:spPr>
        <p:txBody>
          <a:bodyPr wrap="square" rtlCol="0">
            <a:spAutoFit/>
          </a:bodyPr>
          <a:lstStyle/>
          <a:p>
            <a:pPr algn="ctr"/>
            <a:r>
              <a:rPr lang="en-US" sz="2400" b="1" dirty="0">
                <a:solidFill>
                  <a:srgbClr val="00B0F0"/>
                </a:solidFill>
              </a:rPr>
              <a:t>1</a:t>
            </a:r>
          </a:p>
        </p:txBody>
      </p:sp>
      <p:sp>
        <p:nvSpPr>
          <p:cNvPr id="20" name="TextBox 19">
            <a:extLst>
              <a:ext uri="{FF2B5EF4-FFF2-40B4-BE49-F238E27FC236}">
                <a16:creationId xmlns:a16="http://schemas.microsoft.com/office/drawing/2014/main" id="{110577F5-7806-744D-B90E-51124750B847}"/>
              </a:ext>
            </a:extLst>
          </p:cNvPr>
          <p:cNvSpPr txBox="1"/>
          <p:nvPr/>
        </p:nvSpPr>
        <p:spPr>
          <a:xfrm>
            <a:off x="4360443" y="470333"/>
            <a:ext cx="1248690" cy="461665"/>
          </a:xfrm>
          <a:prstGeom prst="rect">
            <a:avLst/>
          </a:prstGeom>
          <a:noFill/>
        </p:spPr>
        <p:txBody>
          <a:bodyPr wrap="square" rtlCol="0">
            <a:spAutoFit/>
          </a:bodyPr>
          <a:lstStyle/>
          <a:p>
            <a:pPr algn="ctr"/>
            <a:r>
              <a:rPr lang="en-US" sz="2400" b="1" dirty="0">
                <a:solidFill>
                  <a:srgbClr val="00B0F0"/>
                </a:solidFill>
              </a:rPr>
              <a:t>2</a:t>
            </a:r>
          </a:p>
        </p:txBody>
      </p:sp>
      <p:sp>
        <p:nvSpPr>
          <p:cNvPr id="23" name="TextBox 22">
            <a:extLst>
              <a:ext uri="{FF2B5EF4-FFF2-40B4-BE49-F238E27FC236}">
                <a16:creationId xmlns:a16="http://schemas.microsoft.com/office/drawing/2014/main" id="{AE9334C3-D2CF-1C46-ADB9-91E81E64672B}"/>
              </a:ext>
            </a:extLst>
          </p:cNvPr>
          <p:cNvSpPr txBox="1"/>
          <p:nvPr/>
        </p:nvSpPr>
        <p:spPr>
          <a:xfrm>
            <a:off x="7684589" y="470333"/>
            <a:ext cx="1248690" cy="461665"/>
          </a:xfrm>
          <a:prstGeom prst="rect">
            <a:avLst/>
          </a:prstGeom>
          <a:noFill/>
        </p:spPr>
        <p:txBody>
          <a:bodyPr wrap="square" rtlCol="0">
            <a:spAutoFit/>
          </a:bodyPr>
          <a:lstStyle/>
          <a:p>
            <a:pPr algn="ctr"/>
            <a:r>
              <a:rPr lang="en-US" sz="2400" b="1" dirty="0">
                <a:solidFill>
                  <a:srgbClr val="00B0F0"/>
                </a:solidFill>
              </a:rPr>
              <a:t>3</a:t>
            </a:r>
          </a:p>
        </p:txBody>
      </p:sp>
    </p:spTree>
    <p:extLst>
      <p:ext uri="{BB962C8B-B14F-4D97-AF65-F5344CB8AC3E}">
        <p14:creationId xmlns:p14="http://schemas.microsoft.com/office/powerpoint/2010/main" val="1273657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3525</TotalTime>
  <Words>430</Words>
  <Application>Microsoft Macintosh PowerPoint</Application>
  <PresentationFormat>Widescreen</PresentationFormat>
  <Paragraphs>78</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vt:lpstr>
      <vt:lpstr>Calibri</vt:lpstr>
      <vt:lpstr>Calibri Light</vt:lpstr>
      <vt:lpstr>CordiaUPC</vt:lpstr>
      <vt:lpstr>proxima-soft</vt:lpstr>
      <vt:lpstr>ProximaNova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Mintey</dc:creator>
  <cp:lastModifiedBy>Sarah Mintey</cp:lastModifiedBy>
  <cp:revision>220</cp:revision>
  <dcterms:created xsi:type="dcterms:W3CDTF">2021-05-21T15:41:32Z</dcterms:created>
  <dcterms:modified xsi:type="dcterms:W3CDTF">2021-06-10T10:22:58Z</dcterms:modified>
</cp:coreProperties>
</file>