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C7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4" autoAdjust="0"/>
    <p:restoredTop sz="94660"/>
  </p:normalViewPr>
  <p:slideViewPr>
    <p:cSldViewPr snapToGrid="0">
      <p:cViewPr>
        <p:scale>
          <a:sx n="120" d="100"/>
          <a:sy n="120" d="100"/>
        </p:scale>
        <p:origin x="12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B39DFA7-5B0A-4548-9D06-A08101EA4671}" type="datetimeFigureOut">
              <a:rPr lang="en-GB" smtClean="0"/>
              <a:t>14/08/2022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AAD9E-1967-487A-9F8E-CFF1E3B69F01}" type="slidenum">
              <a:rPr lang="en-GB" smtClean="0"/>
              <a:t>‹#›</a:t>
            </a:fld>
            <a:endParaRPr lang="en-GB"/>
          </a:p>
        </p:txBody>
      </p:sp>
    </p:spTree>
    <p:extLst>
      <p:ext uri="{BB962C8B-B14F-4D97-AF65-F5344CB8AC3E}">
        <p14:creationId xmlns:p14="http://schemas.microsoft.com/office/powerpoint/2010/main" val="1534104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39DFA7-5B0A-4548-9D06-A08101EA4671}" type="datetimeFigureOut">
              <a:rPr lang="en-GB" smtClean="0"/>
              <a:t>14/08/2022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AAD9E-1967-487A-9F8E-CFF1E3B69F01}" type="slidenum">
              <a:rPr lang="en-GB" smtClean="0"/>
              <a:t>‹#›</a:t>
            </a:fld>
            <a:endParaRPr lang="en-GB"/>
          </a:p>
        </p:txBody>
      </p:sp>
    </p:spTree>
    <p:extLst>
      <p:ext uri="{BB962C8B-B14F-4D97-AF65-F5344CB8AC3E}">
        <p14:creationId xmlns:p14="http://schemas.microsoft.com/office/powerpoint/2010/main" val="990354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39DFA7-5B0A-4548-9D06-A08101EA4671}" type="datetimeFigureOut">
              <a:rPr lang="en-GB" smtClean="0"/>
              <a:t>14/08/2022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AAD9E-1967-487A-9F8E-CFF1E3B69F01}" type="slidenum">
              <a:rPr lang="en-GB" smtClean="0"/>
              <a:t>‹#›</a:t>
            </a:fld>
            <a:endParaRPr lang="en-GB"/>
          </a:p>
        </p:txBody>
      </p:sp>
    </p:spTree>
    <p:extLst>
      <p:ext uri="{BB962C8B-B14F-4D97-AF65-F5344CB8AC3E}">
        <p14:creationId xmlns:p14="http://schemas.microsoft.com/office/powerpoint/2010/main" val="1456745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39DFA7-5B0A-4548-9D06-A08101EA4671}" type="datetimeFigureOut">
              <a:rPr lang="en-GB" smtClean="0"/>
              <a:t>14/08/2022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AAD9E-1967-487A-9F8E-CFF1E3B69F01}" type="slidenum">
              <a:rPr lang="en-GB" smtClean="0"/>
              <a:t>‹#›</a:t>
            </a:fld>
            <a:endParaRPr lang="en-GB"/>
          </a:p>
        </p:txBody>
      </p:sp>
    </p:spTree>
    <p:extLst>
      <p:ext uri="{BB962C8B-B14F-4D97-AF65-F5344CB8AC3E}">
        <p14:creationId xmlns:p14="http://schemas.microsoft.com/office/powerpoint/2010/main" val="1091055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B39DFA7-5B0A-4548-9D06-A08101EA4671}" type="datetimeFigureOut">
              <a:rPr lang="en-GB" smtClean="0"/>
              <a:t>14/08/2022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AAD9E-1967-487A-9F8E-CFF1E3B69F01}" type="slidenum">
              <a:rPr lang="en-GB" smtClean="0"/>
              <a:t>‹#›</a:t>
            </a:fld>
            <a:endParaRPr lang="en-GB"/>
          </a:p>
        </p:txBody>
      </p:sp>
    </p:spTree>
    <p:extLst>
      <p:ext uri="{BB962C8B-B14F-4D97-AF65-F5344CB8AC3E}">
        <p14:creationId xmlns:p14="http://schemas.microsoft.com/office/powerpoint/2010/main" val="3103239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39DFA7-5B0A-4548-9D06-A08101EA4671}" type="datetimeFigureOut">
              <a:rPr lang="en-GB" smtClean="0"/>
              <a:t>14/08/2022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5AAD9E-1967-487A-9F8E-CFF1E3B69F01}" type="slidenum">
              <a:rPr lang="en-GB" smtClean="0"/>
              <a:t>‹#›</a:t>
            </a:fld>
            <a:endParaRPr lang="en-GB"/>
          </a:p>
        </p:txBody>
      </p:sp>
    </p:spTree>
    <p:extLst>
      <p:ext uri="{BB962C8B-B14F-4D97-AF65-F5344CB8AC3E}">
        <p14:creationId xmlns:p14="http://schemas.microsoft.com/office/powerpoint/2010/main" val="9257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B39DFA7-5B0A-4548-9D06-A08101EA4671}" type="datetimeFigureOut">
              <a:rPr lang="en-GB" smtClean="0"/>
              <a:t>14/08/2022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D5AAD9E-1967-487A-9F8E-CFF1E3B69F01}" type="slidenum">
              <a:rPr lang="en-GB" smtClean="0"/>
              <a:t>‹#›</a:t>
            </a:fld>
            <a:endParaRPr lang="en-GB"/>
          </a:p>
        </p:txBody>
      </p:sp>
    </p:spTree>
    <p:extLst>
      <p:ext uri="{BB962C8B-B14F-4D97-AF65-F5344CB8AC3E}">
        <p14:creationId xmlns:p14="http://schemas.microsoft.com/office/powerpoint/2010/main" val="1783229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B39DFA7-5B0A-4548-9D06-A08101EA4671}" type="datetimeFigureOut">
              <a:rPr lang="en-GB" smtClean="0"/>
              <a:t>14/08/2022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D5AAD9E-1967-487A-9F8E-CFF1E3B69F01}" type="slidenum">
              <a:rPr lang="en-GB" smtClean="0"/>
              <a:t>‹#›</a:t>
            </a:fld>
            <a:endParaRPr lang="en-GB"/>
          </a:p>
        </p:txBody>
      </p:sp>
    </p:spTree>
    <p:extLst>
      <p:ext uri="{BB962C8B-B14F-4D97-AF65-F5344CB8AC3E}">
        <p14:creationId xmlns:p14="http://schemas.microsoft.com/office/powerpoint/2010/main" val="1081577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39DFA7-5B0A-4548-9D06-A08101EA4671}" type="datetimeFigureOut">
              <a:rPr lang="en-GB" smtClean="0"/>
              <a:t>14/08/2022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D5AAD9E-1967-487A-9F8E-CFF1E3B69F01}" type="slidenum">
              <a:rPr lang="en-GB" smtClean="0"/>
              <a:t>‹#›</a:t>
            </a:fld>
            <a:endParaRPr lang="en-GB"/>
          </a:p>
        </p:txBody>
      </p:sp>
    </p:spTree>
    <p:extLst>
      <p:ext uri="{BB962C8B-B14F-4D97-AF65-F5344CB8AC3E}">
        <p14:creationId xmlns:p14="http://schemas.microsoft.com/office/powerpoint/2010/main" val="2361287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B39DFA7-5B0A-4548-9D06-A08101EA4671}" type="datetimeFigureOut">
              <a:rPr lang="en-GB" smtClean="0"/>
              <a:t>14/08/2022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5AAD9E-1967-487A-9F8E-CFF1E3B69F01}" type="slidenum">
              <a:rPr lang="en-GB" smtClean="0"/>
              <a:t>‹#›</a:t>
            </a:fld>
            <a:endParaRPr lang="en-GB"/>
          </a:p>
        </p:txBody>
      </p:sp>
    </p:spTree>
    <p:extLst>
      <p:ext uri="{BB962C8B-B14F-4D97-AF65-F5344CB8AC3E}">
        <p14:creationId xmlns:p14="http://schemas.microsoft.com/office/powerpoint/2010/main" val="962579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B39DFA7-5B0A-4548-9D06-A08101EA4671}" type="datetimeFigureOut">
              <a:rPr lang="en-GB" smtClean="0"/>
              <a:t>14/08/2022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5AAD9E-1967-487A-9F8E-CFF1E3B69F01}" type="slidenum">
              <a:rPr lang="en-GB" smtClean="0"/>
              <a:t>‹#›</a:t>
            </a:fld>
            <a:endParaRPr lang="en-GB"/>
          </a:p>
        </p:txBody>
      </p:sp>
    </p:spTree>
    <p:extLst>
      <p:ext uri="{BB962C8B-B14F-4D97-AF65-F5344CB8AC3E}">
        <p14:creationId xmlns:p14="http://schemas.microsoft.com/office/powerpoint/2010/main" val="2762641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B39DFA7-5B0A-4548-9D06-A08101EA4671}" type="datetimeFigureOut">
              <a:rPr lang="en-GB" smtClean="0"/>
              <a:t>14/08/2022</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BD5AAD9E-1967-487A-9F8E-CFF1E3B69F01}" type="slidenum">
              <a:rPr lang="en-GB" smtClean="0"/>
              <a:t>‹#›</a:t>
            </a:fld>
            <a:endParaRPr lang="en-GB"/>
          </a:p>
        </p:txBody>
      </p:sp>
    </p:spTree>
    <p:extLst>
      <p:ext uri="{BB962C8B-B14F-4D97-AF65-F5344CB8AC3E}">
        <p14:creationId xmlns:p14="http://schemas.microsoft.com/office/powerpoint/2010/main" val="28544008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5.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emf"/><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raphical user interface&#10;&#10;Description automatically generated">
            <a:extLst>
              <a:ext uri="{FF2B5EF4-FFF2-40B4-BE49-F238E27FC236}">
                <a16:creationId xmlns:a16="http://schemas.microsoft.com/office/drawing/2014/main" id="{5A5B6AF0-4EDE-39AC-E32D-5C7A6B0EA688}"/>
              </a:ext>
            </a:extLst>
          </p:cNvPr>
          <p:cNvPicPr>
            <a:picLocks noChangeAspect="1"/>
          </p:cNvPicPr>
          <p:nvPr/>
        </p:nvPicPr>
        <p:blipFill rotWithShape="1">
          <a:blip r:embed="rId2">
            <a:extLst>
              <a:ext uri="{BEBA8EAE-BF5A-486C-A8C5-ECC9F3942E4B}">
                <a14:imgProps xmlns:a14="http://schemas.microsoft.com/office/drawing/2010/main">
                  <a14:imgLayer r:embed="rId3">
                    <a14:imgEffect>
                      <a14:saturation sat="400000"/>
                    </a14:imgEffect>
                    <a14:imgEffect>
                      <a14:brightnessContrast contrast="8000"/>
                    </a14:imgEffect>
                  </a14:imgLayer>
                </a14:imgProps>
              </a:ext>
            </a:extLst>
          </a:blip>
          <a:srcRect l="2994" t="13736" r="3923"/>
          <a:stretch/>
        </p:blipFill>
        <p:spPr>
          <a:xfrm>
            <a:off x="1689" y="0"/>
            <a:ext cx="6854622" cy="1389600"/>
          </a:xfrm>
          <a:prstGeom prst="rect">
            <a:avLst/>
          </a:prstGeom>
        </p:spPr>
      </p:pic>
      <p:sp>
        <p:nvSpPr>
          <p:cNvPr id="5" name="TextBox 4">
            <a:extLst>
              <a:ext uri="{FF2B5EF4-FFF2-40B4-BE49-F238E27FC236}">
                <a16:creationId xmlns:a16="http://schemas.microsoft.com/office/drawing/2014/main" id="{E301C3F2-FA44-DCB7-5447-1526F39C74EA}"/>
              </a:ext>
            </a:extLst>
          </p:cNvPr>
          <p:cNvSpPr txBox="1"/>
          <p:nvPr/>
        </p:nvSpPr>
        <p:spPr>
          <a:xfrm>
            <a:off x="4440397" y="876273"/>
            <a:ext cx="1305618" cy="215444"/>
          </a:xfrm>
          <a:prstGeom prst="rect">
            <a:avLst/>
          </a:prstGeom>
          <a:noFill/>
          <a:effectLst/>
        </p:spPr>
        <p:txBody>
          <a:bodyPr wrap="square" rtlCol="0">
            <a:spAutoFit/>
          </a:bodyPr>
          <a:lstStyle/>
          <a:p>
            <a:r>
              <a:rPr lang="en-US" sz="800" dirty="0">
                <a:solidFill>
                  <a:schemeClr val="bg1"/>
                </a:solidFill>
                <a:latin typeface="Arial Rounded MT Bold" panose="020F0704030504030204" pitchFamily="34" charset="77"/>
              </a:rPr>
              <a:t>Code: COP26_01_04</a:t>
            </a:r>
          </a:p>
        </p:txBody>
      </p:sp>
      <p:sp>
        <p:nvSpPr>
          <p:cNvPr id="6" name="TextBox 5">
            <a:extLst>
              <a:ext uri="{FF2B5EF4-FFF2-40B4-BE49-F238E27FC236}">
                <a16:creationId xmlns:a16="http://schemas.microsoft.com/office/drawing/2014/main" id="{DB4D8B36-1CEA-1765-E3C6-EF3D94CC8AF3}"/>
              </a:ext>
            </a:extLst>
          </p:cNvPr>
          <p:cNvSpPr txBox="1"/>
          <p:nvPr/>
        </p:nvSpPr>
        <p:spPr>
          <a:xfrm>
            <a:off x="1057510" y="183061"/>
            <a:ext cx="3628789" cy="461665"/>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77"/>
              </a:rPr>
              <a:t>Mission Assignment: Explore how to speed up the switch to electric vehicles and renewables</a:t>
            </a:r>
          </a:p>
        </p:txBody>
      </p:sp>
      <p:pic>
        <p:nvPicPr>
          <p:cNvPr id="7" name="Picture 6" descr="Text&#10;&#10;Description automatically generated">
            <a:extLst>
              <a:ext uri="{FF2B5EF4-FFF2-40B4-BE49-F238E27FC236}">
                <a16:creationId xmlns:a16="http://schemas.microsoft.com/office/drawing/2014/main" id="{7CF86150-93BD-BB41-84AC-656975FEEA5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15543" y="253227"/>
            <a:ext cx="2077357" cy="548984"/>
          </a:xfrm>
          <a:prstGeom prst="rect">
            <a:avLst/>
          </a:prstGeom>
        </p:spPr>
      </p:pic>
      <p:sp>
        <p:nvSpPr>
          <p:cNvPr id="8" name="Rectangle 7">
            <a:extLst>
              <a:ext uri="{FF2B5EF4-FFF2-40B4-BE49-F238E27FC236}">
                <a16:creationId xmlns:a16="http://schemas.microsoft.com/office/drawing/2014/main" id="{96DC6A27-4DCA-A1FA-8957-2F84FD9B1640}"/>
              </a:ext>
            </a:extLst>
          </p:cNvPr>
          <p:cNvSpPr/>
          <p:nvPr/>
        </p:nvSpPr>
        <p:spPr>
          <a:xfrm>
            <a:off x="362" y="9636314"/>
            <a:ext cx="6856311" cy="274115"/>
          </a:xfrm>
          <a:prstGeom prst="rect">
            <a:avLst/>
          </a:prstGeom>
          <a:solidFill>
            <a:srgbClr val="54C7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02899033-B575-C056-8C7B-9F7F9D435423}"/>
              </a:ext>
            </a:extLst>
          </p:cNvPr>
          <p:cNvSpPr txBox="1"/>
          <p:nvPr/>
        </p:nvSpPr>
        <p:spPr>
          <a:xfrm>
            <a:off x="3911821" y="9669124"/>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2022 All Rights Reserved</a:t>
            </a:r>
          </a:p>
        </p:txBody>
      </p:sp>
      <p:sp>
        <p:nvSpPr>
          <p:cNvPr id="10" name="Oval 9">
            <a:extLst>
              <a:ext uri="{FF2B5EF4-FFF2-40B4-BE49-F238E27FC236}">
                <a16:creationId xmlns:a16="http://schemas.microsoft.com/office/drawing/2014/main" id="{DE467021-234C-579F-0146-FCB8176E1070}"/>
              </a:ext>
            </a:extLst>
          </p:cNvPr>
          <p:cNvSpPr/>
          <p:nvPr/>
        </p:nvSpPr>
        <p:spPr>
          <a:xfrm>
            <a:off x="18029" y="9343447"/>
            <a:ext cx="543164" cy="547038"/>
          </a:xfrm>
          <a:prstGeom prst="ellipse">
            <a:avLst/>
          </a:prstGeom>
          <a:solidFill>
            <a:srgbClr val="54C7CC"/>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BDEA3F35-DBF8-D55F-F1C0-CFFFEADB8656}"/>
              </a:ext>
            </a:extLst>
          </p:cNvPr>
          <p:cNvPicPr>
            <a:picLocks noChangeAspect="1"/>
          </p:cNvPicPr>
          <p:nvPr/>
        </p:nvPicPr>
        <p:blipFill>
          <a:blip r:embed="rId5"/>
          <a:stretch>
            <a:fillRect/>
          </a:stretch>
        </p:blipFill>
        <p:spPr>
          <a:xfrm flipH="1">
            <a:off x="155356" y="9381617"/>
            <a:ext cx="263235" cy="499050"/>
          </a:xfrm>
          <a:prstGeom prst="rect">
            <a:avLst/>
          </a:prstGeom>
        </p:spPr>
      </p:pic>
      <p:sp>
        <p:nvSpPr>
          <p:cNvPr id="12" name="TextBox 11">
            <a:extLst>
              <a:ext uri="{FF2B5EF4-FFF2-40B4-BE49-F238E27FC236}">
                <a16:creationId xmlns:a16="http://schemas.microsoft.com/office/drawing/2014/main" id="{9C5EA026-7503-F644-61A7-4B1FBA815E00}"/>
              </a:ext>
            </a:extLst>
          </p:cNvPr>
          <p:cNvSpPr txBox="1"/>
          <p:nvPr/>
        </p:nvSpPr>
        <p:spPr>
          <a:xfrm>
            <a:off x="188913" y="9455891"/>
            <a:ext cx="113466" cy="276999"/>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77"/>
              </a:rPr>
              <a:t>2</a:t>
            </a:r>
          </a:p>
        </p:txBody>
      </p:sp>
      <p:sp>
        <p:nvSpPr>
          <p:cNvPr id="18" name="TextBox 17">
            <a:extLst>
              <a:ext uri="{FF2B5EF4-FFF2-40B4-BE49-F238E27FC236}">
                <a16:creationId xmlns:a16="http://schemas.microsoft.com/office/drawing/2014/main" id="{5B0CF76A-D425-F5CF-04DB-0C0DFAB6BD41}"/>
              </a:ext>
            </a:extLst>
          </p:cNvPr>
          <p:cNvSpPr txBox="1"/>
          <p:nvPr/>
        </p:nvSpPr>
        <p:spPr>
          <a:xfrm>
            <a:off x="22126" y="1469591"/>
            <a:ext cx="2494327" cy="1323439"/>
          </a:xfrm>
          <a:prstGeom prst="rect">
            <a:avLst/>
          </a:prstGeom>
          <a:noFill/>
        </p:spPr>
        <p:txBody>
          <a:bodyPr wrap="square">
            <a:spAutoFit/>
          </a:bodyPr>
          <a:lstStyle/>
          <a:p>
            <a:pPr algn="ctr"/>
            <a:r>
              <a:rPr lang="en-US" sz="1600" dirty="0">
                <a:solidFill>
                  <a:srgbClr val="807E80"/>
                </a:solidFill>
                <a:latin typeface="Arial Rounded MT Bold" panose="020F0704030504030204" pitchFamily="34" charset="77"/>
              </a:rPr>
              <a:t>Create your own walking bus or walk to work campaign. Answer the following questions first.</a:t>
            </a:r>
            <a:endParaRPr lang="en-US" sz="2400" dirty="0">
              <a:solidFill>
                <a:srgbClr val="807E80"/>
              </a:solidFill>
              <a:latin typeface="Arial Rounded MT Bold" panose="020F0704030504030204" pitchFamily="34" charset="77"/>
            </a:endParaRPr>
          </a:p>
        </p:txBody>
      </p:sp>
      <p:pic>
        <p:nvPicPr>
          <p:cNvPr id="19" name="Picture 18">
            <a:extLst>
              <a:ext uri="{FF2B5EF4-FFF2-40B4-BE49-F238E27FC236}">
                <a16:creationId xmlns:a16="http://schemas.microsoft.com/office/drawing/2014/main" id="{9528BADA-E480-9B4B-E12D-7A77D6F53F63}"/>
              </a:ext>
            </a:extLst>
          </p:cNvPr>
          <p:cNvPicPr>
            <a:picLocks noChangeAspect="1"/>
          </p:cNvPicPr>
          <p:nvPr/>
        </p:nvPicPr>
        <p:blipFill>
          <a:blip r:embed="rId6">
            <a:extLst>
              <a:ext uri="{28A0092B-C50C-407E-A947-70E740481C1C}">
                <a14:useLocalDpi xmlns:a14="http://schemas.microsoft.com/office/drawing/2010/main" val="0"/>
              </a:ext>
            </a:extLst>
          </a:blip>
          <a:srcRect l="2186" r="2186"/>
          <a:stretch/>
        </p:blipFill>
        <p:spPr>
          <a:xfrm>
            <a:off x="2532928" y="1526714"/>
            <a:ext cx="1845597" cy="1294699"/>
          </a:xfrm>
          <a:prstGeom prst="roundRect">
            <a:avLst>
              <a:gd name="adj" fmla="val 8594"/>
            </a:avLst>
          </a:prstGeom>
          <a:solidFill>
            <a:srgbClr val="FFFFFF">
              <a:shade val="85000"/>
            </a:srgbClr>
          </a:solidFill>
          <a:ln w="28575">
            <a:solidFill>
              <a:srgbClr val="55C7CC"/>
            </a:solidFill>
          </a:ln>
          <a:effectLst/>
        </p:spPr>
      </p:pic>
      <p:sp>
        <p:nvSpPr>
          <p:cNvPr id="20" name="TextBox 19">
            <a:extLst>
              <a:ext uri="{FF2B5EF4-FFF2-40B4-BE49-F238E27FC236}">
                <a16:creationId xmlns:a16="http://schemas.microsoft.com/office/drawing/2014/main" id="{3B4C79BD-98BE-B9CE-1BFE-C34C96137B3D}"/>
              </a:ext>
            </a:extLst>
          </p:cNvPr>
          <p:cNvSpPr txBox="1"/>
          <p:nvPr/>
        </p:nvSpPr>
        <p:spPr>
          <a:xfrm>
            <a:off x="24397" y="2971236"/>
            <a:ext cx="6709375" cy="338554"/>
          </a:xfrm>
          <a:prstGeom prst="rect">
            <a:avLst/>
          </a:prstGeom>
          <a:noFill/>
        </p:spPr>
        <p:txBody>
          <a:bodyPr wrap="square">
            <a:spAutoFit/>
          </a:bodyPr>
          <a:lstStyle/>
          <a:p>
            <a:pPr algn="ctr"/>
            <a:r>
              <a:rPr lang="en-US" sz="1600" dirty="0">
                <a:solidFill>
                  <a:srgbClr val="807E80"/>
                </a:solidFill>
                <a:latin typeface="Arial Rounded MT Bold" panose="020F0704030504030204" pitchFamily="34" charset="77"/>
              </a:rPr>
              <a:t>How will you engage staff and pupils who cannot walk to work?</a:t>
            </a:r>
            <a:endParaRPr lang="en-US" sz="2400" dirty="0">
              <a:solidFill>
                <a:srgbClr val="807E80"/>
              </a:solidFill>
              <a:latin typeface="Arial Rounded MT Bold" panose="020F0704030504030204" pitchFamily="34" charset="77"/>
            </a:endParaRPr>
          </a:p>
        </p:txBody>
      </p:sp>
      <p:cxnSp>
        <p:nvCxnSpPr>
          <p:cNvPr id="22" name="Straight Connector 21">
            <a:extLst>
              <a:ext uri="{FF2B5EF4-FFF2-40B4-BE49-F238E27FC236}">
                <a16:creationId xmlns:a16="http://schemas.microsoft.com/office/drawing/2014/main" id="{129909C6-6033-CA96-9AC4-68AC799115A6}"/>
              </a:ext>
            </a:extLst>
          </p:cNvPr>
          <p:cNvCxnSpPr>
            <a:cxnSpLocks/>
          </p:cNvCxnSpPr>
          <p:nvPr/>
        </p:nvCxnSpPr>
        <p:spPr>
          <a:xfrm>
            <a:off x="245645" y="3606800"/>
            <a:ext cx="6266880" cy="0"/>
          </a:xfrm>
          <a:prstGeom prst="line">
            <a:avLst/>
          </a:prstGeom>
          <a:ln w="28575">
            <a:solidFill>
              <a:srgbClr val="55C7CC"/>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7A365657-E912-53FC-D250-211282855794}"/>
              </a:ext>
            </a:extLst>
          </p:cNvPr>
          <p:cNvCxnSpPr>
            <a:cxnSpLocks/>
          </p:cNvCxnSpPr>
          <p:nvPr/>
        </p:nvCxnSpPr>
        <p:spPr>
          <a:xfrm>
            <a:off x="245645" y="4114800"/>
            <a:ext cx="6266880" cy="0"/>
          </a:xfrm>
          <a:prstGeom prst="line">
            <a:avLst/>
          </a:prstGeom>
          <a:ln w="28575">
            <a:solidFill>
              <a:srgbClr val="55C7CC"/>
            </a:solidFill>
          </a:ln>
        </p:spPr>
        <p:style>
          <a:lnRef idx="1">
            <a:schemeClr val="accent1"/>
          </a:lnRef>
          <a:fillRef idx="0">
            <a:schemeClr val="accent1"/>
          </a:fillRef>
          <a:effectRef idx="0">
            <a:schemeClr val="accent1"/>
          </a:effectRef>
          <a:fontRef idx="minor">
            <a:schemeClr val="tx1"/>
          </a:fontRef>
        </p:style>
      </p:cxnSp>
      <p:pic>
        <p:nvPicPr>
          <p:cNvPr id="25" name="Picture 24">
            <a:extLst>
              <a:ext uri="{FF2B5EF4-FFF2-40B4-BE49-F238E27FC236}">
                <a16:creationId xmlns:a16="http://schemas.microsoft.com/office/drawing/2014/main" id="{8EEC8294-4C95-F3F6-6B42-961F34C5EDD2}"/>
              </a:ext>
            </a:extLst>
          </p:cNvPr>
          <p:cNvPicPr>
            <a:picLocks noChangeAspect="1"/>
          </p:cNvPicPr>
          <p:nvPr/>
        </p:nvPicPr>
        <p:blipFill>
          <a:blip r:embed="rId7">
            <a:extLst>
              <a:ext uri="{28A0092B-C50C-407E-A947-70E740481C1C}">
                <a14:useLocalDpi xmlns:a14="http://schemas.microsoft.com/office/drawing/2010/main" val="0"/>
              </a:ext>
            </a:extLst>
          </a:blip>
          <a:srcRect t="3233" b="3233"/>
          <a:stretch/>
        </p:blipFill>
        <p:spPr>
          <a:xfrm>
            <a:off x="4615543" y="1526713"/>
            <a:ext cx="1845597" cy="1294699"/>
          </a:xfrm>
          <a:prstGeom prst="roundRect">
            <a:avLst>
              <a:gd name="adj" fmla="val 8594"/>
            </a:avLst>
          </a:prstGeom>
          <a:solidFill>
            <a:srgbClr val="FFFFFF">
              <a:shade val="85000"/>
            </a:srgbClr>
          </a:solidFill>
          <a:ln w="28575">
            <a:solidFill>
              <a:srgbClr val="55C7CC"/>
            </a:solidFill>
          </a:ln>
          <a:effectLst/>
        </p:spPr>
      </p:pic>
      <p:cxnSp>
        <p:nvCxnSpPr>
          <p:cNvPr id="27" name="Straight Connector 26">
            <a:extLst>
              <a:ext uri="{FF2B5EF4-FFF2-40B4-BE49-F238E27FC236}">
                <a16:creationId xmlns:a16="http://schemas.microsoft.com/office/drawing/2014/main" id="{9B0FAD05-DAD4-D305-20DD-80C54C17B2E8}"/>
              </a:ext>
            </a:extLst>
          </p:cNvPr>
          <p:cNvCxnSpPr>
            <a:cxnSpLocks/>
          </p:cNvCxnSpPr>
          <p:nvPr/>
        </p:nvCxnSpPr>
        <p:spPr>
          <a:xfrm>
            <a:off x="245645" y="5105400"/>
            <a:ext cx="6266880" cy="0"/>
          </a:xfrm>
          <a:prstGeom prst="line">
            <a:avLst/>
          </a:prstGeom>
          <a:ln w="28575">
            <a:solidFill>
              <a:srgbClr val="55C7CC"/>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B8725E3-A94D-0166-1DB5-5EC609FB9289}"/>
              </a:ext>
            </a:extLst>
          </p:cNvPr>
          <p:cNvCxnSpPr>
            <a:cxnSpLocks/>
          </p:cNvCxnSpPr>
          <p:nvPr/>
        </p:nvCxnSpPr>
        <p:spPr>
          <a:xfrm>
            <a:off x="188913" y="5651500"/>
            <a:ext cx="6266880" cy="0"/>
          </a:xfrm>
          <a:prstGeom prst="line">
            <a:avLst/>
          </a:prstGeom>
          <a:ln w="28575">
            <a:solidFill>
              <a:srgbClr val="55C7CC"/>
            </a:solidFill>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A108DB37-F029-9D90-0F99-13EB95CADB84}"/>
              </a:ext>
            </a:extLst>
          </p:cNvPr>
          <p:cNvSpPr txBox="1"/>
          <p:nvPr/>
        </p:nvSpPr>
        <p:spPr>
          <a:xfrm>
            <a:off x="107950" y="4188257"/>
            <a:ext cx="6468044" cy="584775"/>
          </a:xfrm>
          <a:prstGeom prst="rect">
            <a:avLst/>
          </a:prstGeom>
          <a:noFill/>
        </p:spPr>
        <p:txBody>
          <a:bodyPr wrap="square">
            <a:spAutoFit/>
          </a:bodyPr>
          <a:lstStyle/>
          <a:p>
            <a:pPr algn="ctr"/>
            <a:r>
              <a:rPr lang="en-US" sz="1600" dirty="0">
                <a:solidFill>
                  <a:srgbClr val="807E80"/>
                </a:solidFill>
                <a:latin typeface="Arial Rounded MT Bold" panose="020F0704030504030204" pitchFamily="34" charset="77"/>
              </a:rPr>
              <a:t>What other ways can we get around that are more sustainable than taking the car?</a:t>
            </a:r>
            <a:endParaRPr lang="en-US" sz="2400" dirty="0">
              <a:solidFill>
                <a:srgbClr val="807E80"/>
              </a:solidFill>
              <a:latin typeface="Arial Rounded MT Bold" panose="020F0704030504030204" pitchFamily="34" charset="77"/>
            </a:endParaRPr>
          </a:p>
        </p:txBody>
      </p:sp>
      <p:graphicFrame>
        <p:nvGraphicFramePr>
          <p:cNvPr id="30" name="Table 8">
            <a:extLst>
              <a:ext uri="{FF2B5EF4-FFF2-40B4-BE49-F238E27FC236}">
                <a16:creationId xmlns:a16="http://schemas.microsoft.com/office/drawing/2014/main" id="{8C6CF597-20CD-C2D3-339F-F4E8EB587E50}"/>
              </a:ext>
            </a:extLst>
          </p:cNvPr>
          <p:cNvGraphicFramePr>
            <a:graphicFrameLocks noGrp="1"/>
          </p:cNvGraphicFramePr>
          <p:nvPr>
            <p:extLst>
              <p:ext uri="{D42A27DB-BD31-4B8C-83A1-F6EECF244321}">
                <p14:modId xmlns:p14="http://schemas.microsoft.com/office/powerpoint/2010/main" val="122167439"/>
              </p:ext>
            </p:extLst>
          </p:nvPr>
        </p:nvGraphicFramePr>
        <p:xfrm>
          <a:off x="188912" y="6333755"/>
          <a:ext cx="6387082" cy="2955237"/>
        </p:xfrm>
        <a:graphic>
          <a:graphicData uri="http://schemas.openxmlformats.org/drawingml/2006/table">
            <a:tbl>
              <a:tblPr firstRow="1" bandRow="1">
                <a:tableStyleId>{5C22544A-7EE6-4342-B048-85BDC9FD1C3A}</a:tableStyleId>
              </a:tblPr>
              <a:tblGrid>
                <a:gridCol w="1668917">
                  <a:extLst>
                    <a:ext uri="{9D8B030D-6E8A-4147-A177-3AD203B41FA5}">
                      <a16:colId xmlns:a16="http://schemas.microsoft.com/office/drawing/2014/main" val="1475281946"/>
                    </a:ext>
                  </a:extLst>
                </a:gridCol>
                <a:gridCol w="4718165">
                  <a:extLst>
                    <a:ext uri="{9D8B030D-6E8A-4147-A177-3AD203B41FA5}">
                      <a16:colId xmlns:a16="http://schemas.microsoft.com/office/drawing/2014/main" val="1012696998"/>
                    </a:ext>
                  </a:extLst>
                </a:gridCol>
              </a:tblGrid>
              <a:tr h="48580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600" b="0" dirty="0">
                          <a:solidFill>
                            <a:srgbClr val="807E80"/>
                          </a:solidFill>
                          <a:latin typeface="Arial Rounded MT Bold" panose="020F0704030504030204" pitchFamily="34" charset="77"/>
                          <a:cs typeface="Arial" panose="020B0604020202020204" pitchFamily="34" charset="0"/>
                        </a:rPr>
                        <a:t>Campaign name</a:t>
                      </a:r>
                    </a:p>
                  </a:txBody>
                  <a:tcPr anchor="ctr">
                    <a:lnL w="28575" cap="flat" cmpd="sng" algn="ctr">
                      <a:solidFill>
                        <a:srgbClr val="55C7CC"/>
                      </a:solidFill>
                      <a:prstDash val="solid"/>
                      <a:round/>
                      <a:headEnd type="none" w="med" len="med"/>
                      <a:tailEnd type="none" w="med" len="med"/>
                    </a:lnL>
                    <a:lnR w="28575" cap="flat" cmpd="sng" algn="ctr">
                      <a:solidFill>
                        <a:srgbClr val="55C7CC"/>
                      </a:solidFill>
                      <a:prstDash val="solid"/>
                      <a:round/>
                      <a:headEnd type="none" w="med" len="med"/>
                      <a:tailEnd type="none" w="med" len="med"/>
                    </a:lnR>
                    <a:lnT w="28575" cap="flat" cmpd="sng" algn="ctr">
                      <a:solidFill>
                        <a:srgbClr val="55C7CC"/>
                      </a:solidFill>
                      <a:prstDash val="solid"/>
                      <a:round/>
                      <a:headEnd type="none" w="med" len="med"/>
                      <a:tailEnd type="none" w="med" len="med"/>
                    </a:lnT>
                    <a:lnB w="28575" cap="flat" cmpd="sng" algn="ctr">
                      <a:solidFill>
                        <a:srgbClr val="55C7C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200" noProof="0" dirty="0">
                        <a:solidFill>
                          <a:srgbClr val="807E80"/>
                        </a:solidFill>
                        <a:latin typeface="Arial Rounded MT Bold" panose="020F0704030504030204" pitchFamily="34" charset="77"/>
                        <a:cs typeface="Arial" panose="020B0604020202020204" pitchFamily="34" charset="0"/>
                      </a:endParaRPr>
                    </a:p>
                  </a:txBody>
                  <a:tcPr anchor="ctr">
                    <a:lnL w="28575" cap="flat" cmpd="sng" algn="ctr">
                      <a:solidFill>
                        <a:srgbClr val="55C7CC"/>
                      </a:solidFill>
                      <a:prstDash val="solid"/>
                      <a:round/>
                      <a:headEnd type="none" w="med" len="med"/>
                      <a:tailEnd type="none" w="med" len="med"/>
                    </a:lnL>
                    <a:lnR w="28575" cap="flat" cmpd="sng" algn="ctr">
                      <a:solidFill>
                        <a:srgbClr val="55C7CC"/>
                      </a:solidFill>
                      <a:prstDash val="solid"/>
                      <a:round/>
                      <a:headEnd type="none" w="med" len="med"/>
                      <a:tailEnd type="none" w="med" len="med"/>
                    </a:lnR>
                    <a:lnT w="28575" cap="flat" cmpd="sng" algn="ctr">
                      <a:solidFill>
                        <a:srgbClr val="55C7CC"/>
                      </a:solidFill>
                      <a:prstDash val="solid"/>
                      <a:round/>
                      <a:headEnd type="none" w="med" len="med"/>
                      <a:tailEnd type="none" w="med" len="med"/>
                    </a:lnT>
                    <a:lnB w="28575" cap="flat" cmpd="sng" algn="ctr">
                      <a:solidFill>
                        <a:srgbClr val="55C7CC"/>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33346561"/>
                  </a:ext>
                </a:extLst>
              </a:tr>
              <a:tr h="579723">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600" b="0" dirty="0">
                          <a:solidFill>
                            <a:srgbClr val="807E80"/>
                          </a:solidFill>
                          <a:latin typeface="Arial Rounded MT Bold" panose="020F0704030504030204" pitchFamily="34" charset="77"/>
                          <a:cs typeface="Arial" panose="020B0604020202020204" pitchFamily="34" charset="0"/>
                        </a:rPr>
                        <a:t>Targeted at:</a:t>
                      </a:r>
                    </a:p>
                  </a:txBody>
                  <a:tcPr anchor="ctr">
                    <a:lnL w="28575" cap="flat" cmpd="sng" algn="ctr">
                      <a:solidFill>
                        <a:srgbClr val="55C7CC"/>
                      </a:solidFill>
                      <a:prstDash val="solid"/>
                      <a:round/>
                      <a:headEnd type="none" w="med" len="med"/>
                      <a:tailEnd type="none" w="med" len="med"/>
                    </a:lnL>
                    <a:lnR w="28575" cap="flat" cmpd="sng" algn="ctr">
                      <a:solidFill>
                        <a:srgbClr val="55C7CC"/>
                      </a:solidFill>
                      <a:prstDash val="solid"/>
                      <a:round/>
                      <a:headEnd type="none" w="med" len="med"/>
                      <a:tailEnd type="none" w="med" len="med"/>
                    </a:lnR>
                    <a:lnT w="28575" cap="flat" cmpd="sng" algn="ctr">
                      <a:solidFill>
                        <a:srgbClr val="55C7CC"/>
                      </a:solidFill>
                      <a:prstDash val="solid"/>
                      <a:round/>
                      <a:headEnd type="none" w="med" len="med"/>
                      <a:tailEnd type="none" w="med" len="med"/>
                    </a:lnT>
                    <a:lnB w="28575" cap="flat" cmpd="sng" algn="ctr">
                      <a:solidFill>
                        <a:srgbClr val="55C7C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solidFill>
                          <a:srgbClr val="807E80"/>
                        </a:solidFill>
                        <a:latin typeface="Arial Rounded MT Bold" panose="020F0704030504030204" pitchFamily="34" charset="77"/>
                      </a:endParaRPr>
                    </a:p>
                  </a:txBody>
                  <a:tcPr anchor="ctr">
                    <a:lnL w="28575" cap="flat" cmpd="sng" algn="ctr">
                      <a:solidFill>
                        <a:srgbClr val="55C7CC"/>
                      </a:solidFill>
                      <a:prstDash val="solid"/>
                      <a:round/>
                      <a:headEnd type="none" w="med" len="med"/>
                      <a:tailEnd type="none" w="med" len="med"/>
                    </a:lnL>
                    <a:lnR w="28575" cap="flat" cmpd="sng" algn="ctr">
                      <a:solidFill>
                        <a:srgbClr val="55C7CC"/>
                      </a:solidFill>
                      <a:prstDash val="solid"/>
                      <a:round/>
                      <a:headEnd type="none" w="med" len="med"/>
                      <a:tailEnd type="none" w="med" len="med"/>
                    </a:lnR>
                    <a:lnT w="28575" cap="flat" cmpd="sng" algn="ctr">
                      <a:solidFill>
                        <a:srgbClr val="55C7CC"/>
                      </a:solidFill>
                      <a:prstDash val="solid"/>
                      <a:round/>
                      <a:headEnd type="none" w="med" len="med"/>
                      <a:tailEnd type="none" w="med" len="med"/>
                    </a:lnT>
                    <a:lnB w="28575" cap="flat" cmpd="sng" algn="ctr">
                      <a:solidFill>
                        <a:srgbClr val="55C7CC"/>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39240023"/>
                  </a:ext>
                </a:extLst>
              </a:tr>
              <a:tr h="932436">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600" b="0" dirty="0">
                          <a:solidFill>
                            <a:srgbClr val="807E80"/>
                          </a:solidFill>
                          <a:latin typeface="Arial Rounded MT Bold" panose="020F0704030504030204" pitchFamily="34" charset="77"/>
                          <a:cs typeface="Arial" panose="020B0604020202020204" pitchFamily="34" charset="0"/>
                        </a:rPr>
                        <a:t>What does the campaign involve?</a:t>
                      </a:r>
                    </a:p>
                  </a:txBody>
                  <a:tcPr anchor="ctr">
                    <a:lnL w="28575" cap="flat" cmpd="sng" algn="ctr">
                      <a:solidFill>
                        <a:srgbClr val="55C7CC"/>
                      </a:solidFill>
                      <a:prstDash val="solid"/>
                      <a:round/>
                      <a:headEnd type="none" w="med" len="med"/>
                      <a:tailEnd type="none" w="med" len="med"/>
                    </a:lnL>
                    <a:lnR w="28575" cap="flat" cmpd="sng" algn="ctr">
                      <a:solidFill>
                        <a:srgbClr val="55C7CC"/>
                      </a:solidFill>
                      <a:prstDash val="solid"/>
                      <a:round/>
                      <a:headEnd type="none" w="med" len="med"/>
                      <a:tailEnd type="none" w="med" len="med"/>
                    </a:lnR>
                    <a:lnT w="28575" cap="flat" cmpd="sng" algn="ctr">
                      <a:solidFill>
                        <a:srgbClr val="55C7CC"/>
                      </a:solidFill>
                      <a:prstDash val="solid"/>
                      <a:round/>
                      <a:headEnd type="none" w="med" len="med"/>
                      <a:tailEnd type="none" w="med" len="med"/>
                    </a:lnT>
                    <a:lnB w="28575" cap="flat" cmpd="sng" algn="ctr">
                      <a:solidFill>
                        <a:srgbClr val="55C7C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solidFill>
                          <a:srgbClr val="807E80"/>
                        </a:solidFill>
                        <a:latin typeface="Arial Rounded MT Bold" panose="020F0704030504030204" pitchFamily="34" charset="77"/>
                      </a:endParaRPr>
                    </a:p>
                  </a:txBody>
                  <a:tcPr anchor="ctr">
                    <a:lnL w="28575" cap="flat" cmpd="sng" algn="ctr">
                      <a:solidFill>
                        <a:srgbClr val="55C7CC"/>
                      </a:solidFill>
                      <a:prstDash val="solid"/>
                      <a:round/>
                      <a:headEnd type="none" w="med" len="med"/>
                      <a:tailEnd type="none" w="med" len="med"/>
                    </a:lnL>
                    <a:lnR w="28575" cap="flat" cmpd="sng" algn="ctr">
                      <a:solidFill>
                        <a:srgbClr val="55C7CC"/>
                      </a:solidFill>
                      <a:prstDash val="solid"/>
                      <a:round/>
                      <a:headEnd type="none" w="med" len="med"/>
                      <a:tailEnd type="none" w="med" len="med"/>
                    </a:lnR>
                    <a:lnT w="28575" cap="flat" cmpd="sng" algn="ctr">
                      <a:solidFill>
                        <a:srgbClr val="55C7CC"/>
                      </a:solidFill>
                      <a:prstDash val="solid"/>
                      <a:round/>
                      <a:headEnd type="none" w="med" len="med"/>
                      <a:tailEnd type="none" w="med" len="med"/>
                    </a:lnT>
                    <a:lnB w="28575" cap="flat" cmpd="sng" algn="ctr">
                      <a:solidFill>
                        <a:srgbClr val="55C7CC"/>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09832230"/>
                  </a:ext>
                </a:extLst>
              </a:tr>
              <a:tr h="863958">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600" b="0" dirty="0">
                          <a:solidFill>
                            <a:srgbClr val="807E80"/>
                          </a:solidFill>
                          <a:latin typeface="Arial Rounded MT Bold" panose="020F0704030504030204" pitchFamily="34" charset="77"/>
                          <a:cs typeface="Arial" panose="020B0604020202020204" pitchFamily="34" charset="0"/>
                        </a:rPr>
                        <a:t>Campaign slogan</a:t>
                      </a:r>
                    </a:p>
                  </a:txBody>
                  <a:tcPr anchor="ctr">
                    <a:lnL w="28575" cap="flat" cmpd="sng" algn="ctr">
                      <a:solidFill>
                        <a:srgbClr val="55C7CC"/>
                      </a:solidFill>
                      <a:prstDash val="solid"/>
                      <a:round/>
                      <a:headEnd type="none" w="med" len="med"/>
                      <a:tailEnd type="none" w="med" len="med"/>
                    </a:lnL>
                    <a:lnR w="28575" cap="flat" cmpd="sng" algn="ctr">
                      <a:solidFill>
                        <a:srgbClr val="55C7CC"/>
                      </a:solidFill>
                      <a:prstDash val="solid"/>
                      <a:round/>
                      <a:headEnd type="none" w="med" len="med"/>
                      <a:tailEnd type="none" w="med" len="med"/>
                    </a:lnR>
                    <a:lnT w="28575" cap="flat" cmpd="sng" algn="ctr">
                      <a:solidFill>
                        <a:srgbClr val="55C7CC"/>
                      </a:solidFill>
                      <a:prstDash val="solid"/>
                      <a:round/>
                      <a:headEnd type="none" w="med" len="med"/>
                      <a:tailEnd type="none" w="med" len="med"/>
                    </a:lnT>
                    <a:lnB w="28575" cap="flat" cmpd="sng" algn="ctr">
                      <a:solidFill>
                        <a:srgbClr val="55C7C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solidFill>
                          <a:srgbClr val="807E80"/>
                        </a:solidFill>
                        <a:latin typeface="Arial Rounded MT Bold" panose="020F0704030504030204" pitchFamily="34" charset="77"/>
                      </a:endParaRPr>
                    </a:p>
                  </a:txBody>
                  <a:tcPr anchor="ctr">
                    <a:lnL w="28575" cap="flat" cmpd="sng" algn="ctr">
                      <a:solidFill>
                        <a:srgbClr val="55C7CC"/>
                      </a:solidFill>
                      <a:prstDash val="solid"/>
                      <a:round/>
                      <a:headEnd type="none" w="med" len="med"/>
                      <a:tailEnd type="none" w="med" len="med"/>
                    </a:lnL>
                    <a:lnR w="28575" cap="flat" cmpd="sng" algn="ctr">
                      <a:solidFill>
                        <a:srgbClr val="55C7CC"/>
                      </a:solidFill>
                      <a:prstDash val="solid"/>
                      <a:round/>
                      <a:headEnd type="none" w="med" len="med"/>
                      <a:tailEnd type="none" w="med" len="med"/>
                    </a:lnR>
                    <a:lnT w="28575" cap="flat" cmpd="sng" algn="ctr">
                      <a:solidFill>
                        <a:srgbClr val="55C7CC"/>
                      </a:solidFill>
                      <a:prstDash val="solid"/>
                      <a:round/>
                      <a:headEnd type="none" w="med" len="med"/>
                      <a:tailEnd type="none" w="med" len="med"/>
                    </a:lnT>
                    <a:lnB w="28575" cap="flat" cmpd="sng" algn="ctr">
                      <a:solidFill>
                        <a:srgbClr val="55C7CC"/>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24835363"/>
                  </a:ext>
                </a:extLst>
              </a:tr>
            </a:tbl>
          </a:graphicData>
        </a:graphic>
      </p:graphicFrame>
      <p:sp>
        <p:nvSpPr>
          <p:cNvPr id="31" name="TextBox 30">
            <a:extLst>
              <a:ext uri="{FF2B5EF4-FFF2-40B4-BE49-F238E27FC236}">
                <a16:creationId xmlns:a16="http://schemas.microsoft.com/office/drawing/2014/main" id="{985D586D-09E7-F5ED-4886-DD6F663B8DD3}"/>
              </a:ext>
            </a:extLst>
          </p:cNvPr>
          <p:cNvSpPr txBox="1"/>
          <p:nvPr/>
        </p:nvSpPr>
        <p:spPr>
          <a:xfrm>
            <a:off x="604553" y="5876332"/>
            <a:ext cx="5435600" cy="338554"/>
          </a:xfrm>
          <a:prstGeom prst="rect">
            <a:avLst/>
          </a:prstGeom>
          <a:noFill/>
        </p:spPr>
        <p:txBody>
          <a:bodyPr wrap="square">
            <a:spAutoFit/>
          </a:bodyPr>
          <a:lstStyle/>
          <a:p>
            <a:pPr algn="ctr"/>
            <a:r>
              <a:rPr lang="en-US" sz="1600" dirty="0">
                <a:solidFill>
                  <a:srgbClr val="807E80"/>
                </a:solidFill>
                <a:latin typeface="Arial Rounded MT Bold" panose="020F0704030504030204" pitchFamily="34" charset="77"/>
              </a:rPr>
              <a:t>Use the table below to plan your campaign.</a:t>
            </a:r>
            <a:endParaRPr lang="en-US" sz="2400" dirty="0">
              <a:solidFill>
                <a:srgbClr val="807E80"/>
              </a:solidFill>
              <a:latin typeface="Arial Rounded MT Bold" panose="020F0704030504030204" pitchFamily="34" charset="77"/>
            </a:endParaRPr>
          </a:p>
        </p:txBody>
      </p:sp>
    </p:spTree>
    <p:extLst>
      <p:ext uri="{BB962C8B-B14F-4D97-AF65-F5344CB8AC3E}">
        <p14:creationId xmlns:p14="http://schemas.microsoft.com/office/powerpoint/2010/main" val="1258261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raphical user interface&#10;&#10;Description automatically generated">
            <a:extLst>
              <a:ext uri="{FF2B5EF4-FFF2-40B4-BE49-F238E27FC236}">
                <a16:creationId xmlns:a16="http://schemas.microsoft.com/office/drawing/2014/main" id="{5A5B6AF0-4EDE-39AC-E32D-5C7A6B0EA688}"/>
              </a:ext>
            </a:extLst>
          </p:cNvPr>
          <p:cNvPicPr>
            <a:picLocks noChangeAspect="1"/>
          </p:cNvPicPr>
          <p:nvPr/>
        </p:nvPicPr>
        <p:blipFill rotWithShape="1">
          <a:blip r:embed="rId2">
            <a:extLst>
              <a:ext uri="{BEBA8EAE-BF5A-486C-A8C5-ECC9F3942E4B}">
                <a14:imgProps xmlns:a14="http://schemas.microsoft.com/office/drawing/2010/main">
                  <a14:imgLayer r:embed="rId3">
                    <a14:imgEffect>
                      <a14:saturation sat="400000"/>
                    </a14:imgEffect>
                    <a14:imgEffect>
                      <a14:brightnessContrast contrast="8000"/>
                    </a14:imgEffect>
                  </a14:imgLayer>
                </a14:imgProps>
              </a:ext>
            </a:extLst>
          </a:blip>
          <a:srcRect l="2994" t="13736" r="3923"/>
          <a:stretch/>
        </p:blipFill>
        <p:spPr>
          <a:xfrm>
            <a:off x="1689" y="0"/>
            <a:ext cx="6854622" cy="1389600"/>
          </a:xfrm>
          <a:prstGeom prst="rect">
            <a:avLst/>
          </a:prstGeom>
        </p:spPr>
      </p:pic>
      <p:sp>
        <p:nvSpPr>
          <p:cNvPr id="5" name="TextBox 4">
            <a:extLst>
              <a:ext uri="{FF2B5EF4-FFF2-40B4-BE49-F238E27FC236}">
                <a16:creationId xmlns:a16="http://schemas.microsoft.com/office/drawing/2014/main" id="{E301C3F2-FA44-DCB7-5447-1526F39C74EA}"/>
              </a:ext>
            </a:extLst>
          </p:cNvPr>
          <p:cNvSpPr txBox="1"/>
          <p:nvPr/>
        </p:nvSpPr>
        <p:spPr>
          <a:xfrm>
            <a:off x="4440397" y="876273"/>
            <a:ext cx="1305618" cy="215444"/>
          </a:xfrm>
          <a:prstGeom prst="rect">
            <a:avLst/>
          </a:prstGeom>
          <a:noFill/>
          <a:effectLst/>
        </p:spPr>
        <p:txBody>
          <a:bodyPr wrap="square" rtlCol="0">
            <a:spAutoFit/>
          </a:bodyPr>
          <a:lstStyle/>
          <a:p>
            <a:r>
              <a:rPr lang="en-US" sz="800" dirty="0">
                <a:solidFill>
                  <a:schemeClr val="bg1"/>
                </a:solidFill>
                <a:latin typeface="Arial Rounded MT Bold" panose="020F0704030504030204" pitchFamily="34" charset="77"/>
              </a:rPr>
              <a:t>Code</a:t>
            </a:r>
            <a:r>
              <a:rPr lang="en-US" sz="800">
                <a:solidFill>
                  <a:schemeClr val="bg1"/>
                </a:solidFill>
                <a:latin typeface="Arial Rounded MT Bold" panose="020F0704030504030204" pitchFamily="34" charset="77"/>
              </a:rPr>
              <a:t>: COP26_01_04</a:t>
            </a:r>
            <a:endParaRPr lang="en-US" sz="800" dirty="0">
              <a:solidFill>
                <a:schemeClr val="bg1"/>
              </a:solidFill>
              <a:latin typeface="Arial Rounded MT Bold" panose="020F0704030504030204" pitchFamily="34" charset="77"/>
            </a:endParaRPr>
          </a:p>
        </p:txBody>
      </p:sp>
      <p:sp>
        <p:nvSpPr>
          <p:cNvPr id="6" name="TextBox 5">
            <a:extLst>
              <a:ext uri="{FF2B5EF4-FFF2-40B4-BE49-F238E27FC236}">
                <a16:creationId xmlns:a16="http://schemas.microsoft.com/office/drawing/2014/main" id="{DB4D8B36-1CEA-1765-E3C6-EF3D94CC8AF3}"/>
              </a:ext>
            </a:extLst>
          </p:cNvPr>
          <p:cNvSpPr txBox="1"/>
          <p:nvPr/>
        </p:nvSpPr>
        <p:spPr>
          <a:xfrm>
            <a:off x="1057510" y="183061"/>
            <a:ext cx="3679589" cy="461665"/>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77"/>
              </a:rPr>
              <a:t>Mission Assignment: Explore how to speed up the switch to electric vehicles and renewables</a:t>
            </a:r>
          </a:p>
        </p:txBody>
      </p:sp>
      <p:pic>
        <p:nvPicPr>
          <p:cNvPr id="7" name="Picture 6" descr="Text&#10;&#10;Description automatically generated">
            <a:extLst>
              <a:ext uri="{FF2B5EF4-FFF2-40B4-BE49-F238E27FC236}">
                <a16:creationId xmlns:a16="http://schemas.microsoft.com/office/drawing/2014/main" id="{7CF86150-93BD-BB41-84AC-656975FEEA5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86300" y="276203"/>
            <a:ext cx="1999256" cy="528345"/>
          </a:xfrm>
          <a:prstGeom prst="rect">
            <a:avLst/>
          </a:prstGeom>
        </p:spPr>
      </p:pic>
      <p:sp>
        <p:nvSpPr>
          <p:cNvPr id="9" name="TextBox 8">
            <a:extLst>
              <a:ext uri="{FF2B5EF4-FFF2-40B4-BE49-F238E27FC236}">
                <a16:creationId xmlns:a16="http://schemas.microsoft.com/office/drawing/2014/main" id="{02899033-B575-C056-8C7B-9F7F9D435423}"/>
              </a:ext>
            </a:extLst>
          </p:cNvPr>
          <p:cNvSpPr txBox="1"/>
          <p:nvPr/>
        </p:nvSpPr>
        <p:spPr>
          <a:xfrm>
            <a:off x="3911821" y="9669124"/>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2022 All Rights Reserved</a:t>
            </a:r>
          </a:p>
        </p:txBody>
      </p:sp>
      <p:sp>
        <p:nvSpPr>
          <p:cNvPr id="2" name="TextBox 1">
            <a:extLst>
              <a:ext uri="{FF2B5EF4-FFF2-40B4-BE49-F238E27FC236}">
                <a16:creationId xmlns:a16="http://schemas.microsoft.com/office/drawing/2014/main" id="{443807E8-08A1-DE37-51F5-D830330C76F1}"/>
              </a:ext>
            </a:extLst>
          </p:cNvPr>
          <p:cNvSpPr txBox="1"/>
          <p:nvPr/>
        </p:nvSpPr>
        <p:spPr>
          <a:xfrm>
            <a:off x="3911821" y="9669124"/>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2022 All Rights Reserved</a:t>
            </a:r>
          </a:p>
        </p:txBody>
      </p:sp>
      <p:sp>
        <p:nvSpPr>
          <p:cNvPr id="3" name="Rectangle 2">
            <a:extLst>
              <a:ext uri="{FF2B5EF4-FFF2-40B4-BE49-F238E27FC236}">
                <a16:creationId xmlns:a16="http://schemas.microsoft.com/office/drawing/2014/main" id="{9CB43289-68EF-F181-0B1B-07FF0C54938F}"/>
              </a:ext>
            </a:extLst>
          </p:cNvPr>
          <p:cNvSpPr/>
          <p:nvPr/>
        </p:nvSpPr>
        <p:spPr>
          <a:xfrm>
            <a:off x="362" y="9636314"/>
            <a:ext cx="6856311" cy="274115"/>
          </a:xfrm>
          <a:prstGeom prst="rect">
            <a:avLst/>
          </a:prstGeom>
          <a:solidFill>
            <a:srgbClr val="54C7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FE61736A-B13B-41E2-7F15-71C28F55E554}"/>
              </a:ext>
            </a:extLst>
          </p:cNvPr>
          <p:cNvSpPr txBox="1"/>
          <p:nvPr/>
        </p:nvSpPr>
        <p:spPr>
          <a:xfrm>
            <a:off x="3911821" y="9669124"/>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2022 All Rights Reserved</a:t>
            </a:r>
          </a:p>
        </p:txBody>
      </p:sp>
      <p:sp>
        <p:nvSpPr>
          <p:cNvPr id="14" name="Oval 13">
            <a:extLst>
              <a:ext uri="{FF2B5EF4-FFF2-40B4-BE49-F238E27FC236}">
                <a16:creationId xmlns:a16="http://schemas.microsoft.com/office/drawing/2014/main" id="{5E7F41C2-0EC7-CD32-1BBC-0FCD8058CDD3}"/>
              </a:ext>
            </a:extLst>
          </p:cNvPr>
          <p:cNvSpPr/>
          <p:nvPr/>
        </p:nvSpPr>
        <p:spPr>
          <a:xfrm>
            <a:off x="68829" y="9292647"/>
            <a:ext cx="543164" cy="547038"/>
          </a:xfrm>
          <a:prstGeom prst="ellipse">
            <a:avLst/>
          </a:prstGeom>
          <a:solidFill>
            <a:srgbClr val="54C7CC"/>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6176A2D9-69E6-B471-351B-6BB685F7B4B9}"/>
              </a:ext>
            </a:extLst>
          </p:cNvPr>
          <p:cNvPicPr>
            <a:picLocks noChangeAspect="1"/>
          </p:cNvPicPr>
          <p:nvPr/>
        </p:nvPicPr>
        <p:blipFill>
          <a:blip r:embed="rId5"/>
          <a:stretch>
            <a:fillRect/>
          </a:stretch>
        </p:blipFill>
        <p:spPr>
          <a:xfrm flipH="1">
            <a:off x="206156" y="9330817"/>
            <a:ext cx="263235" cy="499050"/>
          </a:xfrm>
          <a:prstGeom prst="rect">
            <a:avLst/>
          </a:prstGeom>
        </p:spPr>
      </p:pic>
      <p:sp>
        <p:nvSpPr>
          <p:cNvPr id="16" name="TextBox 15">
            <a:extLst>
              <a:ext uri="{FF2B5EF4-FFF2-40B4-BE49-F238E27FC236}">
                <a16:creationId xmlns:a16="http://schemas.microsoft.com/office/drawing/2014/main" id="{4B090DA0-B1A6-3A25-964C-9FF738970798}"/>
              </a:ext>
            </a:extLst>
          </p:cNvPr>
          <p:cNvSpPr txBox="1"/>
          <p:nvPr/>
        </p:nvSpPr>
        <p:spPr>
          <a:xfrm>
            <a:off x="239713" y="9405091"/>
            <a:ext cx="113466" cy="276999"/>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77"/>
              </a:rPr>
              <a:t>4</a:t>
            </a:r>
          </a:p>
        </p:txBody>
      </p:sp>
      <p:sp>
        <p:nvSpPr>
          <p:cNvPr id="17" name="TextBox 16">
            <a:extLst>
              <a:ext uri="{FF2B5EF4-FFF2-40B4-BE49-F238E27FC236}">
                <a16:creationId xmlns:a16="http://schemas.microsoft.com/office/drawing/2014/main" id="{E847622E-B7F9-4BD0-9993-6A9D30B93EFF}"/>
              </a:ext>
            </a:extLst>
          </p:cNvPr>
          <p:cNvSpPr txBox="1"/>
          <p:nvPr/>
        </p:nvSpPr>
        <p:spPr>
          <a:xfrm>
            <a:off x="154211" y="1421360"/>
            <a:ext cx="6531345" cy="1077218"/>
          </a:xfrm>
          <a:prstGeom prst="rect">
            <a:avLst/>
          </a:prstGeom>
          <a:noFill/>
        </p:spPr>
        <p:txBody>
          <a:bodyPr wrap="square">
            <a:spAutoFit/>
          </a:bodyPr>
          <a:lstStyle/>
          <a:p>
            <a:pPr algn="ctr"/>
            <a:r>
              <a:rPr lang="en-US" sz="1600" dirty="0">
                <a:solidFill>
                  <a:srgbClr val="807E80"/>
                </a:solidFill>
                <a:latin typeface="Arial Rounded MT Bold" panose="020F0704030504030204" pitchFamily="34" charset="77"/>
              </a:rPr>
              <a:t>To support your campaign, conduct a survey of the whole class and find out how they usually get to school or work. Present your findings in the table below and use it to make suggestions for alternative methods of travel in you campaign.</a:t>
            </a:r>
            <a:endParaRPr lang="en-US" sz="2400" dirty="0">
              <a:solidFill>
                <a:srgbClr val="807E80"/>
              </a:solidFill>
              <a:latin typeface="Arial Rounded MT Bold" panose="020F0704030504030204" pitchFamily="34" charset="77"/>
            </a:endParaRPr>
          </a:p>
        </p:txBody>
      </p:sp>
      <p:graphicFrame>
        <p:nvGraphicFramePr>
          <p:cNvPr id="18" name="Table 8">
            <a:extLst>
              <a:ext uri="{FF2B5EF4-FFF2-40B4-BE49-F238E27FC236}">
                <a16:creationId xmlns:a16="http://schemas.microsoft.com/office/drawing/2014/main" id="{4EF1DA7A-8671-E526-D3E3-D2A1CAC7F932}"/>
              </a:ext>
            </a:extLst>
          </p:cNvPr>
          <p:cNvGraphicFramePr>
            <a:graphicFrameLocks noGrp="1"/>
          </p:cNvGraphicFramePr>
          <p:nvPr>
            <p:extLst>
              <p:ext uri="{D42A27DB-BD31-4B8C-83A1-F6EECF244321}">
                <p14:modId xmlns:p14="http://schemas.microsoft.com/office/powerpoint/2010/main" val="4225430848"/>
              </p:ext>
            </p:extLst>
          </p:nvPr>
        </p:nvGraphicFramePr>
        <p:xfrm>
          <a:off x="245646" y="2595412"/>
          <a:ext cx="6387082" cy="6645394"/>
        </p:xfrm>
        <a:graphic>
          <a:graphicData uri="http://schemas.openxmlformats.org/drawingml/2006/table">
            <a:tbl>
              <a:tblPr firstRow="1" bandRow="1">
                <a:tableStyleId>{5C22544A-7EE6-4342-B048-85BDC9FD1C3A}</a:tableStyleId>
              </a:tblPr>
              <a:tblGrid>
                <a:gridCol w="1668917">
                  <a:extLst>
                    <a:ext uri="{9D8B030D-6E8A-4147-A177-3AD203B41FA5}">
                      <a16:colId xmlns:a16="http://schemas.microsoft.com/office/drawing/2014/main" val="1475281946"/>
                    </a:ext>
                  </a:extLst>
                </a:gridCol>
                <a:gridCol w="4718165">
                  <a:extLst>
                    <a:ext uri="{9D8B030D-6E8A-4147-A177-3AD203B41FA5}">
                      <a16:colId xmlns:a16="http://schemas.microsoft.com/office/drawing/2014/main" val="1012696998"/>
                    </a:ext>
                  </a:extLst>
                </a:gridCol>
              </a:tblGrid>
              <a:tr h="572154">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600" b="0" dirty="0">
                          <a:solidFill>
                            <a:srgbClr val="807E80"/>
                          </a:solidFill>
                          <a:latin typeface="Arial Rounded MT Bold" panose="020F0704030504030204" pitchFamily="34" charset="77"/>
                          <a:cs typeface="Arial" panose="020B0604020202020204" pitchFamily="34" charset="0"/>
                        </a:rPr>
                        <a:t>Method of travel</a:t>
                      </a:r>
                    </a:p>
                  </a:txBody>
                  <a:tcPr anchor="ctr">
                    <a:lnL w="28575" cap="flat" cmpd="sng" algn="ctr">
                      <a:solidFill>
                        <a:srgbClr val="55C7CC"/>
                      </a:solidFill>
                      <a:prstDash val="solid"/>
                      <a:round/>
                      <a:headEnd type="none" w="med" len="med"/>
                      <a:tailEnd type="none" w="med" len="med"/>
                    </a:lnL>
                    <a:lnR w="28575" cap="flat" cmpd="sng" algn="ctr">
                      <a:solidFill>
                        <a:srgbClr val="55C7CC"/>
                      </a:solidFill>
                      <a:prstDash val="solid"/>
                      <a:round/>
                      <a:headEnd type="none" w="med" len="med"/>
                      <a:tailEnd type="none" w="med" len="med"/>
                    </a:lnR>
                    <a:lnT w="28575" cap="flat" cmpd="sng" algn="ctr">
                      <a:solidFill>
                        <a:srgbClr val="55C7CC"/>
                      </a:solidFill>
                      <a:prstDash val="solid"/>
                      <a:round/>
                      <a:headEnd type="none" w="med" len="med"/>
                      <a:tailEnd type="none" w="med" len="med"/>
                    </a:lnT>
                    <a:lnB w="28575" cap="flat" cmpd="sng" algn="ctr">
                      <a:solidFill>
                        <a:srgbClr val="55C7C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600" b="0" noProof="0" dirty="0">
                          <a:solidFill>
                            <a:srgbClr val="807E80"/>
                          </a:solidFill>
                          <a:latin typeface="Arial Rounded MT Bold" panose="020F0704030504030204" pitchFamily="34" charset="77"/>
                          <a:cs typeface="Arial" panose="020B0604020202020204" pitchFamily="34" charset="0"/>
                        </a:rPr>
                        <a:t>Number of people that travel this way </a:t>
                      </a:r>
                    </a:p>
                  </a:txBody>
                  <a:tcPr anchor="ctr">
                    <a:lnL w="28575" cap="flat" cmpd="sng" algn="ctr">
                      <a:solidFill>
                        <a:srgbClr val="55C7CC"/>
                      </a:solidFill>
                      <a:prstDash val="solid"/>
                      <a:round/>
                      <a:headEnd type="none" w="med" len="med"/>
                      <a:tailEnd type="none" w="med" len="med"/>
                    </a:lnL>
                    <a:lnR w="28575" cap="flat" cmpd="sng" algn="ctr">
                      <a:solidFill>
                        <a:srgbClr val="55C7CC"/>
                      </a:solidFill>
                      <a:prstDash val="solid"/>
                      <a:round/>
                      <a:headEnd type="none" w="med" len="med"/>
                      <a:tailEnd type="none" w="med" len="med"/>
                    </a:lnR>
                    <a:lnT w="28575" cap="flat" cmpd="sng" algn="ctr">
                      <a:solidFill>
                        <a:srgbClr val="55C7CC"/>
                      </a:solidFill>
                      <a:prstDash val="solid"/>
                      <a:round/>
                      <a:headEnd type="none" w="med" len="med"/>
                      <a:tailEnd type="none" w="med" len="med"/>
                    </a:lnT>
                    <a:lnB w="28575" cap="flat" cmpd="sng" algn="ctr">
                      <a:solidFill>
                        <a:srgbClr val="55C7CC"/>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45792527"/>
                  </a:ext>
                </a:extLst>
              </a:tr>
              <a:tr h="645085">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600" b="0" dirty="0">
                          <a:solidFill>
                            <a:srgbClr val="807E80"/>
                          </a:solidFill>
                          <a:latin typeface="Arial Rounded MT Bold" panose="020F0704030504030204" pitchFamily="34" charset="77"/>
                          <a:cs typeface="Arial" panose="020B0604020202020204" pitchFamily="34" charset="0"/>
                        </a:rPr>
                        <a:t>Bus</a:t>
                      </a:r>
                    </a:p>
                  </a:txBody>
                  <a:tcPr anchor="ctr">
                    <a:lnL w="28575" cap="flat" cmpd="sng" algn="ctr">
                      <a:solidFill>
                        <a:srgbClr val="55C7CC"/>
                      </a:solidFill>
                      <a:prstDash val="solid"/>
                      <a:round/>
                      <a:headEnd type="none" w="med" len="med"/>
                      <a:tailEnd type="none" w="med" len="med"/>
                    </a:lnL>
                    <a:lnR w="28575" cap="flat" cmpd="sng" algn="ctr">
                      <a:solidFill>
                        <a:srgbClr val="55C7CC"/>
                      </a:solidFill>
                      <a:prstDash val="solid"/>
                      <a:round/>
                      <a:headEnd type="none" w="med" len="med"/>
                      <a:tailEnd type="none" w="med" len="med"/>
                    </a:lnR>
                    <a:lnT w="28575" cap="flat" cmpd="sng" algn="ctr">
                      <a:solidFill>
                        <a:srgbClr val="55C7CC"/>
                      </a:solidFill>
                      <a:prstDash val="solid"/>
                      <a:round/>
                      <a:headEnd type="none" w="med" len="med"/>
                      <a:tailEnd type="none" w="med" len="med"/>
                    </a:lnT>
                    <a:lnB w="28575" cap="flat" cmpd="sng" algn="ctr">
                      <a:solidFill>
                        <a:srgbClr val="55C7C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600" noProof="0" dirty="0">
                        <a:solidFill>
                          <a:srgbClr val="807E80"/>
                        </a:solidFill>
                        <a:latin typeface="Arial Rounded MT Bold" panose="020F0704030504030204" pitchFamily="34" charset="77"/>
                        <a:cs typeface="Arial" panose="020B0604020202020204" pitchFamily="34" charset="0"/>
                      </a:endParaRPr>
                    </a:p>
                  </a:txBody>
                  <a:tcPr anchor="ctr">
                    <a:lnL w="28575" cap="flat" cmpd="sng" algn="ctr">
                      <a:solidFill>
                        <a:srgbClr val="55C7CC"/>
                      </a:solidFill>
                      <a:prstDash val="solid"/>
                      <a:round/>
                      <a:headEnd type="none" w="med" len="med"/>
                      <a:tailEnd type="none" w="med" len="med"/>
                    </a:lnL>
                    <a:lnR w="28575" cap="flat" cmpd="sng" algn="ctr">
                      <a:solidFill>
                        <a:srgbClr val="55C7CC"/>
                      </a:solidFill>
                      <a:prstDash val="solid"/>
                      <a:round/>
                      <a:headEnd type="none" w="med" len="med"/>
                      <a:tailEnd type="none" w="med" len="med"/>
                    </a:lnR>
                    <a:lnT w="28575" cap="flat" cmpd="sng" algn="ctr">
                      <a:solidFill>
                        <a:srgbClr val="55C7CC"/>
                      </a:solidFill>
                      <a:prstDash val="solid"/>
                      <a:round/>
                      <a:headEnd type="none" w="med" len="med"/>
                      <a:tailEnd type="none" w="med" len="med"/>
                    </a:lnT>
                    <a:lnB w="28575" cap="flat" cmpd="sng" algn="ctr">
                      <a:solidFill>
                        <a:srgbClr val="55C7CC"/>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33346561"/>
                  </a:ext>
                </a:extLst>
              </a:tr>
              <a:tr h="65749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600" b="0" dirty="0">
                          <a:solidFill>
                            <a:srgbClr val="807E80"/>
                          </a:solidFill>
                          <a:latin typeface="Arial Rounded MT Bold" panose="020F0704030504030204" pitchFamily="34" charset="77"/>
                          <a:cs typeface="Arial" panose="020B0604020202020204" pitchFamily="34" charset="0"/>
                        </a:rPr>
                        <a:t>Fuel car</a:t>
                      </a:r>
                    </a:p>
                  </a:txBody>
                  <a:tcPr anchor="ctr">
                    <a:lnL w="28575" cap="flat" cmpd="sng" algn="ctr">
                      <a:solidFill>
                        <a:srgbClr val="55C7CC"/>
                      </a:solidFill>
                      <a:prstDash val="solid"/>
                      <a:round/>
                      <a:headEnd type="none" w="med" len="med"/>
                      <a:tailEnd type="none" w="med" len="med"/>
                    </a:lnL>
                    <a:lnR w="28575" cap="flat" cmpd="sng" algn="ctr">
                      <a:solidFill>
                        <a:srgbClr val="55C7CC"/>
                      </a:solidFill>
                      <a:prstDash val="solid"/>
                      <a:round/>
                      <a:headEnd type="none" w="med" len="med"/>
                      <a:tailEnd type="none" w="med" len="med"/>
                    </a:lnR>
                    <a:lnT w="28575" cap="flat" cmpd="sng" algn="ctr">
                      <a:solidFill>
                        <a:srgbClr val="55C7CC"/>
                      </a:solidFill>
                      <a:prstDash val="solid"/>
                      <a:round/>
                      <a:headEnd type="none" w="med" len="med"/>
                      <a:tailEnd type="none" w="med" len="med"/>
                    </a:lnT>
                    <a:lnB w="28575" cap="flat" cmpd="sng" algn="ctr">
                      <a:solidFill>
                        <a:srgbClr val="55C7C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807E80"/>
                        </a:solidFill>
                        <a:latin typeface="Arial Rounded MT Bold" panose="020F0704030504030204" pitchFamily="34" charset="77"/>
                      </a:endParaRPr>
                    </a:p>
                  </a:txBody>
                  <a:tcPr anchor="ctr">
                    <a:lnL w="28575" cap="flat" cmpd="sng" algn="ctr">
                      <a:solidFill>
                        <a:srgbClr val="55C7CC"/>
                      </a:solidFill>
                      <a:prstDash val="solid"/>
                      <a:round/>
                      <a:headEnd type="none" w="med" len="med"/>
                      <a:tailEnd type="none" w="med" len="med"/>
                    </a:lnL>
                    <a:lnR w="28575" cap="flat" cmpd="sng" algn="ctr">
                      <a:solidFill>
                        <a:srgbClr val="55C7CC"/>
                      </a:solidFill>
                      <a:prstDash val="solid"/>
                      <a:round/>
                      <a:headEnd type="none" w="med" len="med"/>
                      <a:tailEnd type="none" w="med" len="med"/>
                    </a:lnR>
                    <a:lnT w="28575" cap="flat" cmpd="sng" algn="ctr">
                      <a:solidFill>
                        <a:srgbClr val="55C7CC"/>
                      </a:solidFill>
                      <a:prstDash val="solid"/>
                      <a:round/>
                      <a:headEnd type="none" w="med" len="med"/>
                      <a:tailEnd type="none" w="med" len="med"/>
                    </a:lnT>
                    <a:lnB w="28575" cap="flat" cmpd="sng" algn="ctr">
                      <a:solidFill>
                        <a:srgbClr val="55C7CC"/>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39240023"/>
                  </a:ext>
                </a:extLst>
              </a:tr>
              <a:tr h="68230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600" b="0" dirty="0">
                          <a:solidFill>
                            <a:srgbClr val="807E80"/>
                          </a:solidFill>
                          <a:latin typeface="Arial Rounded MT Bold" panose="020F0704030504030204" pitchFamily="34" charset="77"/>
                          <a:cs typeface="Arial" panose="020B0604020202020204" pitchFamily="34" charset="0"/>
                        </a:rPr>
                        <a:t>Electric car</a:t>
                      </a:r>
                    </a:p>
                  </a:txBody>
                  <a:tcPr anchor="ctr">
                    <a:lnL w="28575" cap="flat" cmpd="sng" algn="ctr">
                      <a:solidFill>
                        <a:srgbClr val="55C7CC"/>
                      </a:solidFill>
                      <a:prstDash val="solid"/>
                      <a:round/>
                      <a:headEnd type="none" w="med" len="med"/>
                      <a:tailEnd type="none" w="med" len="med"/>
                    </a:lnL>
                    <a:lnR w="28575" cap="flat" cmpd="sng" algn="ctr">
                      <a:solidFill>
                        <a:srgbClr val="55C7CC"/>
                      </a:solidFill>
                      <a:prstDash val="solid"/>
                      <a:round/>
                      <a:headEnd type="none" w="med" len="med"/>
                      <a:tailEnd type="none" w="med" len="med"/>
                    </a:lnR>
                    <a:lnT w="28575" cap="flat" cmpd="sng" algn="ctr">
                      <a:solidFill>
                        <a:srgbClr val="55C7CC"/>
                      </a:solidFill>
                      <a:prstDash val="solid"/>
                      <a:round/>
                      <a:headEnd type="none" w="med" len="med"/>
                      <a:tailEnd type="none" w="med" len="med"/>
                    </a:lnT>
                    <a:lnB w="28575" cap="flat" cmpd="sng" algn="ctr">
                      <a:solidFill>
                        <a:srgbClr val="55C7C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807E80"/>
                        </a:solidFill>
                        <a:latin typeface="Arial Rounded MT Bold" panose="020F0704030504030204" pitchFamily="34" charset="77"/>
                      </a:endParaRPr>
                    </a:p>
                  </a:txBody>
                  <a:tcPr anchor="ctr">
                    <a:lnL w="28575" cap="flat" cmpd="sng" algn="ctr">
                      <a:solidFill>
                        <a:srgbClr val="55C7CC"/>
                      </a:solidFill>
                      <a:prstDash val="solid"/>
                      <a:round/>
                      <a:headEnd type="none" w="med" len="med"/>
                      <a:tailEnd type="none" w="med" len="med"/>
                    </a:lnL>
                    <a:lnR w="28575" cap="flat" cmpd="sng" algn="ctr">
                      <a:solidFill>
                        <a:srgbClr val="55C7CC"/>
                      </a:solidFill>
                      <a:prstDash val="solid"/>
                      <a:round/>
                      <a:headEnd type="none" w="med" len="med"/>
                      <a:tailEnd type="none" w="med" len="med"/>
                    </a:lnR>
                    <a:lnT w="28575" cap="flat" cmpd="sng" algn="ctr">
                      <a:solidFill>
                        <a:srgbClr val="55C7CC"/>
                      </a:solidFill>
                      <a:prstDash val="solid"/>
                      <a:round/>
                      <a:headEnd type="none" w="med" len="med"/>
                      <a:tailEnd type="none" w="med" len="med"/>
                    </a:lnT>
                    <a:lnB w="28575" cap="flat" cmpd="sng" algn="ctr">
                      <a:solidFill>
                        <a:srgbClr val="55C7CC"/>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09832230"/>
                  </a:ext>
                </a:extLst>
              </a:tr>
              <a:tr h="68230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600" b="0" dirty="0">
                          <a:solidFill>
                            <a:srgbClr val="807E80"/>
                          </a:solidFill>
                          <a:latin typeface="Arial Rounded MT Bold" panose="020F0704030504030204" pitchFamily="34" charset="77"/>
                          <a:cs typeface="Arial" panose="020B0604020202020204" pitchFamily="34" charset="0"/>
                        </a:rPr>
                        <a:t>Hybrid car</a:t>
                      </a:r>
                    </a:p>
                  </a:txBody>
                  <a:tcPr anchor="ctr">
                    <a:lnL w="28575" cap="flat" cmpd="sng" algn="ctr">
                      <a:solidFill>
                        <a:srgbClr val="55C7CC"/>
                      </a:solidFill>
                      <a:prstDash val="solid"/>
                      <a:round/>
                      <a:headEnd type="none" w="med" len="med"/>
                      <a:tailEnd type="none" w="med" len="med"/>
                    </a:lnL>
                    <a:lnR w="28575" cap="flat" cmpd="sng" algn="ctr">
                      <a:solidFill>
                        <a:srgbClr val="55C7CC"/>
                      </a:solidFill>
                      <a:prstDash val="solid"/>
                      <a:round/>
                      <a:headEnd type="none" w="med" len="med"/>
                      <a:tailEnd type="none" w="med" len="med"/>
                    </a:lnR>
                    <a:lnT w="28575" cap="flat" cmpd="sng" algn="ctr">
                      <a:solidFill>
                        <a:srgbClr val="55C7CC"/>
                      </a:solidFill>
                      <a:prstDash val="solid"/>
                      <a:round/>
                      <a:headEnd type="none" w="med" len="med"/>
                      <a:tailEnd type="none" w="med" len="med"/>
                    </a:lnT>
                    <a:lnB w="28575" cap="flat" cmpd="sng" algn="ctr">
                      <a:solidFill>
                        <a:srgbClr val="55C7C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807E80"/>
                        </a:solidFill>
                        <a:latin typeface="Arial Rounded MT Bold" panose="020F0704030504030204" pitchFamily="34" charset="77"/>
                      </a:endParaRPr>
                    </a:p>
                  </a:txBody>
                  <a:tcPr anchor="ctr">
                    <a:lnL w="28575" cap="flat" cmpd="sng" algn="ctr">
                      <a:solidFill>
                        <a:srgbClr val="55C7CC"/>
                      </a:solidFill>
                      <a:prstDash val="solid"/>
                      <a:round/>
                      <a:headEnd type="none" w="med" len="med"/>
                      <a:tailEnd type="none" w="med" len="med"/>
                    </a:lnL>
                    <a:lnR w="28575" cap="flat" cmpd="sng" algn="ctr">
                      <a:solidFill>
                        <a:srgbClr val="55C7CC"/>
                      </a:solidFill>
                      <a:prstDash val="solid"/>
                      <a:round/>
                      <a:headEnd type="none" w="med" len="med"/>
                      <a:tailEnd type="none" w="med" len="med"/>
                    </a:lnR>
                    <a:lnT w="28575" cap="flat" cmpd="sng" algn="ctr">
                      <a:solidFill>
                        <a:srgbClr val="55C7CC"/>
                      </a:solidFill>
                      <a:prstDash val="solid"/>
                      <a:round/>
                      <a:headEnd type="none" w="med" len="med"/>
                      <a:tailEnd type="none" w="med" len="med"/>
                    </a:lnT>
                    <a:lnB w="28575" cap="flat" cmpd="sng" algn="ctr">
                      <a:solidFill>
                        <a:srgbClr val="55C7CC"/>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24835363"/>
                  </a:ext>
                </a:extLst>
              </a:tr>
              <a:tr h="707111">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600" b="0" dirty="0">
                          <a:solidFill>
                            <a:srgbClr val="807E80"/>
                          </a:solidFill>
                          <a:latin typeface="Arial Rounded MT Bold" panose="020F0704030504030204" pitchFamily="34" charset="77"/>
                          <a:cs typeface="Arial" panose="020B0604020202020204" pitchFamily="34" charset="0"/>
                        </a:rPr>
                        <a:t>Walk</a:t>
                      </a:r>
                    </a:p>
                  </a:txBody>
                  <a:tcPr anchor="ctr">
                    <a:lnL w="28575" cap="flat" cmpd="sng" algn="ctr">
                      <a:solidFill>
                        <a:srgbClr val="55C7CC"/>
                      </a:solidFill>
                      <a:prstDash val="solid"/>
                      <a:round/>
                      <a:headEnd type="none" w="med" len="med"/>
                      <a:tailEnd type="none" w="med" len="med"/>
                    </a:lnL>
                    <a:lnR w="28575" cap="flat" cmpd="sng" algn="ctr">
                      <a:solidFill>
                        <a:srgbClr val="55C7CC"/>
                      </a:solidFill>
                      <a:prstDash val="solid"/>
                      <a:round/>
                      <a:headEnd type="none" w="med" len="med"/>
                      <a:tailEnd type="none" w="med" len="med"/>
                    </a:lnR>
                    <a:lnT w="28575" cap="flat" cmpd="sng" algn="ctr">
                      <a:solidFill>
                        <a:srgbClr val="55C7CC"/>
                      </a:solidFill>
                      <a:prstDash val="solid"/>
                      <a:round/>
                      <a:headEnd type="none" w="med" len="med"/>
                      <a:tailEnd type="none" w="med" len="med"/>
                    </a:lnT>
                    <a:lnB w="28575" cap="flat" cmpd="sng" algn="ctr">
                      <a:solidFill>
                        <a:srgbClr val="55C7C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807E80"/>
                        </a:solidFill>
                        <a:latin typeface="Arial Rounded MT Bold" panose="020F0704030504030204" pitchFamily="34" charset="77"/>
                      </a:endParaRPr>
                    </a:p>
                  </a:txBody>
                  <a:tcPr anchor="ctr">
                    <a:lnL w="28575" cap="flat" cmpd="sng" algn="ctr">
                      <a:solidFill>
                        <a:srgbClr val="55C7CC"/>
                      </a:solidFill>
                      <a:prstDash val="solid"/>
                      <a:round/>
                      <a:headEnd type="none" w="med" len="med"/>
                      <a:tailEnd type="none" w="med" len="med"/>
                    </a:lnL>
                    <a:lnR w="28575" cap="flat" cmpd="sng" algn="ctr">
                      <a:solidFill>
                        <a:srgbClr val="55C7CC"/>
                      </a:solidFill>
                      <a:prstDash val="solid"/>
                      <a:round/>
                      <a:headEnd type="none" w="med" len="med"/>
                      <a:tailEnd type="none" w="med" len="med"/>
                    </a:lnR>
                    <a:lnT w="28575" cap="flat" cmpd="sng" algn="ctr">
                      <a:solidFill>
                        <a:srgbClr val="55C7CC"/>
                      </a:solidFill>
                      <a:prstDash val="solid"/>
                      <a:round/>
                      <a:headEnd type="none" w="med" len="med"/>
                      <a:tailEnd type="none" w="med" len="med"/>
                    </a:lnT>
                    <a:lnB w="28575" cap="flat" cmpd="sng" algn="ctr">
                      <a:solidFill>
                        <a:srgbClr val="55C7CC"/>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43224955"/>
                  </a:ext>
                </a:extLst>
              </a:tr>
              <a:tr h="694706">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600" b="0" dirty="0">
                          <a:solidFill>
                            <a:srgbClr val="807E80"/>
                          </a:solidFill>
                          <a:latin typeface="Arial Rounded MT Bold" panose="020F0704030504030204" pitchFamily="34" charset="77"/>
                          <a:cs typeface="Arial" panose="020B0604020202020204" pitchFamily="34" charset="0"/>
                        </a:rPr>
                        <a:t>Walking bus</a:t>
                      </a:r>
                    </a:p>
                  </a:txBody>
                  <a:tcPr anchor="ctr">
                    <a:lnL w="28575" cap="flat" cmpd="sng" algn="ctr">
                      <a:solidFill>
                        <a:srgbClr val="55C7CC"/>
                      </a:solidFill>
                      <a:prstDash val="solid"/>
                      <a:round/>
                      <a:headEnd type="none" w="med" len="med"/>
                      <a:tailEnd type="none" w="med" len="med"/>
                    </a:lnL>
                    <a:lnR w="28575" cap="flat" cmpd="sng" algn="ctr">
                      <a:solidFill>
                        <a:srgbClr val="55C7CC"/>
                      </a:solidFill>
                      <a:prstDash val="solid"/>
                      <a:round/>
                      <a:headEnd type="none" w="med" len="med"/>
                      <a:tailEnd type="none" w="med" len="med"/>
                    </a:lnR>
                    <a:lnT w="28575" cap="flat" cmpd="sng" algn="ctr">
                      <a:solidFill>
                        <a:srgbClr val="55C7CC"/>
                      </a:solidFill>
                      <a:prstDash val="solid"/>
                      <a:round/>
                      <a:headEnd type="none" w="med" len="med"/>
                      <a:tailEnd type="none" w="med" len="med"/>
                    </a:lnT>
                    <a:lnB w="28575" cap="flat" cmpd="sng" algn="ctr">
                      <a:solidFill>
                        <a:srgbClr val="55C7C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solidFill>
                          <a:srgbClr val="807E80"/>
                        </a:solidFill>
                        <a:latin typeface="Arial Rounded MT Bold" panose="020F0704030504030204" pitchFamily="34" charset="77"/>
                      </a:endParaRPr>
                    </a:p>
                  </a:txBody>
                  <a:tcPr anchor="ctr">
                    <a:lnL w="28575" cap="flat" cmpd="sng" algn="ctr">
                      <a:solidFill>
                        <a:srgbClr val="55C7CC"/>
                      </a:solidFill>
                      <a:prstDash val="solid"/>
                      <a:round/>
                      <a:headEnd type="none" w="med" len="med"/>
                      <a:tailEnd type="none" w="med" len="med"/>
                    </a:lnL>
                    <a:lnR w="28575" cap="flat" cmpd="sng" algn="ctr">
                      <a:solidFill>
                        <a:srgbClr val="55C7CC"/>
                      </a:solidFill>
                      <a:prstDash val="solid"/>
                      <a:round/>
                      <a:headEnd type="none" w="med" len="med"/>
                      <a:tailEnd type="none" w="med" len="med"/>
                    </a:lnR>
                    <a:lnT w="28575" cap="flat" cmpd="sng" algn="ctr">
                      <a:solidFill>
                        <a:srgbClr val="55C7CC"/>
                      </a:solidFill>
                      <a:prstDash val="solid"/>
                      <a:round/>
                      <a:headEnd type="none" w="med" len="med"/>
                      <a:tailEnd type="none" w="med" len="med"/>
                    </a:lnT>
                    <a:lnB w="28575" cap="flat" cmpd="sng" algn="ctr">
                      <a:solidFill>
                        <a:srgbClr val="55C7CC"/>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75063629"/>
                  </a:ext>
                </a:extLst>
              </a:tr>
              <a:tr h="65749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600" b="0" dirty="0">
                          <a:solidFill>
                            <a:srgbClr val="807E80"/>
                          </a:solidFill>
                          <a:latin typeface="Arial Rounded MT Bold" panose="020F0704030504030204" pitchFamily="34" charset="77"/>
                          <a:cs typeface="Arial" panose="020B0604020202020204" pitchFamily="34" charset="0"/>
                        </a:rPr>
                        <a:t>Park and walk</a:t>
                      </a:r>
                    </a:p>
                  </a:txBody>
                  <a:tcPr anchor="ctr">
                    <a:lnL w="28575" cap="flat" cmpd="sng" algn="ctr">
                      <a:solidFill>
                        <a:srgbClr val="55C7CC"/>
                      </a:solidFill>
                      <a:prstDash val="solid"/>
                      <a:round/>
                      <a:headEnd type="none" w="med" len="med"/>
                      <a:tailEnd type="none" w="med" len="med"/>
                    </a:lnL>
                    <a:lnR w="28575" cap="flat" cmpd="sng" algn="ctr">
                      <a:solidFill>
                        <a:srgbClr val="55C7CC"/>
                      </a:solidFill>
                      <a:prstDash val="solid"/>
                      <a:round/>
                      <a:headEnd type="none" w="med" len="med"/>
                      <a:tailEnd type="none" w="med" len="med"/>
                    </a:lnR>
                    <a:lnT w="28575" cap="flat" cmpd="sng" algn="ctr">
                      <a:solidFill>
                        <a:srgbClr val="55C7CC"/>
                      </a:solidFill>
                      <a:prstDash val="solid"/>
                      <a:round/>
                      <a:headEnd type="none" w="med" len="med"/>
                      <a:tailEnd type="none" w="med" len="med"/>
                    </a:lnT>
                    <a:lnB w="28575" cap="flat" cmpd="sng" algn="ctr">
                      <a:solidFill>
                        <a:srgbClr val="55C7C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solidFill>
                          <a:srgbClr val="807E80"/>
                        </a:solidFill>
                        <a:latin typeface="Arial Rounded MT Bold" panose="020F0704030504030204" pitchFamily="34" charset="77"/>
                      </a:endParaRPr>
                    </a:p>
                  </a:txBody>
                  <a:tcPr anchor="ctr">
                    <a:lnL w="28575" cap="flat" cmpd="sng" algn="ctr">
                      <a:solidFill>
                        <a:srgbClr val="55C7CC"/>
                      </a:solidFill>
                      <a:prstDash val="solid"/>
                      <a:round/>
                      <a:headEnd type="none" w="med" len="med"/>
                      <a:tailEnd type="none" w="med" len="med"/>
                    </a:lnL>
                    <a:lnR w="28575" cap="flat" cmpd="sng" algn="ctr">
                      <a:solidFill>
                        <a:srgbClr val="55C7CC"/>
                      </a:solidFill>
                      <a:prstDash val="solid"/>
                      <a:round/>
                      <a:headEnd type="none" w="med" len="med"/>
                      <a:tailEnd type="none" w="med" len="med"/>
                    </a:lnR>
                    <a:lnT w="28575" cap="flat" cmpd="sng" algn="ctr">
                      <a:solidFill>
                        <a:srgbClr val="55C7CC"/>
                      </a:solidFill>
                      <a:prstDash val="solid"/>
                      <a:round/>
                      <a:headEnd type="none" w="med" len="med"/>
                      <a:tailEnd type="none" w="med" len="med"/>
                    </a:lnT>
                    <a:lnB w="28575" cap="flat" cmpd="sng" algn="ctr">
                      <a:solidFill>
                        <a:srgbClr val="55C7CC"/>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4920333"/>
                  </a:ext>
                </a:extLst>
              </a:tr>
              <a:tr h="669896">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600" b="0" dirty="0">
                          <a:solidFill>
                            <a:srgbClr val="807E80"/>
                          </a:solidFill>
                          <a:latin typeface="Arial Rounded MT Bold" panose="020F0704030504030204" pitchFamily="34" charset="77"/>
                          <a:cs typeface="Arial" panose="020B0604020202020204" pitchFamily="34" charset="0"/>
                        </a:rPr>
                        <a:t>Bike</a:t>
                      </a:r>
                    </a:p>
                  </a:txBody>
                  <a:tcPr anchor="ctr">
                    <a:lnL w="28575" cap="flat" cmpd="sng" algn="ctr">
                      <a:solidFill>
                        <a:srgbClr val="55C7CC"/>
                      </a:solidFill>
                      <a:prstDash val="solid"/>
                      <a:round/>
                      <a:headEnd type="none" w="med" len="med"/>
                      <a:tailEnd type="none" w="med" len="med"/>
                    </a:lnL>
                    <a:lnR w="28575" cap="flat" cmpd="sng" algn="ctr">
                      <a:solidFill>
                        <a:srgbClr val="55C7CC"/>
                      </a:solidFill>
                      <a:prstDash val="solid"/>
                      <a:round/>
                      <a:headEnd type="none" w="med" len="med"/>
                      <a:tailEnd type="none" w="med" len="med"/>
                    </a:lnR>
                    <a:lnT w="28575" cap="flat" cmpd="sng" algn="ctr">
                      <a:solidFill>
                        <a:srgbClr val="55C7CC"/>
                      </a:solidFill>
                      <a:prstDash val="solid"/>
                      <a:round/>
                      <a:headEnd type="none" w="med" len="med"/>
                      <a:tailEnd type="none" w="med" len="med"/>
                    </a:lnT>
                    <a:lnB w="28575" cap="flat" cmpd="sng" algn="ctr">
                      <a:solidFill>
                        <a:srgbClr val="55C7C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solidFill>
                          <a:srgbClr val="807E80"/>
                        </a:solidFill>
                        <a:latin typeface="Arial Rounded MT Bold" panose="020F0704030504030204" pitchFamily="34" charset="77"/>
                      </a:endParaRPr>
                    </a:p>
                  </a:txBody>
                  <a:tcPr anchor="ctr">
                    <a:lnL w="28575" cap="flat" cmpd="sng" algn="ctr">
                      <a:solidFill>
                        <a:srgbClr val="55C7CC"/>
                      </a:solidFill>
                      <a:prstDash val="solid"/>
                      <a:round/>
                      <a:headEnd type="none" w="med" len="med"/>
                      <a:tailEnd type="none" w="med" len="med"/>
                    </a:lnL>
                    <a:lnR w="28575" cap="flat" cmpd="sng" algn="ctr">
                      <a:solidFill>
                        <a:srgbClr val="55C7CC"/>
                      </a:solidFill>
                      <a:prstDash val="solid"/>
                      <a:round/>
                      <a:headEnd type="none" w="med" len="med"/>
                      <a:tailEnd type="none" w="med" len="med"/>
                    </a:lnR>
                    <a:lnT w="28575" cap="flat" cmpd="sng" algn="ctr">
                      <a:solidFill>
                        <a:srgbClr val="55C7CC"/>
                      </a:solidFill>
                      <a:prstDash val="solid"/>
                      <a:round/>
                      <a:headEnd type="none" w="med" len="med"/>
                      <a:tailEnd type="none" w="med" len="med"/>
                    </a:lnT>
                    <a:lnB w="28575" cap="flat" cmpd="sng" algn="ctr">
                      <a:solidFill>
                        <a:srgbClr val="55C7CC"/>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48820034"/>
                  </a:ext>
                </a:extLst>
              </a:tr>
              <a:tr h="669896">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600" b="0" dirty="0">
                          <a:solidFill>
                            <a:srgbClr val="807E80"/>
                          </a:solidFill>
                          <a:latin typeface="Arial Rounded MT Bold" panose="020F0704030504030204" pitchFamily="34" charset="77"/>
                          <a:cs typeface="Arial" panose="020B0604020202020204" pitchFamily="34" charset="0"/>
                        </a:rPr>
                        <a:t>Other</a:t>
                      </a:r>
                    </a:p>
                  </a:txBody>
                  <a:tcPr anchor="ctr">
                    <a:lnL w="28575" cap="flat" cmpd="sng" algn="ctr">
                      <a:solidFill>
                        <a:srgbClr val="55C7CC"/>
                      </a:solidFill>
                      <a:prstDash val="solid"/>
                      <a:round/>
                      <a:headEnd type="none" w="med" len="med"/>
                      <a:tailEnd type="none" w="med" len="med"/>
                    </a:lnL>
                    <a:lnR w="28575" cap="flat" cmpd="sng" algn="ctr">
                      <a:solidFill>
                        <a:srgbClr val="55C7CC"/>
                      </a:solidFill>
                      <a:prstDash val="solid"/>
                      <a:round/>
                      <a:headEnd type="none" w="med" len="med"/>
                      <a:tailEnd type="none" w="med" len="med"/>
                    </a:lnR>
                    <a:lnT w="28575" cap="flat" cmpd="sng" algn="ctr">
                      <a:solidFill>
                        <a:srgbClr val="55C7CC"/>
                      </a:solidFill>
                      <a:prstDash val="solid"/>
                      <a:round/>
                      <a:headEnd type="none" w="med" len="med"/>
                      <a:tailEnd type="none" w="med" len="med"/>
                    </a:lnT>
                    <a:lnB w="28575" cap="flat" cmpd="sng" algn="ctr">
                      <a:solidFill>
                        <a:srgbClr val="55C7C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solidFill>
                          <a:srgbClr val="807E80"/>
                        </a:solidFill>
                        <a:latin typeface="Arial Rounded MT Bold" panose="020F0704030504030204" pitchFamily="34" charset="77"/>
                      </a:endParaRPr>
                    </a:p>
                  </a:txBody>
                  <a:tcPr anchor="ctr">
                    <a:lnL w="28575" cap="flat" cmpd="sng" algn="ctr">
                      <a:solidFill>
                        <a:srgbClr val="55C7CC"/>
                      </a:solidFill>
                      <a:prstDash val="solid"/>
                      <a:round/>
                      <a:headEnd type="none" w="med" len="med"/>
                      <a:tailEnd type="none" w="med" len="med"/>
                    </a:lnL>
                    <a:lnR w="28575" cap="flat" cmpd="sng" algn="ctr">
                      <a:solidFill>
                        <a:srgbClr val="55C7CC"/>
                      </a:solidFill>
                      <a:prstDash val="solid"/>
                      <a:round/>
                      <a:headEnd type="none" w="med" len="med"/>
                      <a:tailEnd type="none" w="med" len="med"/>
                    </a:lnR>
                    <a:lnT w="28575" cap="flat" cmpd="sng" algn="ctr">
                      <a:solidFill>
                        <a:srgbClr val="55C7CC"/>
                      </a:solidFill>
                      <a:prstDash val="solid"/>
                      <a:round/>
                      <a:headEnd type="none" w="med" len="med"/>
                      <a:tailEnd type="none" w="med" len="med"/>
                    </a:lnT>
                    <a:lnB w="28575" cap="flat" cmpd="sng" algn="ctr">
                      <a:solidFill>
                        <a:srgbClr val="55C7CC"/>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54888467"/>
                  </a:ext>
                </a:extLst>
              </a:tr>
            </a:tbl>
          </a:graphicData>
        </a:graphic>
      </p:graphicFrame>
    </p:spTree>
    <p:extLst>
      <p:ext uri="{BB962C8B-B14F-4D97-AF65-F5344CB8AC3E}">
        <p14:creationId xmlns:p14="http://schemas.microsoft.com/office/powerpoint/2010/main" val="226952709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TotalTime>
  <Words>205</Words>
  <Application>Microsoft Office PowerPoint</Application>
  <PresentationFormat>A4 Paper (210x297 mm)</PresentationFormat>
  <Paragraphs>30</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Arial Rounded MT Bold</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Lydia Lane</dc:creator>
  <cp:lastModifiedBy>Developing Experts</cp:lastModifiedBy>
  <cp:revision>2</cp:revision>
  <dcterms:created xsi:type="dcterms:W3CDTF">2022-08-10T14:14:25Z</dcterms:created>
  <dcterms:modified xsi:type="dcterms:W3CDTF">2022-08-14T15:38:16Z</dcterms:modified>
</cp:coreProperties>
</file>