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724371-7D0D-47C9-A8D6-158EB068E36A}" v="9" dt="2023-07-31T09:19:02.6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542" y="8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Lane" userId="6cfbb8fb068cc2f0" providerId="LiveId" clId="{9B724371-7D0D-47C9-A8D6-158EB068E36A}"/>
    <pc:docChg chg="custSel modSld">
      <pc:chgData name="Lydia Lane" userId="6cfbb8fb068cc2f0" providerId="LiveId" clId="{9B724371-7D0D-47C9-A8D6-158EB068E36A}" dt="2023-07-31T09:19:02.695" v="87"/>
      <pc:docMkLst>
        <pc:docMk/>
      </pc:docMkLst>
      <pc:sldChg chg="addSp modSp mod">
        <pc:chgData name="Lydia Lane" userId="6cfbb8fb068cc2f0" providerId="LiveId" clId="{9B724371-7D0D-47C9-A8D6-158EB068E36A}" dt="2023-07-31T09:19:02.695" v="87"/>
        <pc:sldMkLst>
          <pc:docMk/>
          <pc:sldMk cId="1806815554" sldId="256"/>
        </pc:sldMkLst>
        <pc:spChg chg="add mod">
          <ac:chgData name="Lydia Lane" userId="6cfbb8fb068cc2f0" providerId="LiveId" clId="{9B724371-7D0D-47C9-A8D6-158EB068E36A}" dt="2023-07-31T09:17:30.407" v="67" actId="207"/>
          <ac:spMkLst>
            <pc:docMk/>
            <pc:sldMk cId="1806815554" sldId="256"/>
            <ac:spMk id="2" creationId="{BC409154-97C2-E829-CCF9-F91B2FA93D39}"/>
          </ac:spMkLst>
        </pc:spChg>
        <pc:spChg chg="add mod">
          <ac:chgData name="Lydia Lane" userId="6cfbb8fb068cc2f0" providerId="LiveId" clId="{9B724371-7D0D-47C9-A8D6-158EB068E36A}" dt="2023-07-31T09:14:23.311" v="53"/>
          <ac:spMkLst>
            <pc:docMk/>
            <pc:sldMk cId="1806815554" sldId="256"/>
            <ac:spMk id="3" creationId="{3BFC6CE7-02EE-9DF7-F677-B9F04A298D79}"/>
          </ac:spMkLst>
        </pc:spChg>
        <pc:spChg chg="mod">
          <ac:chgData name="Lydia Lane" userId="6cfbb8fb068cc2f0" providerId="LiveId" clId="{9B724371-7D0D-47C9-A8D6-158EB068E36A}" dt="2023-07-31T09:14:00.527" v="47" actId="20577"/>
          <ac:spMkLst>
            <pc:docMk/>
            <pc:sldMk cId="1806815554" sldId="256"/>
            <ac:spMk id="7" creationId="{A699A2E2-121B-92A5-F10F-869BBED5F16B}"/>
          </ac:spMkLst>
        </pc:spChg>
        <pc:spChg chg="mod">
          <ac:chgData name="Lydia Lane" userId="6cfbb8fb068cc2f0" providerId="LiveId" clId="{9B724371-7D0D-47C9-A8D6-158EB068E36A}" dt="2023-07-31T09:14:10.316" v="52" actId="20577"/>
          <ac:spMkLst>
            <pc:docMk/>
            <pc:sldMk cId="1806815554" sldId="256"/>
            <ac:spMk id="8" creationId="{71427613-AAA7-F84E-DD23-843EA47E92E4}"/>
          </ac:spMkLst>
        </pc:spChg>
        <pc:spChg chg="add mod">
          <ac:chgData name="Lydia Lane" userId="6cfbb8fb068cc2f0" providerId="LiveId" clId="{9B724371-7D0D-47C9-A8D6-158EB068E36A}" dt="2023-07-31T09:16:57.948" v="64" actId="207"/>
          <ac:spMkLst>
            <pc:docMk/>
            <pc:sldMk cId="1806815554" sldId="256"/>
            <ac:spMk id="9" creationId="{FBEF6E7A-C06C-0468-1B23-FF14A1D8FB74}"/>
          </ac:spMkLst>
        </pc:spChg>
        <pc:spChg chg="mod">
          <ac:chgData name="Lydia Lane" userId="6cfbb8fb068cc2f0" providerId="LiveId" clId="{9B724371-7D0D-47C9-A8D6-158EB068E36A}" dt="2023-07-31T09:14:23.311" v="53"/>
          <ac:spMkLst>
            <pc:docMk/>
            <pc:sldMk cId="1806815554" sldId="256"/>
            <ac:spMk id="11" creationId="{4D34E506-4F6C-BE35-B7F6-1045B30CB925}"/>
          </ac:spMkLst>
        </pc:spChg>
        <pc:spChg chg="mod">
          <ac:chgData name="Lydia Lane" userId="6cfbb8fb068cc2f0" providerId="LiveId" clId="{9B724371-7D0D-47C9-A8D6-158EB068E36A}" dt="2023-07-31T09:14:23.311" v="53"/>
          <ac:spMkLst>
            <pc:docMk/>
            <pc:sldMk cId="1806815554" sldId="256"/>
            <ac:spMk id="12" creationId="{B3256122-F9F2-F95C-3898-E46710D64DA9}"/>
          </ac:spMkLst>
        </pc:spChg>
        <pc:spChg chg="mod">
          <ac:chgData name="Lydia Lane" userId="6cfbb8fb068cc2f0" providerId="LiveId" clId="{9B724371-7D0D-47C9-A8D6-158EB068E36A}" dt="2023-07-31T09:16:43.468" v="62" actId="1076"/>
          <ac:spMkLst>
            <pc:docMk/>
            <pc:sldMk cId="1806815554" sldId="256"/>
            <ac:spMk id="18" creationId="{453B7A6F-A0F9-036D-5521-56358ECDC602}"/>
          </ac:spMkLst>
        </pc:spChg>
        <pc:spChg chg="mod">
          <ac:chgData name="Lydia Lane" userId="6cfbb8fb068cc2f0" providerId="LiveId" clId="{9B724371-7D0D-47C9-A8D6-158EB068E36A}" dt="2023-07-31T09:16:43.468" v="62" actId="1076"/>
          <ac:spMkLst>
            <pc:docMk/>
            <pc:sldMk cId="1806815554" sldId="256"/>
            <ac:spMk id="19" creationId="{8EA75791-F19C-1C48-9106-94BBB4E46BCF}"/>
          </ac:spMkLst>
        </pc:spChg>
        <pc:spChg chg="mod">
          <ac:chgData name="Lydia Lane" userId="6cfbb8fb068cc2f0" providerId="LiveId" clId="{9B724371-7D0D-47C9-A8D6-158EB068E36A}" dt="2023-07-31T09:16:43.468" v="62" actId="1076"/>
          <ac:spMkLst>
            <pc:docMk/>
            <pc:sldMk cId="1806815554" sldId="256"/>
            <ac:spMk id="20" creationId="{21D9E673-C4BB-98CA-9B8F-573B351EB20A}"/>
          </ac:spMkLst>
        </pc:spChg>
        <pc:spChg chg="add mod">
          <ac:chgData name="Lydia Lane" userId="6cfbb8fb068cc2f0" providerId="LiveId" clId="{9B724371-7D0D-47C9-A8D6-158EB068E36A}" dt="2023-07-31T09:16:27.494" v="58" actId="207"/>
          <ac:spMkLst>
            <pc:docMk/>
            <pc:sldMk cId="1806815554" sldId="256"/>
            <ac:spMk id="22" creationId="{4EC5766F-D874-3F17-64B3-53591043726E}"/>
          </ac:spMkLst>
        </pc:spChg>
        <pc:spChg chg="add mod">
          <ac:chgData name="Lydia Lane" userId="6cfbb8fb068cc2f0" providerId="LiveId" clId="{9B724371-7D0D-47C9-A8D6-158EB068E36A}" dt="2023-07-31T09:18:38.386" v="81" actId="1076"/>
          <ac:spMkLst>
            <pc:docMk/>
            <pc:sldMk cId="1806815554" sldId="256"/>
            <ac:spMk id="24" creationId="{9BD14C27-565A-E1C2-8173-742954763C1B}"/>
          </ac:spMkLst>
        </pc:spChg>
        <pc:grpChg chg="add mod">
          <ac:chgData name="Lydia Lane" userId="6cfbb8fb068cc2f0" providerId="LiveId" clId="{9B724371-7D0D-47C9-A8D6-158EB068E36A}" dt="2023-07-31T09:14:23.311" v="53"/>
          <ac:grpSpMkLst>
            <pc:docMk/>
            <pc:sldMk cId="1806815554" sldId="256"/>
            <ac:grpSpMk id="10" creationId="{818CAA37-0C57-A461-2746-98A95AE46ADA}"/>
          </ac:grpSpMkLst>
        </pc:grpChg>
        <pc:grpChg chg="add mod">
          <ac:chgData name="Lydia Lane" userId="6cfbb8fb068cc2f0" providerId="LiveId" clId="{9B724371-7D0D-47C9-A8D6-158EB068E36A}" dt="2023-07-31T09:16:43.468" v="62" actId="1076"/>
          <ac:grpSpMkLst>
            <pc:docMk/>
            <pc:sldMk cId="1806815554" sldId="256"/>
            <ac:grpSpMk id="15" creationId="{4C203EC3-A7C9-B0F6-7544-66EC25F9235D}"/>
          </ac:grpSpMkLst>
        </pc:grpChg>
        <pc:grpChg chg="mod">
          <ac:chgData name="Lydia Lane" userId="6cfbb8fb068cc2f0" providerId="LiveId" clId="{9B724371-7D0D-47C9-A8D6-158EB068E36A}" dt="2023-07-31T09:16:43.468" v="62" actId="1076"/>
          <ac:grpSpMkLst>
            <pc:docMk/>
            <pc:sldMk cId="1806815554" sldId="256"/>
            <ac:grpSpMk id="17" creationId="{592729F8-EF34-DD04-FA28-6121D940D917}"/>
          </ac:grpSpMkLst>
        </pc:grpChg>
        <pc:graphicFrameChg chg="add mod modGraphic">
          <ac:chgData name="Lydia Lane" userId="6cfbb8fb068cc2f0" providerId="LiveId" clId="{9B724371-7D0D-47C9-A8D6-158EB068E36A}" dt="2023-07-31T09:18:58.141" v="86"/>
          <ac:graphicFrameMkLst>
            <pc:docMk/>
            <pc:sldMk cId="1806815554" sldId="256"/>
            <ac:graphicFrameMk id="21" creationId="{4D8C36A9-8A4C-ECE1-02DB-57A8DBDEAA88}"/>
          </ac:graphicFrameMkLst>
        </pc:graphicFrameChg>
        <pc:graphicFrameChg chg="add mod modGraphic">
          <ac:chgData name="Lydia Lane" userId="6cfbb8fb068cc2f0" providerId="LiveId" clId="{9B724371-7D0D-47C9-A8D6-158EB068E36A}" dt="2023-07-31T09:19:02.695" v="87"/>
          <ac:graphicFrameMkLst>
            <pc:docMk/>
            <pc:sldMk cId="1806815554" sldId="256"/>
            <ac:graphicFrameMk id="23" creationId="{94D3DE65-900D-7095-4FBE-00FC2AE6C7C9}"/>
          </ac:graphicFrameMkLst>
        </pc:graphicFrameChg>
        <pc:picChg chg="mod">
          <ac:chgData name="Lydia Lane" userId="6cfbb8fb068cc2f0" providerId="LiveId" clId="{9B724371-7D0D-47C9-A8D6-158EB068E36A}" dt="2023-07-31T09:14:23.311" v="53"/>
          <ac:picMkLst>
            <pc:docMk/>
            <pc:sldMk cId="1806815554" sldId="256"/>
            <ac:picMk id="14" creationId="{495B7A26-41ED-4DB2-A8A9-62D8BE8FA744}"/>
          </ac:picMkLst>
        </pc:picChg>
        <pc:picChg chg="mod">
          <ac:chgData name="Lydia Lane" userId="6cfbb8fb068cc2f0" providerId="LiveId" clId="{9B724371-7D0D-47C9-A8D6-158EB068E36A}" dt="2023-07-31T09:16:43.468" v="62" actId="1076"/>
          <ac:picMkLst>
            <pc:docMk/>
            <pc:sldMk cId="1806815554" sldId="256"/>
            <ac:picMk id="16" creationId="{00D8AC89-C0A3-5665-5C6A-E8257ED9A987}"/>
          </ac:picMkLst>
        </pc:picChg>
        <pc:cxnChg chg="mod">
          <ac:chgData name="Lydia Lane" userId="6cfbb8fb068cc2f0" providerId="LiveId" clId="{9B724371-7D0D-47C9-A8D6-158EB068E36A}" dt="2023-07-31T09:14:23.311" v="53"/>
          <ac:cxnSpMkLst>
            <pc:docMk/>
            <pc:sldMk cId="1806815554" sldId="256"/>
            <ac:cxnSpMk id="13" creationId="{915F1506-A0DC-10A9-45A6-A326A68CEBA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40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35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70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95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51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85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3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23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29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35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96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DECB-8B0D-42B2-856D-8B66113C5F4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46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9A2E2-121B-92A5-F10F-869BBED5F16B}"/>
              </a:ext>
            </a:extLst>
          </p:cNvPr>
          <p:cNvSpPr txBox="1"/>
          <p:nvPr/>
        </p:nvSpPr>
        <p:spPr>
          <a:xfrm>
            <a:off x="1020902" y="221289"/>
            <a:ext cx="5683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Outline the combustion reaction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KS3-14-04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409154-97C2-E829-CCF9-F91B2FA93D39}"/>
              </a:ext>
            </a:extLst>
          </p:cNvPr>
          <p:cNvSpPr/>
          <p:nvPr/>
        </p:nvSpPr>
        <p:spPr>
          <a:xfrm>
            <a:off x="96000" y="1368072"/>
            <a:ext cx="6516000" cy="338960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You are going to compare the heat released from different fuels.</a:t>
            </a:r>
          </a:p>
          <a:p>
            <a:pPr lvl="0"/>
            <a:endParaRPr lang="en-GB" sz="12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Method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Measure the mass of the fuel (if using a liquid fuel, 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measure the mass including the burner).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Measure out 10ml of water into the boiling tube. Measure 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the temperature of the water.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Light the fuel. Then, hold or clamp the boiling tube 2-4cm 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over the fuel. At the same time, start your stopwatch.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After 1 minute, remove the boiling tube from the heat and 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extinguish the flame.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Measure the temperature of the water and calculate the 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temperature change. 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Measure the mass of the fuel and calculate the change in mass.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Repeat steps 2-5 for a different fuel.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Divide the change in temperature by the change in mass to determine which fuel released more energy</a:t>
            </a:r>
            <a:r>
              <a:rPr lang="en-GB" sz="1200" dirty="0">
                <a:latin typeface="Arial Rounded MT Bold" panose="020F0704030504030204" pitchFamily="34" charset="77"/>
              </a:rPr>
              <a:t>.</a:t>
            </a:r>
            <a:endParaRPr lang="en-US" sz="1200" dirty="0">
              <a:latin typeface="Arial Rounded MT Bold" panose="020F0704030504030204" pitchFamily="34" charset="77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BFC6CE7-02EE-9DF7-F677-B9F04A298D79}"/>
              </a:ext>
            </a:extLst>
          </p:cNvPr>
          <p:cNvSpPr/>
          <p:nvPr/>
        </p:nvSpPr>
        <p:spPr>
          <a:xfrm>
            <a:off x="171000" y="1604496"/>
            <a:ext cx="6516000" cy="281364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wrap="square">
            <a:noAutofit/>
          </a:bodyPr>
          <a:lstStyle/>
          <a:p>
            <a:endParaRPr lang="en-US" sz="1200" dirty="0">
              <a:solidFill>
                <a:srgbClr val="2FA2B4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BEF6E7A-C06C-0468-1B23-FF14A1D8FB74}"/>
              </a:ext>
            </a:extLst>
          </p:cNvPr>
          <p:cNvSpPr/>
          <p:nvPr/>
        </p:nvSpPr>
        <p:spPr>
          <a:xfrm>
            <a:off x="4797000" y="1714525"/>
            <a:ext cx="1872000" cy="2014002"/>
          </a:xfrm>
          <a:prstGeom prst="roundRect">
            <a:avLst>
              <a:gd name="adj" fmla="val 8449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anchor="ctr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Equipment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matches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boiling tube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tongs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thermometer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stopwatch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measuring cylinder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2dp mass balance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water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fuel samples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18CAA37-0C57-A461-2746-98A95AE46ADA}"/>
              </a:ext>
            </a:extLst>
          </p:cNvPr>
          <p:cNvGrpSpPr/>
          <p:nvPr/>
        </p:nvGrpSpPr>
        <p:grpSpPr>
          <a:xfrm>
            <a:off x="5866939" y="8818175"/>
            <a:ext cx="610806" cy="644819"/>
            <a:chOff x="2882900" y="4518034"/>
            <a:chExt cx="914400" cy="965318"/>
          </a:xfrm>
        </p:grpSpPr>
        <p:sp>
          <p:nvSpPr>
            <p:cNvPr id="11" name="Cylinder 10">
              <a:extLst>
                <a:ext uri="{FF2B5EF4-FFF2-40B4-BE49-F238E27FC236}">
                  <a16:creationId xmlns:a16="http://schemas.microsoft.com/office/drawing/2014/main" id="{4D34E506-4F6C-BE35-B7F6-1045B30CB925}"/>
                </a:ext>
              </a:extLst>
            </p:cNvPr>
            <p:cNvSpPr/>
            <p:nvPr/>
          </p:nvSpPr>
          <p:spPr>
            <a:xfrm>
              <a:off x="2882900" y="4953000"/>
              <a:ext cx="914400" cy="530352"/>
            </a:xfrm>
            <a:prstGeom prst="can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3256122-F9F2-F95C-3898-E46710D64DA9}"/>
                </a:ext>
              </a:extLst>
            </p:cNvPr>
            <p:cNvSpPr/>
            <p:nvPr/>
          </p:nvSpPr>
          <p:spPr>
            <a:xfrm>
              <a:off x="2882900" y="4959350"/>
              <a:ext cx="914400" cy="25730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15F1506-A0DC-10A9-45A6-A326A68CEBA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40100" y="4864100"/>
              <a:ext cx="0" cy="22225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4" name="Picture 2" descr="Flame, Logos, Gas, Oil, Heat, Smile, Mascot, Cartoon">
              <a:extLst>
                <a:ext uri="{FF2B5EF4-FFF2-40B4-BE49-F238E27FC236}">
                  <a16:creationId xmlns:a16="http://schemas.microsoft.com/office/drawing/2014/main" id="{495B7A26-41ED-4DB2-A8A9-62D8BE8FA74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429" r="54087"/>
            <a:stretch/>
          </p:blipFill>
          <p:spPr bwMode="auto">
            <a:xfrm rot="20910490">
              <a:off x="3163234" y="4518034"/>
              <a:ext cx="375152" cy="4910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C203EC3-A7C9-B0F6-7544-66EC25F9235D}"/>
              </a:ext>
            </a:extLst>
          </p:cNvPr>
          <p:cNvGrpSpPr/>
          <p:nvPr/>
        </p:nvGrpSpPr>
        <p:grpSpPr>
          <a:xfrm>
            <a:off x="5866939" y="6752509"/>
            <a:ext cx="480983" cy="2036216"/>
            <a:chOff x="7730600" y="4124999"/>
            <a:chExt cx="480983" cy="2036216"/>
          </a:xfrm>
        </p:grpSpPr>
        <p:pic>
          <p:nvPicPr>
            <p:cNvPr id="16" name="Picture 4" descr="Thermometer, Temperature, Measure, Metric, Degrees">
              <a:extLst>
                <a:ext uri="{FF2B5EF4-FFF2-40B4-BE49-F238E27FC236}">
                  <a16:creationId xmlns:a16="http://schemas.microsoft.com/office/drawing/2014/main" id="{00D8AC89-C0A3-5665-5C6A-E8257ED9A98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333" r="57010"/>
            <a:stretch/>
          </p:blipFill>
          <p:spPr bwMode="auto">
            <a:xfrm rot="1219549">
              <a:off x="7912738" y="4124999"/>
              <a:ext cx="298845" cy="2036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92729F8-EF34-DD04-FA28-6121D940D917}"/>
                </a:ext>
              </a:extLst>
            </p:cNvPr>
            <p:cNvGrpSpPr/>
            <p:nvPr/>
          </p:nvGrpSpPr>
          <p:grpSpPr>
            <a:xfrm rot="1134003">
              <a:off x="7730600" y="5323814"/>
              <a:ext cx="332655" cy="793811"/>
              <a:chOff x="5448174" y="5646380"/>
              <a:chExt cx="281338" cy="793811"/>
            </a:xfrm>
          </p:grpSpPr>
          <p:sp>
            <p:nvSpPr>
              <p:cNvPr id="19" name="Chord 18">
                <a:extLst>
                  <a:ext uri="{FF2B5EF4-FFF2-40B4-BE49-F238E27FC236}">
                    <a16:creationId xmlns:a16="http://schemas.microsoft.com/office/drawing/2014/main" id="{8EA75791-F19C-1C48-9106-94BBB4E46BCF}"/>
                  </a:ext>
                </a:extLst>
              </p:cNvPr>
              <p:cNvSpPr/>
              <p:nvPr/>
            </p:nvSpPr>
            <p:spPr>
              <a:xfrm>
                <a:off x="5448175" y="6152470"/>
                <a:ext cx="281337" cy="287721"/>
              </a:xfrm>
              <a:prstGeom prst="chord">
                <a:avLst>
                  <a:gd name="adj1" fmla="val 38682"/>
                  <a:gd name="adj2" fmla="val 10757510"/>
                </a:avLst>
              </a:prstGeom>
              <a:solidFill>
                <a:srgbClr val="4472C4">
                  <a:alpha val="2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1D9E673-C4BB-98CA-9B8F-573B351EB20A}"/>
                  </a:ext>
                </a:extLst>
              </p:cNvPr>
              <p:cNvSpPr/>
              <p:nvPr/>
            </p:nvSpPr>
            <p:spPr>
              <a:xfrm>
                <a:off x="5448174" y="5646380"/>
                <a:ext cx="281337" cy="651347"/>
              </a:xfrm>
              <a:prstGeom prst="rect">
                <a:avLst/>
              </a:prstGeom>
              <a:solidFill>
                <a:srgbClr val="4472C4">
                  <a:alpha val="2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8" name="Rectangle: Top Corners Rounded 17">
              <a:extLst>
                <a:ext uri="{FF2B5EF4-FFF2-40B4-BE49-F238E27FC236}">
                  <a16:creationId xmlns:a16="http://schemas.microsoft.com/office/drawing/2014/main" id="{453B7A6F-A0F9-036D-5521-56358ECDC602}"/>
                </a:ext>
              </a:extLst>
            </p:cNvPr>
            <p:cNvSpPr/>
            <p:nvPr/>
          </p:nvSpPr>
          <p:spPr>
            <a:xfrm rot="11909376">
              <a:off x="7849811" y="4586253"/>
              <a:ext cx="335562" cy="1545124"/>
            </a:xfrm>
            <a:prstGeom prst="round2SameRect">
              <a:avLst>
                <a:gd name="adj1" fmla="val 50000"/>
                <a:gd name="adj2" fmla="val 0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4D8C36A9-8A4C-ECE1-02DB-57A8DBDEA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540104"/>
              </p:ext>
            </p:extLst>
          </p:nvPr>
        </p:nvGraphicFramePr>
        <p:xfrm>
          <a:off x="189000" y="4752098"/>
          <a:ext cx="6480000" cy="2088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4227782579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952647848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949751106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244751446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7141718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Fuel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Start </a:t>
                      </a:r>
                    </a:p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mass (g)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End </a:t>
                      </a:r>
                    </a:p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mass (g)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Start temp </a:t>
                      </a:r>
                    </a:p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of water (</a:t>
                      </a:r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Segoe UI Symbol" panose="020B0502040204020203" pitchFamily="34" charset="0"/>
                        </a:rPr>
                        <a:t>˚C)</a:t>
                      </a:r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End temp </a:t>
                      </a:r>
                    </a:p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of water (</a:t>
                      </a:r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Segoe UI Symbol" panose="020B0502040204020203" pitchFamily="34" charset="0"/>
                        </a:rPr>
                        <a:t>˚C)</a:t>
                      </a:r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2304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8671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426617"/>
                  </a:ext>
                </a:extLst>
              </a:tr>
              <a:tr h="54054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514683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94D3DE65-900D-7095-4FBE-00FC2AE6C7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125451"/>
              </p:ext>
            </p:extLst>
          </p:nvPr>
        </p:nvGraphicFramePr>
        <p:xfrm>
          <a:off x="189000" y="7008822"/>
          <a:ext cx="5436000" cy="207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4227782579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952647848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949751106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244751446"/>
                    </a:ext>
                  </a:extLst>
                </a:gridCol>
              </a:tblGrid>
              <a:tr h="163341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Fuel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Change in </a:t>
                      </a:r>
                    </a:p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temp (</a:t>
                      </a:r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Segoe UI Symbol" panose="020B0502040204020203" pitchFamily="34" charset="0"/>
                        </a:rPr>
                        <a:t>˚C</a:t>
                      </a:r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Change in</a:t>
                      </a:r>
                    </a:p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mass (g)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Temp change </a:t>
                      </a:r>
                    </a:p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per gram (</a:t>
                      </a:r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Segoe UI Symbol" panose="020B0502040204020203" pitchFamily="34" charset="0"/>
                        </a:rPr>
                        <a:t>˚C/g)</a:t>
                      </a:r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2304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8671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42661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51468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BD14C27-565A-E1C2-8173-742954763C1B}"/>
                  </a:ext>
                </a:extLst>
              </p:cNvPr>
              <p:cNvSpPr/>
              <p:nvPr/>
            </p:nvSpPr>
            <p:spPr>
              <a:xfrm>
                <a:off x="196917" y="9076794"/>
                <a:ext cx="5467949" cy="541640"/>
              </a:xfrm>
              <a:prstGeom prst="rect">
                <a:avLst/>
              </a:prstGeom>
            </p:spPr>
            <p:txBody>
              <a:bodyPr anchor="ctr">
                <a:no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1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Temp</m:t>
                            </m:r>
                            <m:r>
                              <m:rPr>
                                <m:nor/>
                              </m:rPr>
                              <a:rPr lang="en-GB" sz="1200" b="0" i="0" dirty="0" smtClean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erature</m:t>
                            </m:r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change</m:t>
                            </m:r>
                          </m:e>
                        </m:mr>
                        <m:mr>
                          <m:e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per</m:t>
                            </m:r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gram</m:t>
                            </m:r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 (˚</m:t>
                            </m:r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  <a:ea typeface="Segoe UI Symbol" panose="020B0502040204020203" pitchFamily="34" charset="0"/>
                              </a:rPr>
                              <m:t>C</m:t>
                            </m:r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  <a:ea typeface="Segoe UI Symbol" panose="020B0502040204020203" pitchFamily="34" charset="0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  <a:ea typeface="Segoe UI Symbol" panose="020B0502040204020203" pitchFamily="34" charset="0"/>
                              </a:rPr>
                              <m:t>g</m:t>
                            </m:r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  <a:ea typeface="Segoe UI Symbol" panose="020B0502040204020203" pitchFamily="34" charset="0"/>
                              </a:rPr>
                              <m:t>)</m:t>
                            </m:r>
                          </m:e>
                        </m:mr>
                      </m:m>
                      <m:r>
                        <a:rPr lang="en-GB" sz="1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=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GB" sz="1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Change</m:t>
                            </m:r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in</m:t>
                            </m:r>
                          </m:e>
                        </m:mr>
                        <m:mr>
                          <m:e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temp</m:t>
                            </m:r>
                            <m:r>
                              <m:rPr>
                                <m:nor/>
                              </m:rPr>
                              <a:rPr lang="en-GB" sz="1200" b="0" i="0" dirty="0" smtClean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erature</m:t>
                            </m:r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 (˚</m:t>
                            </m:r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  <a:ea typeface="Segoe UI Symbol" panose="020B0502040204020203" pitchFamily="34" charset="0"/>
                              </a:rPr>
                              <m:t>C</m:t>
                            </m:r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)</m:t>
                            </m:r>
                          </m:e>
                        </m:mr>
                      </m:m>
                      <m:r>
                        <a:rPr lang="en-GB" sz="1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GB" sz="1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Change</m:t>
                            </m:r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in</m:t>
                            </m:r>
                          </m:e>
                        </m:mr>
                        <m:mr>
                          <m:e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mass</m:t>
                            </m:r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 (</m:t>
                            </m:r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g</m:t>
                            </m:r>
                            <m:r>
                              <m:rPr>
                                <m:nor/>
                              </m:rPr>
                              <a:rPr lang="en-GB" sz="1200" dirty="0">
                                <a:solidFill>
                                  <a:srgbClr val="002060"/>
                                </a:solidFill>
                                <a:latin typeface="Arial Rounded MT Bold" panose="020F0704030504030204" pitchFamily="34" charset="0"/>
                              </a:rPr>
                              <m:t>)</m:t>
                            </m:r>
                          </m:e>
                        </m:mr>
                      </m:m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BD14C27-565A-E1C2-8173-742954763C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917" y="9076794"/>
                <a:ext cx="5467949" cy="5416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681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60</TotalTime>
  <Words>234</Words>
  <Application>Microsoft Office PowerPoint</Application>
  <PresentationFormat>A4 Paper (210x297 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Cambria Math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Developing Experts</dc:creator>
  <cp:lastModifiedBy>Developing Experts</cp:lastModifiedBy>
  <cp:revision>3</cp:revision>
  <dcterms:created xsi:type="dcterms:W3CDTF">2023-07-13T15:05:17Z</dcterms:created>
  <dcterms:modified xsi:type="dcterms:W3CDTF">2023-09-04T13:01:01Z</dcterms:modified>
</cp:coreProperties>
</file>